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xls" ContentType="application/vnd.ms-excel"/>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charts/chart1.xml" ContentType="application/vnd.openxmlformats-officedocument.drawingml.chart+xml"/>
  <Override PartName="/ppt/notesSlides/notesSlide64.xml" ContentType="application/vnd.openxmlformats-officedocument.presentationml.notesSlide+xml"/>
  <Override PartName="/ppt/notesSlides/notesSlide6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67"/>
  </p:notesMasterIdLst>
  <p:handoutMasterIdLst>
    <p:handoutMasterId r:id="rId68"/>
  </p:handoutMasterIdLst>
  <p:sldIdLst>
    <p:sldId id="257" r:id="rId2"/>
    <p:sldId id="336" r:id="rId3"/>
    <p:sldId id="418" r:id="rId4"/>
    <p:sldId id="337" r:id="rId5"/>
    <p:sldId id="372" r:id="rId6"/>
    <p:sldId id="373" r:id="rId7"/>
    <p:sldId id="395" r:id="rId8"/>
    <p:sldId id="338" r:id="rId9"/>
    <p:sldId id="436" r:id="rId10"/>
    <p:sldId id="437" r:id="rId11"/>
    <p:sldId id="339" r:id="rId12"/>
    <p:sldId id="396" r:id="rId13"/>
    <p:sldId id="340" r:id="rId14"/>
    <p:sldId id="344" r:id="rId15"/>
    <p:sldId id="359" r:id="rId16"/>
    <p:sldId id="341" r:id="rId17"/>
    <p:sldId id="414" r:id="rId18"/>
    <p:sldId id="342" r:id="rId19"/>
    <p:sldId id="415" r:id="rId20"/>
    <p:sldId id="343" r:id="rId21"/>
    <p:sldId id="416" r:id="rId22"/>
    <p:sldId id="358" r:id="rId23"/>
    <p:sldId id="393" r:id="rId24"/>
    <p:sldId id="394" r:id="rId25"/>
    <p:sldId id="399" r:id="rId26"/>
    <p:sldId id="345" r:id="rId27"/>
    <p:sldId id="400" r:id="rId28"/>
    <p:sldId id="347" r:id="rId29"/>
    <p:sldId id="438" r:id="rId30"/>
    <p:sldId id="360" r:id="rId31"/>
    <p:sldId id="429" r:id="rId32"/>
    <p:sldId id="420" r:id="rId33"/>
    <p:sldId id="426" r:id="rId34"/>
    <p:sldId id="427" r:id="rId35"/>
    <p:sldId id="350" r:id="rId36"/>
    <p:sldId id="439" r:id="rId37"/>
    <p:sldId id="440" r:id="rId38"/>
    <p:sldId id="423" r:id="rId39"/>
    <p:sldId id="424" r:id="rId40"/>
    <p:sldId id="425" r:id="rId41"/>
    <p:sldId id="407" r:id="rId42"/>
    <p:sldId id="401" r:id="rId43"/>
    <p:sldId id="374" r:id="rId44"/>
    <p:sldId id="351" r:id="rId45"/>
    <p:sldId id="402" r:id="rId46"/>
    <p:sldId id="352" r:id="rId47"/>
    <p:sldId id="353" r:id="rId48"/>
    <p:sldId id="433" r:id="rId49"/>
    <p:sldId id="434" r:id="rId50"/>
    <p:sldId id="435" r:id="rId51"/>
    <p:sldId id="377" r:id="rId52"/>
    <p:sldId id="403" r:id="rId53"/>
    <p:sldId id="428" r:id="rId54"/>
    <p:sldId id="383" r:id="rId55"/>
    <p:sldId id="413" r:id="rId56"/>
    <p:sldId id="404" r:id="rId57"/>
    <p:sldId id="354" r:id="rId58"/>
    <p:sldId id="379" r:id="rId59"/>
    <p:sldId id="378" r:id="rId60"/>
    <p:sldId id="409" r:id="rId61"/>
    <p:sldId id="381" r:id="rId62"/>
    <p:sldId id="410" r:id="rId63"/>
    <p:sldId id="382" r:id="rId64"/>
    <p:sldId id="411" r:id="rId65"/>
    <p:sldId id="392" r:id="rId66"/>
  </p:sldIdLst>
  <p:sldSz cx="9144000" cy="6858000" type="screen4x3"/>
  <p:notesSz cx="7099300" cy="10234613"/>
  <p:defaultTextStyle>
    <a:defPPr>
      <a:defRPr lang="ja-JP"/>
    </a:defPPr>
    <a:lvl1pPr algn="ctr" rtl="0" fontAlgn="base">
      <a:spcBef>
        <a:spcPct val="0"/>
      </a:spcBef>
      <a:spcAft>
        <a:spcPct val="0"/>
      </a:spcAft>
      <a:defRPr sz="2000" kern="1200">
        <a:solidFill>
          <a:schemeClr val="tx1"/>
        </a:solidFill>
        <a:latin typeface="Courier New" pitchFamily="49" charset="0"/>
        <a:ea typeface="ＭＳ ゴシック" pitchFamily="49" charset="-128"/>
        <a:cs typeface="+mn-cs"/>
      </a:defRPr>
    </a:lvl1pPr>
    <a:lvl2pPr marL="457200" algn="ctr" rtl="0" fontAlgn="base">
      <a:spcBef>
        <a:spcPct val="0"/>
      </a:spcBef>
      <a:spcAft>
        <a:spcPct val="0"/>
      </a:spcAft>
      <a:defRPr sz="2000" kern="1200">
        <a:solidFill>
          <a:schemeClr val="tx1"/>
        </a:solidFill>
        <a:latin typeface="Courier New" pitchFamily="49" charset="0"/>
        <a:ea typeface="ＭＳ ゴシック" pitchFamily="49" charset="-128"/>
        <a:cs typeface="+mn-cs"/>
      </a:defRPr>
    </a:lvl2pPr>
    <a:lvl3pPr marL="914400" algn="ctr" rtl="0" fontAlgn="base">
      <a:spcBef>
        <a:spcPct val="0"/>
      </a:spcBef>
      <a:spcAft>
        <a:spcPct val="0"/>
      </a:spcAft>
      <a:defRPr sz="2000" kern="1200">
        <a:solidFill>
          <a:schemeClr val="tx1"/>
        </a:solidFill>
        <a:latin typeface="Courier New" pitchFamily="49" charset="0"/>
        <a:ea typeface="ＭＳ ゴシック" pitchFamily="49" charset="-128"/>
        <a:cs typeface="+mn-cs"/>
      </a:defRPr>
    </a:lvl3pPr>
    <a:lvl4pPr marL="1371600" algn="ctr" rtl="0" fontAlgn="base">
      <a:spcBef>
        <a:spcPct val="0"/>
      </a:spcBef>
      <a:spcAft>
        <a:spcPct val="0"/>
      </a:spcAft>
      <a:defRPr sz="2000" kern="1200">
        <a:solidFill>
          <a:schemeClr val="tx1"/>
        </a:solidFill>
        <a:latin typeface="Courier New" pitchFamily="49" charset="0"/>
        <a:ea typeface="ＭＳ ゴシック" pitchFamily="49" charset="-128"/>
        <a:cs typeface="+mn-cs"/>
      </a:defRPr>
    </a:lvl4pPr>
    <a:lvl5pPr marL="1828800" algn="ctr" rtl="0" fontAlgn="base">
      <a:spcBef>
        <a:spcPct val="0"/>
      </a:spcBef>
      <a:spcAft>
        <a:spcPct val="0"/>
      </a:spcAft>
      <a:defRPr sz="2000" kern="1200">
        <a:solidFill>
          <a:schemeClr val="tx1"/>
        </a:solidFill>
        <a:latin typeface="Courier New" pitchFamily="49" charset="0"/>
        <a:ea typeface="ＭＳ ゴシック" pitchFamily="49" charset="-128"/>
        <a:cs typeface="+mn-cs"/>
      </a:defRPr>
    </a:lvl5pPr>
    <a:lvl6pPr marL="2286000" algn="l" defTabSz="914400" rtl="0" eaLnBrk="1" latinLnBrk="0" hangingPunct="1">
      <a:defRPr sz="2000" kern="1200">
        <a:solidFill>
          <a:schemeClr val="tx1"/>
        </a:solidFill>
        <a:latin typeface="Courier New" pitchFamily="49" charset="0"/>
        <a:ea typeface="ＭＳ ゴシック" pitchFamily="49" charset="-128"/>
        <a:cs typeface="+mn-cs"/>
      </a:defRPr>
    </a:lvl6pPr>
    <a:lvl7pPr marL="2743200" algn="l" defTabSz="914400" rtl="0" eaLnBrk="1" latinLnBrk="0" hangingPunct="1">
      <a:defRPr sz="2000" kern="1200">
        <a:solidFill>
          <a:schemeClr val="tx1"/>
        </a:solidFill>
        <a:latin typeface="Courier New" pitchFamily="49" charset="0"/>
        <a:ea typeface="ＭＳ ゴシック" pitchFamily="49" charset="-128"/>
        <a:cs typeface="+mn-cs"/>
      </a:defRPr>
    </a:lvl7pPr>
    <a:lvl8pPr marL="3200400" algn="l" defTabSz="914400" rtl="0" eaLnBrk="1" latinLnBrk="0" hangingPunct="1">
      <a:defRPr sz="2000" kern="1200">
        <a:solidFill>
          <a:schemeClr val="tx1"/>
        </a:solidFill>
        <a:latin typeface="Courier New" pitchFamily="49" charset="0"/>
        <a:ea typeface="ＭＳ ゴシック" pitchFamily="49" charset="-128"/>
        <a:cs typeface="+mn-cs"/>
      </a:defRPr>
    </a:lvl8pPr>
    <a:lvl9pPr marL="3657600" algn="l" defTabSz="914400" rtl="0" eaLnBrk="1" latinLnBrk="0" hangingPunct="1">
      <a:defRPr sz="2000" kern="1200">
        <a:solidFill>
          <a:schemeClr val="tx1"/>
        </a:solidFill>
        <a:latin typeface="Courier New" pitchFamily="49" charset="0"/>
        <a:ea typeface="ＭＳ ゴシック" pitchFamily="49" charset="-128"/>
        <a:cs typeface="+mn-cs"/>
      </a:defRPr>
    </a:lvl9pPr>
  </p:defaultTextStyle>
  <p:modifyVerifier cryptProviderType="rsaFull" cryptAlgorithmClass="hash" cryptAlgorithmType="typeAny" cryptAlgorithmSid="4" spinCount="100000" saltData="K5YOmssApIVgwNol7ZGjSg==" hashData="ADYqNtafCiaPQuEJatgh5VS/VaQ="/>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000000"/>
    <a:srgbClr val="BBE0E3"/>
    <a:srgbClr val="D1DE22"/>
    <a:srgbClr val="FFCC00"/>
    <a:srgbClr val="D5BD2B"/>
    <a:srgbClr val="040000"/>
    <a:srgbClr val="6D6599"/>
    <a:srgbClr val="907ACC"/>
    <a:srgbClr val="3859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525" autoAdjust="0"/>
    <p:restoredTop sz="94599" autoAdjust="0"/>
  </p:normalViewPr>
  <p:slideViewPr>
    <p:cSldViewPr snapToGrid="0">
      <p:cViewPr varScale="1">
        <p:scale>
          <a:sx n="75" d="100"/>
          <a:sy n="75" d="100"/>
        </p:scale>
        <p:origin x="-571"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66" d="100"/>
          <a:sy n="66" d="100"/>
        </p:scale>
        <p:origin x="1400136050" y="194734779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H:\_lectureNote2010\_&#22522;&#30990;&#65327;&#65330;\ior.excel\ior2008AHP.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61735001026715"/>
          <c:y val="0.11021262126930824"/>
          <c:w val="0.61234514435695542"/>
          <c:h val="0.66832839895013163"/>
        </c:manualLayout>
      </c:layout>
      <c:scatterChart>
        <c:scatterStyle val="lineMarker"/>
        <c:varyColors val="0"/>
        <c:ser>
          <c:idx val="0"/>
          <c:order val="0"/>
          <c:tx>
            <c:strRef>
              <c:f>感度分析!$A$16</c:f>
              <c:strCache>
                <c:ptCount val="1"/>
                <c:pt idx="0">
                  <c:v>トヨタ</c:v>
                </c:pt>
              </c:strCache>
            </c:strRef>
          </c:tx>
          <c:spPr>
            <a:ln>
              <a:solidFill>
                <a:srgbClr val="00B050"/>
              </a:solidFill>
            </a:ln>
          </c:spPr>
          <c:marker>
            <c:symbol val="none"/>
          </c:marker>
          <c:xVal>
            <c:numRef>
              <c:f>感度分析!$B$15:$C$15</c:f>
              <c:numCache>
                <c:formatCode>General</c:formatCode>
                <c:ptCount val="2"/>
                <c:pt idx="0">
                  <c:v>0</c:v>
                </c:pt>
                <c:pt idx="1">
                  <c:v>1</c:v>
                </c:pt>
              </c:numCache>
            </c:numRef>
          </c:xVal>
          <c:yVal>
            <c:numRef>
              <c:f>感度分析!$B$16:$C$16</c:f>
              <c:numCache>
                <c:formatCode>0.000_ </c:formatCode>
                <c:ptCount val="2"/>
                <c:pt idx="0" formatCode="General">
                  <c:v>0.21291873087852722</c:v>
                </c:pt>
                <c:pt idx="1">
                  <c:v>0.69434239529757524</c:v>
                </c:pt>
              </c:numCache>
            </c:numRef>
          </c:yVal>
          <c:smooth val="0"/>
        </c:ser>
        <c:ser>
          <c:idx val="1"/>
          <c:order val="1"/>
          <c:tx>
            <c:strRef>
              <c:f>感度分析!$A$17</c:f>
              <c:strCache>
                <c:ptCount val="1"/>
                <c:pt idx="0">
                  <c:v>ニッサン</c:v>
                </c:pt>
              </c:strCache>
            </c:strRef>
          </c:tx>
          <c:spPr>
            <a:ln w="15875">
              <a:solidFill>
                <a:srgbClr val="FF0000"/>
              </a:solidFill>
            </a:ln>
          </c:spPr>
          <c:marker>
            <c:symbol val="none"/>
          </c:marker>
          <c:xVal>
            <c:numRef>
              <c:f>感度分析!$B$15:$C$15</c:f>
              <c:numCache>
                <c:formatCode>General</c:formatCode>
                <c:ptCount val="2"/>
                <c:pt idx="0">
                  <c:v>0</c:v>
                </c:pt>
                <c:pt idx="1">
                  <c:v>1</c:v>
                </c:pt>
              </c:numCache>
            </c:numRef>
          </c:xVal>
          <c:yVal>
            <c:numRef>
              <c:f>感度分析!$B$17:$C$17</c:f>
              <c:numCache>
                <c:formatCode>0.000_ </c:formatCode>
                <c:ptCount val="2"/>
                <c:pt idx="0" formatCode="General">
                  <c:v>0.53114157321223376</c:v>
                </c:pt>
                <c:pt idx="1">
                  <c:v>6.6862601028655405E-2</c:v>
                </c:pt>
              </c:numCache>
            </c:numRef>
          </c:yVal>
          <c:smooth val="0"/>
        </c:ser>
        <c:ser>
          <c:idx val="2"/>
          <c:order val="2"/>
          <c:tx>
            <c:strRef>
              <c:f>感度分析!$A$18</c:f>
              <c:strCache>
                <c:ptCount val="1"/>
                <c:pt idx="0">
                  <c:v>ベンツ</c:v>
                </c:pt>
              </c:strCache>
            </c:strRef>
          </c:tx>
          <c:spPr>
            <a:ln>
              <a:solidFill>
                <a:schemeClr val="tx1"/>
              </a:solidFill>
              <a:prstDash val="sysDash"/>
            </a:ln>
          </c:spPr>
          <c:marker>
            <c:symbol val="none"/>
          </c:marker>
          <c:xVal>
            <c:numRef>
              <c:f>感度分析!$B$15:$C$15</c:f>
              <c:numCache>
                <c:formatCode>General</c:formatCode>
                <c:ptCount val="2"/>
                <c:pt idx="0">
                  <c:v>0</c:v>
                </c:pt>
                <c:pt idx="1">
                  <c:v>1</c:v>
                </c:pt>
              </c:numCache>
            </c:numRef>
          </c:xVal>
          <c:yVal>
            <c:numRef>
              <c:f>感度分析!$B$18:$C$18</c:f>
              <c:numCache>
                <c:formatCode>0.000_ </c:formatCode>
                <c:ptCount val="2"/>
                <c:pt idx="0" formatCode="General">
                  <c:v>0.25593969590923893</c:v>
                </c:pt>
                <c:pt idx="1">
                  <c:v>0.23879500367376927</c:v>
                </c:pt>
              </c:numCache>
            </c:numRef>
          </c:yVal>
          <c:smooth val="0"/>
        </c:ser>
        <c:dLbls>
          <c:showLegendKey val="0"/>
          <c:showVal val="0"/>
          <c:showCatName val="0"/>
          <c:showSerName val="0"/>
          <c:showPercent val="0"/>
          <c:showBubbleSize val="0"/>
        </c:dLbls>
        <c:axId val="159142272"/>
        <c:axId val="159144192"/>
      </c:scatterChart>
      <c:valAx>
        <c:axId val="159142272"/>
        <c:scaling>
          <c:orientation val="minMax"/>
          <c:max val="1"/>
          <c:min val="0"/>
        </c:scaling>
        <c:delete val="0"/>
        <c:axPos val="b"/>
        <c:title>
          <c:tx>
            <c:rich>
              <a:bodyPr/>
              <a:lstStyle/>
              <a:p>
                <a:pPr>
                  <a:defRPr/>
                </a:pPr>
                <a:r>
                  <a:rPr lang="ja-JP" altLang="en-US"/>
                  <a:t>環境基準のウェイト</a:t>
                </a:r>
              </a:p>
            </c:rich>
          </c:tx>
          <c:overlay val="0"/>
        </c:title>
        <c:numFmt formatCode="General" sourceLinked="1"/>
        <c:majorTickMark val="none"/>
        <c:minorTickMark val="none"/>
        <c:tickLblPos val="nextTo"/>
        <c:crossAx val="159144192"/>
        <c:crosses val="autoZero"/>
        <c:crossBetween val="midCat"/>
      </c:valAx>
      <c:valAx>
        <c:axId val="159144192"/>
        <c:scaling>
          <c:orientation val="minMax"/>
        </c:scaling>
        <c:delete val="0"/>
        <c:axPos val="l"/>
        <c:title>
          <c:tx>
            <c:rich>
              <a:bodyPr/>
              <a:lstStyle/>
              <a:p>
                <a:pPr>
                  <a:defRPr/>
                </a:pPr>
                <a:r>
                  <a:rPr lang="ja-JP" altLang="en-US"/>
                  <a:t>評価値</a:t>
                </a:r>
              </a:p>
            </c:rich>
          </c:tx>
          <c:overlay val="0"/>
        </c:title>
        <c:numFmt formatCode="General" sourceLinked="1"/>
        <c:majorTickMark val="none"/>
        <c:minorTickMark val="none"/>
        <c:tickLblPos val="nextTo"/>
        <c:crossAx val="159142272"/>
        <c:crosses val="autoZero"/>
        <c:crossBetween val="midCat"/>
      </c:valAx>
      <c:spPr>
        <a:ln>
          <a:noFill/>
        </a:ln>
      </c:spPr>
    </c:plotArea>
    <c:legend>
      <c:legendPos val="r"/>
      <c:overlay val="0"/>
    </c:legend>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image" Target="../media/image23.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6.wmf"/><Relationship Id="rId1" Type="http://schemas.openxmlformats.org/officeDocument/2006/relationships/image" Target="../media/image25.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8.wmf"/><Relationship Id="rId1" Type="http://schemas.openxmlformats.org/officeDocument/2006/relationships/image" Target="../media/image2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3" y="0"/>
            <a:ext cx="3076977" cy="510496"/>
          </a:xfrm>
          <a:prstGeom prst="rect">
            <a:avLst/>
          </a:prstGeom>
          <a:noFill/>
          <a:ln w="9525">
            <a:noFill/>
            <a:miter lim="800000"/>
            <a:headEnd/>
            <a:tailEnd/>
          </a:ln>
          <a:effectLst/>
        </p:spPr>
        <p:txBody>
          <a:bodyPr vert="horz" wrap="square" lIns="98972" tIns="49487" rIns="98972" bIns="49487" numCol="1" anchor="t" anchorCtr="0" compatLnSpc="1">
            <a:prstTxWarp prst="textNoShape">
              <a:avLst/>
            </a:prstTxWarp>
          </a:bodyPr>
          <a:lstStyle>
            <a:lvl1pPr algn="l" defTabSz="990778">
              <a:defRPr kumimoji="1" sz="1300">
                <a:latin typeface="Times" pitchFamily="18" charset="0"/>
                <a:ea typeface="Osaka" charset="-128"/>
              </a:defRPr>
            </a:lvl1pPr>
          </a:lstStyle>
          <a:p>
            <a:endParaRPr lang="en-US" altLang="ja-JP"/>
          </a:p>
        </p:txBody>
      </p:sp>
      <p:sp>
        <p:nvSpPr>
          <p:cNvPr id="7171" name="Rectangle 3"/>
          <p:cNvSpPr>
            <a:spLocks noGrp="1" noChangeArrowheads="1"/>
          </p:cNvSpPr>
          <p:nvPr>
            <p:ph type="dt" sz="quarter" idx="1"/>
          </p:nvPr>
        </p:nvSpPr>
        <p:spPr bwMode="auto">
          <a:xfrm>
            <a:off x="4022327" y="0"/>
            <a:ext cx="3076977" cy="510496"/>
          </a:xfrm>
          <a:prstGeom prst="rect">
            <a:avLst/>
          </a:prstGeom>
          <a:noFill/>
          <a:ln w="9525">
            <a:noFill/>
            <a:miter lim="800000"/>
            <a:headEnd/>
            <a:tailEnd/>
          </a:ln>
          <a:effectLst/>
        </p:spPr>
        <p:txBody>
          <a:bodyPr vert="horz" wrap="square" lIns="98972" tIns="49487" rIns="98972" bIns="49487" numCol="1" anchor="t" anchorCtr="0" compatLnSpc="1">
            <a:prstTxWarp prst="textNoShape">
              <a:avLst/>
            </a:prstTxWarp>
          </a:bodyPr>
          <a:lstStyle>
            <a:lvl1pPr algn="r" defTabSz="990778">
              <a:defRPr kumimoji="1" sz="1300">
                <a:latin typeface="Times" pitchFamily="18" charset="0"/>
                <a:ea typeface="Osaka" charset="-128"/>
              </a:defRPr>
            </a:lvl1pPr>
          </a:lstStyle>
          <a:p>
            <a:endParaRPr lang="en-US" altLang="ja-JP"/>
          </a:p>
        </p:txBody>
      </p:sp>
      <p:sp>
        <p:nvSpPr>
          <p:cNvPr id="7172" name="Rectangle 4"/>
          <p:cNvSpPr>
            <a:spLocks noGrp="1" noChangeArrowheads="1"/>
          </p:cNvSpPr>
          <p:nvPr>
            <p:ph type="ftr" sz="quarter" idx="2"/>
          </p:nvPr>
        </p:nvSpPr>
        <p:spPr bwMode="auto">
          <a:xfrm>
            <a:off x="3" y="9724120"/>
            <a:ext cx="3076977" cy="510496"/>
          </a:xfrm>
          <a:prstGeom prst="rect">
            <a:avLst/>
          </a:prstGeom>
          <a:noFill/>
          <a:ln w="9525">
            <a:noFill/>
            <a:miter lim="800000"/>
            <a:headEnd/>
            <a:tailEnd/>
          </a:ln>
          <a:effectLst/>
        </p:spPr>
        <p:txBody>
          <a:bodyPr vert="horz" wrap="square" lIns="98972" tIns="49487" rIns="98972" bIns="49487" numCol="1" anchor="b" anchorCtr="0" compatLnSpc="1">
            <a:prstTxWarp prst="textNoShape">
              <a:avLst/>
            </a:prstTxWarp>
          </a:bodyPr>
          <a:lstStyle>
            <a:lvl1pPr algn="l" defTabSz="990778">
              <a:defRPr kumimoji="1" sz="1300">
                <a:latin typeface="Times" pitchFamily="18" charset="0"/>
                <a:ea typeface="Osaka" charset="-128"/>
              </a:defRPr>
            </a:lvl1pPr>
          </a:lstStyle>
          <a:p>
            <a:endParaRPr lang="en-US" altLang="ja-JP"/>
          </a:p>
        </p:txBody>
      </p:sp>
      <p:sp>
        <p:nvSpPr>
          <p:cNvPr id="7173" name="Rectangle 5"/>
          <p:cNvSpPr>
            <a:spLocks noGrp="1" noChangeArrowheads="1"/>
          </p:cNvSpPr>
          <p:nvPr>
            <p:ph type="sldNum" sz="quarter" idx="3"/>
          </p:nvPr>
        </p:nvSpPr>
        <p:spPr bwMode="auto">
          <a:xfrm>
            <a:off x="4022327" y="9724120"/>
            <a:ext cx="3076977" cy="510496"/>
          </a:xfrm>
          <a:prstGeom prst="rect">
            <a:avLst/>
          </a:prstGeom>
          <a:noFill/>
          <a:ln w="9525">
            <a:noFill/>
            <a:miter lim="800000"/>
            <a:headEnd/>
            <a:tailEnd/>
          </a:ln>
          <a:effectLst/>
        </p:spPr>
        <p:txBody>
          <a:bodyPr vert="horz" wrap="square" lIns="98972" tIns="49487" rIns="98972" bIns="49487" numCol="1" anchor="b" anchorCtr="0" compatLnSpc="1">
            <a:prstTxWarp prst="textNoShape">
              <a:avLst/>
            </a:prstTxWarp>
          </a:bodyPr>
          <a:lstStyle>
            <a:lvl1pPr algn="r" defTabSz="990778">
              <a:defRPr kumimoji="1" sz="1300">
                <a:latin typeface="Times" pitchFamily="18" charset="0"/>
                <a:ea typeface="Osaka" charset="-128"/>
              </a:defRPr>
            </a:lvl1pPr>
          </a:lstStyle>
          <a:p>
            <a:fld id="{464F80FB-7A23-4247-8A2E-6630B92F45F4}" type="slidenum">
              <a:rPr lang="en-US" altLang="ja-JP"/>
              <a:pPr/>
              <a:t>‹#›</a:t>
            </a:fld>
            <a:endParaRPr lang="en-US" altLang="ja-JP"/>
          </a:p>
        </p:txBody>
      </p:sp>
    </p:spTree>
    <p:extLst>
      <p:ext uri="{BB962C8B-B14F-4D97-AF65-F5344CB8AC3E}">
        <p14:creationId xmlns:p14="http://schemas.microsoft.com/office/powerpoint/2010/main" val="38526526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3" y="0"/>
            <a:ext cx="3076977" cy="510496"/>
          </a:xfrm>
          <a:prstGeom prst="rect">
            <a:avLst/>
          </a:prstGeom>
          <a:noFill/>
          <a:ln w="9525">
            <a:noFill/>
            <a:miter lim="800000"/>
            <a:headEnd/>
            <a:tailEnd/>
          </a:ln>
          <a:effectLst/>
        </p:spPr>
        <p:txBody>
          <a:bodyPr vert="horz" wrap="square" lIns="98972" tIns="49487" rIns="98972" bIns="49487" numCol="1" anchor="t" anchorCtr="0" compatLnSpc="1">
            <a:prstTxWarp prst="textNoShape">
              <a:avLst/>
            </a:prstTxWarp>
          </a:bodyPr>
          <a:lstStyle>
            <a:lvl1pPr algn="l" defTabSz="990778">
              <a:defRPr kumimoji="1" sz="1300">
                <a:latin typeface="Times" pitchFamily="18" charset="0"/>
                <a:ea typeface="Osaka" charset="-128"/>
              </a:defRPr>
            </a:lvl1pPr>
          </a:lstStyle>
          <a:p>
            <a:endParaRPr lang="en-US" altLang="ja-JP"/>
          </a:p>
        </p:txBody>
      </p:sp>
      <p:sp>
        <p:nvSpPr>
          <p:cNvPr id="4099" name="Rectangle 3"/>
          <p:cNvSpPr>
            <a:spLocks noGrp="1" noChangeArrowheads="1"/>
          </p:cNvSpPr>
          <p:nvPr>
            <p:ph type="dt" idx="1"/>
          </p:nvPr>
        </p:nvSpPr>
        <p:spPr bwMode="auto">
          <a:xfrm>
            <a:off x="4022327" y="0"/>
            <a:ext cx="3076977" cy="510496"/>
          </a:xfrm>
          <a:prstGeom prst="rect">
            <a:avLst/>
          </a:prstGeom>
          <a:noFill/>
          <a:ln w="9525">
            <a:noFill/>
            <a:miter lim="800000"/>
            <a:headEnd/>
            <a:tailEnd/>
          </a:ln>
          <a:effectLst/>
        </p:spPr>
        <p:txBody>
          <a:bodyPr vert="horz" wrap="square" lIns="98972" tIns="49487" rIns="98972" bIns="49487" numCol="1" anchor="t" anchorCtr="0" compatLnSpc="1">
            <a:prstTxWarp prst="textNoShape">
              <a:avLst/>
            </a:prstTxWarp>
          </a:bodyPr>
          <a:lstStyle>
            <a:lvl1pPr algn="r" defTabSz="990778">
              <a:defRPr kumimoji="1" sz="1300">
                <a:latin typeface="Times" pitchFamily="18" charset="0"/>
                <a:ea typeface="Osaka" charset="-128"/>
              </a:defRPr>
            </a:lvl1pPr>
          </a:lstStyle>
          <a:p>
            <a:endParaRPr lang="en-US" altLang="ja-JP"/>
          </a:p>
        </p:txBody>
      </p:sp>
      <p:sp>
        <p:nvSpPr>
          <p:cNvPr id="4100" name="Rectangle 4"/>
          <p:cNvSpPr>
            <a:spLocks noGrp="1" noRot="1" noChangeAspect="1" noChangeArrowheads="1" noTextEdit="1"/>
          </p:cNvSpPr>
          <p:nvPr>
            <p:ph type="sldImg" idx="2"/>
          </p:nvPr>
        </p:nvSpPr>
        <p:spPr bwMode="auto">
          <a:xfrm>
            <a:off x="995363" y="768350"/>
            <a:ext cx="5113337" cy="383540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945350" y="4861236"/>
            <a:ext cx="5208605" cy="4604342"/>
          </a:xfrm>
          <a:prstGeom prst="rect">
            <a:avLst/>
          </a:prstGeom>
          <a:noFill/>
          <a:ln w="9525">
            <a:noFill/>
            <a:miter lim="800000"/>
            <a:headEnd/>
            <a:tailEnd/>
          </a:ln>
          <a:effectLst/>
        </p:spPr>
        <p:txBody>
          <a:bodyPr vert="horz" wrap="square" lIns="98972" tIns="49487" rIns="98972" bIns="49487"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102" name="Rectangle 6"/>
          <p:cNvSpPr>
            <a:spLocks noGrp="1" noChangeArrowheads="1"/>
          </p:cNvSpPr>
          <p:nvPr>
            <p:ph type="ftr" sz="quarter" idx="4"/>
          </p:nvPr>
        </p:nvSpPr>
        <p:spPr bwMode="auto">
          <a:xfrm>
            <a:off x="3" y="9724120"/>
            <a:ext cx="3076977" cy="510496"/>
          </a:xfrm>
          <a:prstGeom prst="rect">
            <a:avLst/>
          </a:prstGeom>
          <a:noFill/>
          <a:ln w="9525">
            <a:noFill/>
            <a:miter lim="800000"/>
            <a:headEnd/>
            <a:tailEnd/>
          </a:ln>
          <a:effectLst/>
        </p:spPr>
        <p:txBody>
          <a:bodyPr vert="horz" wrap="square" lIns="98972" tIns="49487" rIns="98972" bIns="49487" numCol="1" anchor="b" anchorCtr="0" compatLnSpc="1">
            <a:prstTxWarp prst="textNoShape">
              <a:avLst/>
            </a:prstTxWarp>
          </a:bodyPr>
          <a:lstStyle>
            <a:lvl1pPr algn="l" defTabSz="990778">
              <a:defRPr kumimoji="1" sz="1300">
                <a:latin typeface="Times" pitchFamily="18" charset="0"/>
                <a:ea typeface="Osaka" charset="-128"/>
              </a:defRPr>
            </a:lvl1pPr>
          </a:lstStyle>
          <a:p>
            <a:endParaRPr lang="en-US" altLang="ja-JP"/>
          </a:p>
        </p:txBody>
      </p:sp>
      <p:sp>
        <p:nvSpPr>
          <p:cNvPr id="4103" name="Rectangle 7"/>
          <p:cNvSpPr>
            <a:spLocks noGrp="1" noChangeArrowheads="1"/>
          </p:cNvSpPr>
          <p:nvPr>
            <p:ph type="sldNum" sz="quarter" idx="5"/>
          </p:nvPr>
        </p:nvSpPr>
        <p:spPr bwMode="auto">
          <a:xfrm>
            <a:off x="4022327" y="9724120"/>
            <a:ext cx="3076977" cy="510496"/>
          </a:xfrm>
          <a:prstGeom prst="rect">
            <a:avLst/>
          </a:prstGeom>
          <a:noFill/>
          <a:ln w="9525">
            <a:noFill/>
            <a:miter lim="800000"/>
            <a:headEnd/>
            <a:tailEnd/>
          </a:ln>
          <a:effectLst/>
        </p:spPr>
        <p:txBody>
          <a:bodyPr vert="horz" wrap="square" lIns="98972" tIns="49487" rIns="98972" bIns="49487" numCol="1" anchor="b" anchorCtr="0" compatLnSpc="1">
            <a:prstTxWarp prst="textNoShape">
              <a:avLst/>
            </a:prstTxWarp>
          </a:bodyPr>
          <a:lstStyle>
            <a:lvl1pPr algn="r" defTabSz="990778">
              <a:defRPr kumimoji="1" sz="1300">
                <a:latin typeface="Times" pitchFamily="18" charset="0"/>
                <a:ea typeface="Osaka" charset="-128"/>
              </a:defRPr>
            </a:lvl1pPr>
          </a:lstStyle>
          <a:p>
            <a:fld id="{F534CA33-A6D5-4D7B-8080-9A9634140B94}" type="slidenum">
              <a:rPr lang="en-US" altLang="ja-JP"/>
              <a:pPr/>
              <a:t>‹#›</a:t>
            </a:fld>
            <a:endParaRPr lang="en-US" altLang="ja-JP"/>
          </a:p>
        </p:txBody>
      </p:sp>
    </p:spTree>
    <p:extLst>
      <p:ext uri="{BB962C8B-B14F-4D97-AF65-F5344CB8AC3E}">
        <p14:creationId xmlns:p14="http://schemas.microsoft.com/office/powerpoint/2010/main" val="323267292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pitchFamily="18" charset="0"/>
        <a:ea typeface="ＭＳ Ｐ明朝" charset="-128"/>
        <a:cs typeface="+mn-cs"/>
      </a:defRPr>
    </a:lvl1pPr>
    <a:lvl2pPr marL="457200" algn="l" rtl="0" fontAlgn="base">
      <a:spcBef>
        <a:spcPct val="30000"/>
      </a:spcBef>
      <a:spcAft>
        <a:spcPct val="0"/>
      </a:spcAft>
      <a:defRPr kumimoji="1" sz="1200" kern="1200">
        <a:solidFill>
          <a:schemeClr val="tx1"/>
        </a:solidFill>
        <a:latin typeface="Times" pitchFamily="18" charset="0"/>
        <a:ea typeface="ＭＳ Ｐ明朝" charset="-128"/>
        <a:cs typeface="+mn-cs"/>
      </a:defRPr>
    </a:lvl2pPr>
    <a:lvl3pPr marL="914400" algn="l" rtl="0" fontAlgn="base">
      <a:spcBef>
        <a:spcPct val="30000"/>
      </a:spcBef>
      <a:spcAft>
        <a:spcPct val="0"/>
      </a:spcAft>
      <a:defRPr kumimoji="1" sz="1200" kern="1200">
        <a:solidFill>
          <a:schemeClr val="tx1"/>
        </a:solidFill>
        <a:latin typeface="Times" pitchFamily="18" charset="0"/>
        <a:ea typeface="ＭＳ Ｐ明朝" charset="-128"/>
        <a:cs typeface="+mn-cs"/>
      </a:defRPr>
    </a:lvl3pPr>
    <a:lvl4pPr marL="1371600" algn="l" rtl="0" fontAlgn="base">
      <a:spcBef>
        <a:spcPct val="30000"/>
      </a:spcBef>
      <a:spcAft>
        <a:spcPct val="0"/>
      </a:spcAft>
      <a:defRPr kumimoji="1" sz="1200" kern="1200">
        <a:solidFill>
          <a:schemeClr val="tx1"/>
        </a:solidFill>
        <a:latin typeface="Times" pitchFamily="18" charset="0"/>
        <a:ea typeface="ＭＳ Ｐ明朝" charset="-128"/>
        <a:cs typeface="+mn-cs"/>
      </a:defRPr>
    </a:lvl4pPr>
    <a:lvl5pPr marL="1828800" algn="l" rtl="0" fontAlgn="base">
      <a:spcBef>
        <a:spcPct val="30000"/>
      </a:spcBef>
      <a:spcAft>
        <a:spcPct val="0"/>
      </a:spcAft>
      <a:defRPr kumimoji="1" sz="1200" kern="1200">
        <a:solidFill>
          <a:schemeClr val="tx1"/>
        </a:solidFill>
        <a:latin typeface="Times" pitchFamily="18"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4E400AA-461B-44D9-BAE6-6ED76F122006}" type="slidenum">
              <a:rPr lang="en-US" altLang="ja-JP"/>
              <a:pPr/>
              <a:t>1</a:t>
            </a:fld>
            <a:endParaRPr lang="en-US" altLang="ja-JP"/>
          </a:p>
        </p:txBody>
      </p:sp>
      <p:sp>
        <p:nvSpPr>
          <p:cNvPr id="419842" name="Rectangle 2"/>
          <p:cNvSpPr>
            <a:spLocks noGrp="1" noRot="1" noChangeAspect="1" noChangeArrowheads="1" noTextEdit="1"/>
          </p:cNvSpPr>
          <p:nvPr>
            <p:ph type="sldImg"/>
          </p:nvPr>
        </p:nvSpPr>
        <p:spPr>
          <a:ln/>
        </p:spPr>
      </p:sp>
      <p:sp>
        <p:nvSpPr>
          <p:cNvPr id="419843"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42293830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534CA33-A6D5-4D7B-8080-9A9634140B94}" type="slidenum">
              <a:rPr lang="en-US" altLang="ja-JP" smtClean="0"/>
              <a:pPr/>
              <a:t>10</a:t>
            </a:fld>
            <a:endParaRPr lang="en-US" altLang="ja-JP"/>
          </a:p>
        </p:txBody>
      </p:sp>
    </p:spTree>
    <p:extLst>
      <p:ext uri="{BB962C8B-B14F-4D97-AF65-F5344CB8AC3E}">
        <p14:creationId xmlns:p14="http://schemas.microsoft.com/office/powerpoint/2010/main" val="38308031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D955B3-0E78-4861-B584-5350BE144BAD}" type="slidenum">
              <a:rPr lang="en-US" altLang="ja-JP"/>
              <a:pPr/>
              <a:t>11</a:t>
            </a:fld>
            <a:endParaRPr lang="en-US" altLang="ja-JP"/>
          </a:p>
        </p:txBody>
      </p:sp>
      <p:sp>
        <p:nvSpPr>
          <p:cNvPr id="427010" name="Rectangle 2"/>
          <p:cNvSpPr>
            <a:spLocks noGrp="1" noRot="1" noChangeAspect="1" noChangeArrowheads="1" noTextEdit="1"/>
          </p:cNvSpPr>
          <p:nvPr>
            <p:ph type="sldImg"/>
          </p:nvPr>
        </p:nvSpPr>
        <p:spPr>
          <a:ln/>
        </p:spPr>
      </p:sp>
      <p:sp>
        <p:nvSpPr>
          <p:cNvPr id="427011"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39127392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310B796-1C88-4B28-9727-6ACE195FF081}" type="slidenum">
              <a:rPr lang="en-US" altLang="ja-JP"/>
              <a:pPr/>
              <a:t>12</a:t>
            </a:fld>
            <a:endParaRPr lang="en-US" altLang="ja-JP"/>
          </a:p>
        </p:txBody>
      </p:sp>
      <p:sp>
        <p:nvSpPr>
          <p:cNvPr id="428034" name="Rectangle 2"/>
          <p:cNvSpPr>
            <a:spLocks noGrp="1" noRot="1" noChangeAspect="1" noChangeArrowheads="1" noTextEdit="1"/>
          </p:cNvSpPr>
          <p:nvPr>
            <p:ph type="sldImg"/>
          </p:nvPr>
        </p:nvSpPr>
        <p:spPr>
          <a:ln/>
        </p:spPr>
      </p:sp>
      <p:sp>
        <p:nvSpPr>
          <p:cNvPr id="428035"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33424217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68262F2-2307-4C32-AD80-E819B2D6D1CA}" type="slidenum">
              <a:rPr lang="en-US" altLang="ja-JP"/>
              <a:pPr/>
              <a:t>13</a:t>
            </a:fld>
            <a:endParaRPr lang="en-US" altLang="ja-JP"/>
          </a:p>
        </p:txBody>
      </p:sp>
      <p:sp>
        <p:nvSpPr>
          <p:cNvPr id="429058" name="Rectangle 2"/>
          <p:cNvSpPr>
            <a:spLocks noGrp="1" noRot="1" noChangeAspect="1" noChangeArrowheads="1" noTextEdit="1"/>
          </p:cNvSpPr>
          <p:nvPr>
            <p:ph type="sldImg"/>
          </p:nvPr>
        </p:nvSpPr>
        <p:spPr>
          <a:ln/>
        </p:spPr>
      </p:sp>
      <p:sp>
        <p:nvSpPr>
          <p:cNvPr id="429059"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18334895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5F72EA-B347-4314-B7ED-7682A64D7B58}" type="slidenum">
              <a:rPr lang="en-US" altLang="ja-JP"/>
              <a:pPr/>
              <a:t>14</a:t>
            </a:fld>
            <a:endParaRPr lang="en-US" altLang="ja-JP"/>
          </a:p>
        </p:txBody>
      </p:sp>
      <p:sp>
        <p:nvSpPr>
          <p:cNvPr id="434178" name="Rectangle 2"/>
          <p:cNvSpPr>
            <a:spLocks noGrp="1" noRot="1" noChangeAspect="1" noChangeArrowheads="1" noTextEdit="1"/>
          </p:cNvSpPr>
          <p:nvPr>
            <p:ph type="sldImg"/>
          </p:nvPr>
        </p:nvSpPr>
        <p:spPr>
          <a:ln/>
        </p:spPr>
      </p:sp>
      <p:sp>
        <p:nvSpPr>
          <p:cNvPr id="434179"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33106463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8B23CC-6103-46B8-80A7-3CCFB5F627CE}" type="slidenum">
              <a:rPr lang="en-US" altLang="ja-JP"/>
              <a:pPr/>
              <a:t>15</a:t>
            </a:fld>
            <a:endParaRPr lang="en-US" altLang="ja-JP"/>
          </a:p>
        </p:txBody>
      </p:sp>
      <p:sp>
        <p:nvSpPr>
          <p:cNvPr id="435202" name="Rectangle 2"/>
          <p:cNvSpPr>
            <a:spLocks noGrp="1" noRot="1" noChangeAspect="1" noChangeArrowheads="1" noTextEdit="1"/>
          </p:cNvSpPr>
          <p:nvPr>
            <p:ph type="sldImg"/>
          </p:nvPr>
        </p:nvSpPr>
        <p:spPr>
          <a:ln/>
        </p:spPr>
      </p:sp>
      <p:sp>
        <p:nvSpPr>
          <p:cNvPr id="435203"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2217317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075D6A0-727B-4212-918F-65E7479346AA}" type="slidenum">
              <a:rPr lang="en-US" altLang="ja-JP"/>
              <a:pPr/>
              <a:t>16</a:t>
            </a:fld>
            <a:endParaRPr lang="en-US" altLang="ja-JP"/>
          </a:p>
        </p:txBody>
      </p:sp>
      <p:sp>
        <p:nvSpPr>
          <p:cNvPr id="430082" name="Rectangle 2"/>
          <p:cNvSpPr>
            <a:spLocks noGrp="1" noRot="1" noChangeAspect="1" noChangeArrowheads="1" noTextEdit="1"/>
          </p:cNvSpPr>
          <p:nvPr>
            <p:ph type="sldImg"/>
          </p:nvPr>
        </p:nvSpPr>
        <p:spPr>
          <a:ln/>
        </p:spPr>
      </p:sp>
      <p:sp>
        <p:nvSpPr>
          <p:cNvPr id="430083"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30310587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CF678D6-C245-433D-B38D-F9E56E83D718}" type="slidenum">
              <a:rPr lang="en-US" altLang="ja-JP"/>
              <a:pPr/>
              <a:t>17</a:t>
            </a:fld>
            <a:endParaRPr lang="en-US" altLang="ja-JP"/>
          </a:p>
        </p:txBody>
      </p:sp>
      <p:sp>
        <p:nvSpPr>
          <p:cNvPr id="482306" name="Rectangle 2"/>
          <p:cNvSpPr>
            <a:spLocks noGrp="1" noRot="1" noChangeAspect="1" noChangeArrowheads="1" noTextEdit="1"/>
          </p:cNvSpPr>
          <p:nvPr>
            <p:ph type="sldImg"/>
          </p:nvPr>
        </p:nvSpPr>
        <p:spPr>
          <a:ln/>
        </p:spPr>
      </p:sp>
      <p:sp>
        <p:nvSpPr>
          <p:cNvPr id="482307"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23325170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52D8812-E96D-40EA-8273-C12930F367B9}" type="slidenum">
              <a:rPr lang="en-US" altLang="ja-JP"/>
              <a:pPr/>
              <a:t>18</a:t>
            </a:fld>
            <a:endParaRPr lang="en-US" altLang="ja-JP"/>
          </a:p>
        </p:txBody>
      </p:sp>
      <p:sp>
        <p:nvSpPr>
          <p:cNvPr id="431106" name="Rectangle 2"/>
          <p:cNvSpPr>
            <a:spLocks noGrp="1" noRot="1" noChangeAspect="1" noChangeArrowheads="1" noTextEdit="1"/>
          </p:cNvSpPr>
          <p:nvPr>
            <p:ph type="sldImg"/>
          </p:nvPr>
        </p:nvSpPr>
        <p:spPr>
          <a:ln/>
        </p:spPr>
      </p:sp>
      <p:sp>
        <p:nvSpPr>
          <p:cNvPr id="431107"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31541462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53E600-C5A8-47F5-A135-A6B0131CBF24}" type="slidenum">
              <a:rPr lang="en-US" altLang="ja-JP"/>
              <a:pPr/>
              <a:t>19</a:t>
            </a:fld>
            <a:endParaRPr lang="en-US" altLang="ja-JP"/>
          </a:p>
        </p:txBody>
      </p:sp>
      <p:sp>
        <p:nvSpPr>
          <p:cNvPr id="486402" name="Rectangle 2"/>
          <p:cNvSpPr>
            <a:spLocks noGrp="1" noRot="1" noChangeAspect="1" noChangeArrowheads="1" noTextEdit="1"/>
          </p:cNvSpPr>
          <p:nvPr>
            <p:ph type="sldImg"/>
          </p:nvPr>
        </p:nvSpPr>
        <p:spPr>
          <a:ln/>
        </p:spPr>
      </p:sp>
      <p:sp>
        <p:nvSpPr>
          <p:cNvPr id="486403"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13561214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3D0DF9-480B-40AF-9F85-520E81B620E9}" type="slidenum">
              <a:rPr lang="en-US" altLang="ja-JP"/>
              <a:pPr/>
              <a:t>2</a:t>
            </a:fld>
            <a:endParaRPr lang="en-US" altLang="ja-JP"/>
          </a:p>
        </p:txBody>
      </p:sp>
      <p:sp>
        <p:nvSpPr>
          <p:cNvPr id="420866" name="Rectangle 2"/>
          <p:cNvSpPr>
            <a:spLocks noGrp="1" noRot="1" noChangeAspect="1" noChangeArrowheads="1" noTextEdit="1"/>
          </p:cNvSpPr>
          <p:nvPr>
            <p:ph type="sldImg"/>
          </p:nvPr>
        </p:nvSpPr>
        <p:spPr>
          <a:ln/>
        </p:spPr>
      </p:sp>
      <p:sp>
        <p:nvSpPr>
          <p:cNvPr id="420867"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8722392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DBCE10-A470-436C-91CE-E27BE0A10398}" type="slidenum">
              <a:rPr lang="en-US" altLang="ja-JP"/>
              <a:pPr/>
              <a:t>20</a:t>
            </a:fld>
            <a:endParaRPr lang="en-US" altLang="ja-JP"/>
          </a:p>
        </p:txBody>
      </p:sp>
      <p:sp>
        <p:nvSpPr>
          <p:cNvPr id="432130" name="Rectangle 2"/>
          <p:cNvSpPr>
            <a:spLocks noGrp="1" noRot="1" noChangeAspect="1" noChangeArrowheads="1" noTextEdit="1"/>
          </p:cNvSpPr>
          <p:nvPr>
            <p:ph type="sldImg"/>
          </p:nvPr>
        </p:nvSpPr>
        <p:spPr>
          <a:ln/>
        </p:spPr>
      </p:sp>
      <p:sp>
        <p:nvSpPr>
          <p:cNvPr id="432131"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37596757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AB50BE7-0B9C-4353-909B-F204246D7E61}" type="slidenum">
              <a:rPr lang="en-US" altLang="ja-JP"/>
              <a:pPr/>
              <a:t>21</a:t>
            </a:fld>
            <a:endParaRPr lang="en-US" altLang="ja-JP"/>
          </a:p>
        </p:txBody>
      </p:sp>
      <p:sp>
        <p:nvSpPr>
          <p:cNvPr id="490498" name="Rectangle 2"/>
          <p:cNvSpPr>
            <a:spLocks noGrp="1" noRot="1" noChangeAspect="1" noChangeArrowheads="1" noTextEdit="1"/>
          </p:cNvSpPr>
          <p:nvPr>
            <p:ph type="sldImg"/>
          </p:nvPr>
        </p:nvSpPr>
        <p:spPr>
          <a:ln/>
        </p:spPr>
      </p:sp>
      <p:sp>
        <p:nvSpPr>
          <p:cNvPr id="490499"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25998837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C8972A-6394-4CA4-A5EE-C9FA74E79F50}" type="slidenum">
              <a:rPr lang="en-US" altLang="ja-JP"/>
              <a:pPr/>
              <a:t>22</a:t>
            </a:fld>
            <a:endParaRPr lang="en-US" altLang="ja-JP"/>
          </a:p>
        </p:txBody>
      </p:sp>
      <p:sp>
        <p:nvSpPr>
          <p:cNvPr id="436226" name="Rectangle 2"/>
          <p:cNvSpPr>
            <a:spLocks noGrp="1" noRot="1" noChangeAspect="1" noChangeArrowheads="1" noTextEdit="1"/>
          </p:cNvSpPr>
          <p:nvPr>
            <p:ph type="sldImg"/>
          </p:nvPr>
        </p:nvSpPr>
        <p:spPr>
          <a:ln/>
        </p:spPr>
      </p:sp>
      <p:sp>
        <p:nvSpPr>
          <p:cNvPr id="436227"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40799521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FEEBFC-A952-49B4-B225-00CD6662BCB4}" type="slidenum">
              <a:rPr lang="en-US" altLang="ja-JP"/>
              <a:pPr/>
              <a:t>23</a:t>
            </a:fld>
            <a:endParaRPr lang="en-US" altLang="ja-JP"/>
          </a:p>
        </p:txBody>
      </p:sp>
      <p:sp>
        <p:nvSpPr>
          <p:cNvPr id="437250" name="Rectangle 2"/>
          <p:cNvSpPr>
            <a:spLocks noGrp="1" noRot="1" noChangeAspect="1" noChangeArrowheads="1" noTextEdit="1"/>
          </p:cNvSpPr>
          <p:nvPr>
            <p:ph type="sldImg"/>
          </p:nvPr>
        </p:nvSpPr>
        <p:spPr>
          <a:ln/>
        </p:spPr>
      </p:sp>
      <p:sp>
        <p:nvSpPr>
          <p:cNvPr id="437251"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2886175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7642D8C-CF6E-47CC-9DE2-7BF74C3DD04D}" type="slidenum">
              <a:rPr lang="en-US" altLang="ja-JP"/>
              <a:pPr/>
              <a:t>24</a:t>
            </a:fld>
            <a:endParaRPr lang="en-US" altLang="ja-JP"/>
          </a:p>
        </p:txBody>
      </p:sp>
      <p:sp>
        <p:nvSpPr>
          <p:cNvPr id="438274" name="Rectangle 2"/>
          <p:cNvSpPr>
            <a:spLocks noGrp="1" noRot="1" noChangeAspect="1" noChangeArrowheads="1" noTextEdit="1"/>
          </p:cNvSpPr>
          <p:nvPr>
            <p:ph type="sldImg"/>
          </p:nvPr>
        </p:nvSpPr>
        <p:spPr>
          <a:ln/>
        </p:spPr>
      </p:sp>
      <p:sp>
        <p:nvSpPr>
          <p:cNvPr id="438275"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320307426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80F7B6E-B191-4C55-ABC1-C77D266288FC}" type="slidenum">
              <a:rPr lang="en-US" altLang="ja-JP"/>
              <a:pPr/>
              <a:t>25</a:t>
            </a:fld>
            <a:endParaRPr lang="en-US" altLang="ja-JP"/>
          </a:p>
        </p:txBody>
      </p:sp>
      <p:sp>
        <p:nvSpPr>
          <p:cNvPr id="439298" name="Rectangle 2"/>
          <p:cNvSpPr>
            <a:spLocks noGrp="1" noRot="1" noChangeAspect="1" noChangeArrowheads="1" noTextEdit="1"/>
          </p:cNvSpPr>
          <p:nvPr>
            <p:ph type="sldImg"/>
          </p:nvPr>
        </p:nvSpPr>
        <p:spPr>
          <a:ln/>
        </p:spPr>
      </p:sp>
      <p:sp>
        <p:nvSpPr>
          <p:cNvPr id="439299"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282588511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671592F-6121-495C-A139-EDB25E0D0F56}" type="slidenum">
              <a:rPr lang="en-US" altLang="ja-JP"/>
              <a:pPr/>
              <a:t>26</a:t>
            </a:fld>
            <a:endParaRPr lang="en-US" altLang="ja-JP"/>
          </a:p>
        </p:txBody>
      </p:sp>
      <p:sp>
        <p:nvSpPr>
          <p:cNvPr id="440322" name="Rectangle 2"/>
          <p:cNvSpPr>
            <a:spLocks noGrp="1" noRot="1" noChangeAspect="1" noChangeArrowheads="1" noTextEdit="1"/>
          </p:cNvSpPr>
          <p:nvPr>
            <p:ph type="sldImg"/>
          </p:nvPr>
        </p:nvSpPr>
        <p:spPr>
          <a:ln/>
        </p:spPr>
      </p:sp>
      <p:sp>
        <p:nvSpPr>
          <p:cNvPr id="440323"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36131065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FF85E4A-1E7B-4A3F-9157-17BCA3257D06}" type="slidenum">
              <a:rPr lang="en-US" altLang="ja-JP"/>
              <a:pPr/>
              <a:t>27</a:t>
            </a:fld>
            <a:endParaRPr lang="en-US" altLang="ja-JP"/>
          </a:p>
        </p:txBody>
      </p:sp>
      <p:sp>
        <p:nvSpPr>
          <p:cNvPr id="442370" name="Rectangle 2"/>
          <p:cNvSpPr>
            <a:spLocks noGrp="1" noRot="1" noChangeAspect="1" noChangeArrowheads="1" noTextEdit="1"/>
          </p:cNvSpPr>
          <p:nvPr>
            <p:ph type="sldImg"/>
          </p:nvPr>
        </p:nvSpPr>
        <p:spPr>
          <a:ln/>
        </p:spPr>
      </p:sp>
      <p:sp>
        <p:nvSpPr>
          <p:cNvPr id="442371"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358374791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E8DA11B-691B-492C-A9E8-D9997D768E6F}" type="slidenum">
              <a:rPr lang="en-US" altLang="ja-JP"/>
              <a:pPr/>
              <a:t>28</a:t>
            </a:fld>
            <a:endParaRPr lang="en-US" altLang="ja-JP"/>
          </a:p>
        </p:txBody>
      </p:sp>
      <p:sp>
        <p:nvSpPr>
          <p:cNvPr id="443394" name="Rectangle 2"/>
          <p:cNvSpPr>
            <a:spLocks noGrp="1" noRot="1" noChangeAspect="1" noChangeArrowheads="1" noTextEdit="1"/>
          </p:cNvSpPr>
          <p:nvPr>
            <p:ph type="sldImg"/>
          </p:nvPr>
        </p:nvSpPr>
        <p:spPr>
          <a:ln/>
        </p:spPr>
      </p:sp>
      <p:sp>
        <p:nvSpPr>
          <p:cNvPr id="443395"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235605294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E8DA11B-691B-492C-A9E8-D9997D768E6F}" type="slidenum">
              <a:rPr lang="en-US" altLang="ja-JP"/>
              <a:pPr/>
              <a:t>29</a:t>
            </a:fld>
            <a:endParaRPr lang="en-US" altLang="ja-JP"/>
          </a:p>
        </p:txBody>
      </p:sp>
      <p:sp>
        <p:nvSpPr>
          <p:cNvPr id="443394" name="Rectangle 2"/>
          <p:cNvSpPr>
            <a:spLocks noGrp="1" noRot="1" noChangeAspect="1" noChangeArrowheads="1" noTextEdit="1"/>
          </p:cNvSpPr>
          <p:nvPr>
            <p:ph type="sldImg"/>
          </p:nvPr>
        </p:nvSpPr>
        <p:spPr>
          <a:ln/>
        </p:spPr>
      </p:sp>
      <p:sp>
        <p:nvSpPr>
          <p:cNvPr id="443395"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17604101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6D5071-138E-4B1C-BBE3-2AFB523FA79D}" type="slidenum">
              <a:rPr lang="en-US" altLang="ja-JP"/>
              <a:pPr/>
              <a:t>3</a:t>
            </a:fld>
            <a:endParaRPr lang="en-US" altLang="ja-JP"/>
          </a:p>
        </p:txBody>
      </p:sp>
      <p:sp>
        <p:nvSpPr>
          <p:cNvPr id="496642" name="Rectangle 2"/>
          <p:cNvSpPr>
            <a:spLocks noGrp="1" noRot="1" noChangeAspect="1" noChangeArrowheads="1" noTextEdit="1"/>
          </p:cNvSpPr>
          <p:nvPr>
            <p:ph type="sldImg"/>
          </p:nvPr>
        </p:nvSpPr>
        <p:spPr>
          <a:ln/>
        </p:spPr>
      </p:sp>
      <p:sp>
        <p:nvSpPr>
          <p:cNvPr id="496643"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346195024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B574CC-DC18-4A39-8674-D6FA837F936B}" type="slidenum">
              <a:rPr lang="en-US" altLang="ja-JP"/>
              <a:pPr/>
              <a:t>30</a:t>
            </a:fld>
            <a:endParaRPr lang="en-US" altLang="ja-JP"/>
          </a:p>
        </p:txBody>
      </p:sp>
      <p:sp>
        <p:nvSpPr>
          <p:cNvPr id="445442" name="Rectangle 2"/>
          <p:cNvSpPr>
            <a:spLocks noGrp="1" noRot="1" noChangeAspect="1" noChangeArrowheads="1" noTextEdit="1"/>
          </p:cNvSpPr>
          <p:nvPr>
            <p:ph type="sldImg"/>
          </p:nvPr>
        </p:nvSpPr>
        <p:spPr>
          <a:ln/>
        </p:spPr>
      </p:sp>
      <p:sp>
        <p:nvSpPr>
          <p:cNvPr id="445443"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155197943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B99800-7BB9-4038-978E-B7E31E6F59DE}" type="slidenum">
              <a:rPr lang="en-US" altLang="ja-JP"/>
              <a:pPr/>
              <a:t>31</a:t>
            </a:fld>
            <a:endParaRPr lang="en-US" altLang="ja-JP"/>
          </a:p>
        </p:txBody>
      </p:sp>
      <p:sp>
        <p:nvSpPr>
          <p:cNvPr id="519170" name="Rectangle 2"/>
          <p:cNvSpPr>
            <a:spLocks noGrp="1" noRot="1" noChangeAspect="1" noChangeArrowheads="1" noTextEdit="1"/>
          </p:cNvSpPr>
          <p:nvPr>
            <p:ph type="sldImg"/>
          </p:nvPr>
        </p:nvSpPr>
        <p:spPr>
          <a:ln/>
        </p:spPr>
      </p:sp>
      <p:sp>
        <p:nvSpPr>
          <p:cNvPr id="519171"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16356929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9D743CB-42D0-4F70-BE6E-C8A9E03C5FDE}" type="slidenum">
              <a:rPr lang="en-US" altLang="ja-JP"/>
              <a:pPr/>
              <a:t>32</a:t>
            </a:fld>
            <a:endParaRPr lang="en-US" altLang="ja-JP"/>
          </a:p>
        </p:txBody>
      </p:sp>
      <p:sp>
        <p:nvSpPr>
          <p:cNvPr id="500738" name="Rectangle 2"/>
          <p:cNvSpPr>
            <a:spLocks noGrp="1" noRot="1" noChangeAspect="1" noChangeArrowheads="1" noTextEdit="1"/>
          </p:cNvSpPr>
          <p:nvPr>
            <p:ph type="sldImg"/>
          </p:nvPr>
        </p:nvSpPr>
        <p:spPr>
          <a:ln/>
        </p:spPr>
      </p:sp>
      <p:sp>
        <p:nvSpPr>
          <p:cNvPr id="500739"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294655463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75C8DC-DA87-4D5B-8234-253AFC12225C}" type="slidenum">
              <a:rPr lang="en-US" altLang="ja-JP"/>
              <a:pPr/>
              <a:t>33</a:t>
            </a:fld>
            <a:endParaRPr lang="en-US" altLang="ja-JP"/>
          </a:p>
        </p:txBody>
      </p:sp>
      <p:sp>
        <p:nvSpPr>
          <p:cNvPr id="513026" name="Rectangle 2"/>
          <p:cNvSpPr>
            <a:spLocks noGrp="1" noRot="1" noChangeAspect="1" noChangeArrowheads="1" noTextEdit="1"/>
          </p:cNvSpPr>
          <p:nvPr>
            <p:ph type="sldImg"/>
          </p:nvPr>
        </p:nvSpPr>
        <p:spPr>
          <a:ln/>
        </p:spPr>
      </p:sp>
      <p:sp>
        <p:nvSpPr>
          <p:cNvPr id="513027"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122604808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9B3584D-AAF8-40B5-A8D3-CDBF69AAD680}" type="slidenum">
              <a:rPr lang="en-US" altLang="ja-JP"/>
              <a:pPr/>
              <a:t>34</a:t>
            </a:fld>
            <a:endParaRPr lang="en-US" altLang="ja-JP"/>
          </a:p>
        </p:txBody>
      </p:sp>
      <p:sp>
        <p:nvSpPr>
          <p:cNvPr id="515074" name="Rectangle 2"/>
          <p:cNvSpPr>
            <a:spLocks noGrp="1" noRot="1" noChangeAspect="1" noChangeArrowheads="1" noTextEdit="1"/>
          </p:cNvSpPr>
          <p:nvPr>
            <p:ph type="sldImg"/>
          </p:nvPr>
        </p:nvSpPr>
        <p:spPr>
          <a:ln/>
        </p:spPr>
      </p:sp>
      <p:sp>
        <p:nvSpPr>
          <p:cNvPr id="515075"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86237077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A4A8F2-7610-44A9-8826-A6D500010DF0}" type="slidenum">
              <a:rPr lang="en-US" altLang="ja-JP"/>
              <a:pPr/>
              <a:t>35</a:t>
            </a:fld>
            <a:endParaRPr lang="en-US" altLang="ja-JP"/>
          </a:p>
        </p:txBody>
      </p:sp>
      <p:sp>
        <p:nvSpPr>
          <p:cNvPr id="449538" name="Rectangle 2"/>
          <p:cNvSpPr>
            <a:spLocks noGrp="1" noRot="1" noChangeAspect="1" noChangeArrowheads="1" noTextEdit="1"/>
          </p:cNvSpPr>
          <p:nvPr>
            <p:ph type="sldImg"/>
          </p:nvPr>
        </p:nvSpPr>
        <p:spPr>
          <a:ln/>
        </p:spPr>
      </p:sp>
      <p:sp>
        <p:nvSpPr>
          <p:cNvPr id="449539"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368597519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9150BBD-0483-4E09-82AB-38ED88585A40}" type="slidenum">
              <a:rPr lang="en-US" altLang="ja-JP"/>
              <a:pPr/>
              <a:t>36</a:t>
            </a:fld>
            <a:endParaRPr lang="en-US" altLang="ja-JP"/>
          </a:p>
        </p:txBody>
      </p:sp>
      <p:sp>
        <p:nvSpPr>
          <p:cNvPr id="504834" name="Rectangle 2"/>
          <p:cNvSpPr>
            <a:spLocks noGrp="1" noRot="1" noChangeAspect="1" noChangeArrowheads="1" noTextEdit="1"/>
          </p:cNvSpPr>
          <p:nvPr>
            <p:ph type="sldImg"/>
          </p:nvPr>
        </p:nvSpPr>
        <p:spPr>
          <a:ln/>
        </p:spPr>
      </p:sp>
      <p:sp>
        <p:nvSpPr>
          <p:cNvPr id="504835"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412524054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9B3584D-AAF8-40B5-A8D3-CDBF69AAD680}" type="slidenum">
              <a:rPr lang="en-US" altLang="ja-JP"/>
              <a:pPr/>
              <a:t>37</a:t>
            </a:fld>
            <a:endParaRPr lang="en-US" altLang="ja-JP"/>
          </a:p>
        </p:txBody>
      </p:sp>
      <p:sp>
        <p:nvSpPr>
          <p:cNvPr id="515074" name="Rectangle 2"/>
          <p:cNvSpPr>
            <a:spLocks noGrp="1" noRot="1" noChangeAspect="1" noChangeArrowheads="1" noTextEdit="1"/>
          </p:cNvSpPr>
          <p:nvPr>
            <p:ph type="sldImg"/>
          </p:nvPr>
        </p:nvSpPr>
        <p:spPr>
          <a:ln/>
        </p:spPr>
      </p:sp>
      <p:sp>
        <p:nvSpPr>
          <p:cNvPr id="515075"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402598770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497B27-48A5-4AAE-B3BD-0F0CA2894D87}" type="slidenum">
              <a:rPr lang="en-US" altLang="ja-JP"/>
              <a:pPr/>
              <a:t>38</a:t>
            </a:fld>
            <a:endParaRPr lang="en-US" altLang="ja-JP"/>
          </a:p>
        </p:txBody>
      </p:sp>
      <p:sp>
        <p:nvSpPr>
          <p:cNvPr id="506882" name="Rectangle 2"/>
          <p:cNvSpPr>
            <a:spLocks noGrp="1" noRot="1" noChangeAspect="1" noChangeArrowheads="1" noTextEdit="1"/>
          </p:cNvSpPr>
          <p:nvPr>
            <p:ph type="sldImg"/>
          </p:nvPr>
        </p:nvSpPr>
        <p:spPr>
          <a:ln/>
        </p:spPr>
      </p:sp>
      <p:sp>
        <p:nvSpPr>
          <p:cNvPr id="506883"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404431495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D1FDF5F-054C-4EF1-A5EC-CC3A0091E848}" type="slidenum">
              <a:rPr lang="en-US" altLang="ja-JP"/>
              <a:pPr/>
              <a:t>39</a:t>
            </a:fld>
            <a:endParaRPr lang="en-US" altLang="ja-JP"/>
          </a:p>
        </p:txBody>
      </p:sp>
      <p:sp>
        <p:nvSpPr>
          <p:cNvPr id="508930" name="Rectangle 2"/>
          <p:cNvSpPr>
            <a:spLocks noGrp="1" noRot="1" noChangeAspect="1" noChangeArrowheads="1" noTextEdit="1"/>
          </p:cNvSpPr>
          <p:nvPr>
            <p:ph type="sldImg"/>
          </p:nvPr>
        </p:nvSpPr>
        <p:spPr>
          <a:ln/>
        </p:spPr>
      </p:sp>
      <p:sp>
        <p:nvSpPr>
          <p:cNvPr id="508931"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1351546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F1BA53-D891-46FA-B0A8-E874056A8D2F}" type="slidenum">
              <a:rPr lang="en-US" altLang="ja-JP"/>
              <a:pPr/>
              <a:t>4</a:t>
            </a:fld>
            <a:endParaRPr lang="en-US" altLang="ja-JP"/>
          </a:p>
        </p:txBody>
      </p:sp>
      <p:sp>
        <p:nvSpPr>
          <p:cNvPr id="421890" name="Rectangle 2"/>
          <p:cNvSpPr>
            <a:spLocks noGrp="1" noRot="1" noChangeAspect="1" noChangeArrowheads="1" noTextEdit="1"/>
          </p:cNvSpPr>
          <p:nvPr>
            <p:ph type="sldImg"/>
          </p:nvPr>
        </p:nvSpPr>
        <p:spPr>
          <a:ln/>
        </p:spPr>
      </p:sp>
      <p:sp>
        <p:nvSpPr>
          <p:cNvPr id="421891"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388516930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FCD1F15-8BA5-488B-B462-BAAACBB9BE20}" type="slidenum">
              <a:rPr lang="en-US" altLang="ja-JP"/>
              <a:pPr/>
              <a:t>40</a:t>
            </a:fld>
            <a:endParaRPr lang="en-US" altLang="ja-JP"/>
          </a:p>
        </p:txBody>
      </p:sp>
      <p:sp>
        <p:nvSpPr>
          <p:cNvPr id="510978" name="Rectangle 2"/>
          <p:cNvSpPr>
            <a:spLocks noGrp="1" noRot="1" noChangeAspect="1" noChangeArrowheads="1" noTextEdit="1"/>
          </p:cNvSpPr>
          <p:nvPr>
            <p:ph type="sldImg"/>
          </p:nvPr>
        </p:nvSpPr>
        <p:spPr>
          <a:ln/>
        </p:spPr>
      </p:sp>
      <p:sp>
        <p:nvSpPr>
          <p:cNvPr id="510979"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195966530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9A2DA0-D539-4425-A3E0-06197F80DCC8}" type="slidenum">
              <a:rPr lang="en-US" altLang="ja-JP"/>
              <a:pPr/>
              <a:t>41</a:t>
            </a:fld>
            <a:endParaRPr lang="en-US" altLang="ja-JP"/>
          </a:p>
        </p:txBody>
      </p:sp>
      <p:sp>
        <p:nvSpPr>
          <p:cNvPr id="454658" name="Rectangle 2"/>
          <p:cNvSpPr>
            <a:spLocks noGrp="1" noRot="1" noChangeAspect="1" noChangeArrowheads="1" noTextEdit="1"/>
          </p:cNvSpPr>
          <p:nvPr>
            <p:ph type="sldImg"/>
          </p:nvPr>
        </p:nvSpPr>
        <p:spPr>
          <a:ln/>
        </p:spPr>
      </p:sp>
      <p:sp>
        <p:nvSpPr>
          <p:cNvPr id="454659"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177794976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2B22FE-CEBC-483F-AED5-46BB5CBCDB4F}" type="slidenum">
              <a:rPr lang="en-US" altLang="ja-JP"/>
              <a:pPr/>
              <a:t>42</a:t>
            </a:fld>
            <a:endParaRPr lang="en-US" altLang="ja-JP"/>
          </a:p>
        </p:txBody>
      </p:sp>
      <p:sp>
        <p:nvSpPr>
          <p:cNvPr id="455682" name="Rectangle 2"/>
          <p:cNvSpPr>
            <a:spLocks noGrp="1" noRot="1" noChangeAspect="1" noChangeArrowheads="1" noTextEdit="1"/>
          </p:cNvSpPr>
          <p:nvPr>
            <p:ph type="sldImg"/>
          </p:nvPr>
        </p:nvSpPr>
        <p:spPr>
          <a:ln/>
        </p:spPr>
      </p:sp>
      <p:sp>
        <p:nvSpPr>
          <p:cNvPr id="455683"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256880011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8AA3CD-7701-4E76-9E58-443E2785CB34}" type="slidenum">
              <a:rPr lang="en-US" altLang="ja-JP"/>
              <a:pPr/>
              <a:t>43</a:t>
            </a:fld>
            <a:endParaRPr lang="en-US" altLang="ja-JP"/>
          </a:p>
        </p:txBody>
      </p:sp>
      <p:sp>
        <p:nvSpPr>
          <p:cNvPr id="456706" name="Rectangle 2"/>
          <p:cNvSpPr>
            <a:spLocks noGrp="1" noRot="1" noChangeAspect="1" noChangeArrowheads="1" noTextEdit="1"/>
          </p:cNvSpPr>
          <p:nvPr>
            <p:ph type="sldImg"/>
          </p:nvPr>
        </p:nvSpPr>
        <p:spPr>
          <a:ln/>
        </p:spPr>
      </p:sp>
      <p:sp>
        <p:nvSpPr>
          <p:cNvPr id="456707"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134342580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CD8680-B3F7-4998-9E6A-77F9AA60249F}" type="slidenum">
              <a:rPr lang="en-US" altLang="ja-JP"/>
              <a:pPr/>
              <a:t>44</a:t>
            </a:fld>
            <a:endParaRPr lang="en-US" altLang="ja-JP"/>
          </a:p>
        </p:txBody>
      </p:sp>
      <p:sp>
        <p:nvSpPr>
          <p:cNvPr id="457730" name="Rectangle 2"/>
          <p:cNvSpPr>
            <a:spLocks noGrp="1" noRot="1" noChangeAspect="1" noChangeArrowheads="1" noTextEdit="1"/>
          </p:cNvSpPr>
          <p:nvPr>
            <p:ph type="sldImg"/>
          </p:nvPr>
        </p:nvSpPr>
        <p:spPr>
          <a:ln/>
        </p:spPr>
      </p:sp>
      <p:sp>
        <p:nvSpPr>
          <p:cNvPr id="457731"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43843189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89E1059-4294-4FC2-8A9F-3D82C1F12E52}" type="slidenum">
              <a:rPr lang="en-US" altLang="ja-JP"/>
              <a:pPr/>
              <a:t>45</a:t>
            </a:fld>
            <a:endParaRPr lang="en-US" altLang="ja-JP"/>
          </a:p>
        </p:txBody>
      </p:sp>
      <p:sp>
        <p:nvSpPr>
          <p:cNvPr id="458754" name="Rectangle 2"/>
          <p:cNvSpPr>
            <a:spLocks noGrp="1" noRot="1" noChangeAspect="1" noChangeArrowheads="1" noTextEdit="1"/>
          </p:cNvSpPr>
          <p:nvPr>
            <p:ph type="sldImg"/>
          </p:nvPr>
        </p:nvSpPr>
        <p:spPr>
          <a:ln/>
        </p:spPr>
      </p:sp>
      <p:sp>
        <p:nvSpPr>
          <p:cNvPr id="458755"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318613480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66288AD-1BCA-443B-B346-118D8CBDEAED}" type="slidenum">
              <a:rPr lang="en-US" altLang="ja-JP"/>
              <a:pPr/>
              <a:t>46</a:t>
            </a:fld>
            <a:endParaRPr lang="en-US" altLang="ja-JP"/>
          </a:p>
        </p:txBody>
      </p:sp>
      <p:sp>
        <p:nvSpPr>
          <p:cNvPr id="459778" name="Rectangle 2"/>
          <p:cNvSpPr>
            <a:spLocks noGrp="1" noRot="1" noChangeAspect="1" noChangeArrowheads="1" noTextEdit="1"/>
          </p:cNvSpPr>
          <p:nvPr>
            <p:ph type="sldImg"/>
          </p:nvPr>
        </p:nvSpPr>
        <p:spPr>
          <a:ln/>
        </p:spPr>
      </p:sp>
      <p:sp>
        <p:nvSpPr>
          <p:cNvPr id="459779"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32362133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B68B6D-3674-4026-A535-6645AB11656B}" type="slidenum">
              <a:rPr lang="en-US" altLang="ja-JP"/>
              <a:pPr/>
              <a:t>47</a:t>
            </a:fld>
            <a:endParaRPr lang="en-US" altLang="ja-JP"/>
          </a:p>
        </p:txBody>
      </p:sp>
      <p:sp>
        <p:nvSpPr>
          <p:cNvPr id="460802" name="Rectangle 2"/>
          <p:cNvSpPr>
            <a:spLocks noGrp="1" noRot="1" noChangeAspect="1" noChangeArrowheads="1" noTextEdit="1"/>
          </p:cNvSpPr>
          <p:nvPr>
            <p:ph type="sldImg"/>
          </p:nvPr>
        </p:nvSpPr>
        <p:spPr>
          <a:ln/>
        </p:spPr>
      </p:sp>
      <p:sp>
        <p:nvSpPr>
          <p:cNvPr id="460803"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135571200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9D809F6-809B-4C50-A4CC-CFD4EB9D7F85}" type="slidenum">
              <a:rPr lang="en-US" altLang="ja-JP"/>
              <a:pPr/>
              <a:t>48</a:t>
            </a:fld>
            <a:endParaRPr lang="en-US" altLang="ja-JP"/>
          </a:p>
        </p:txBody>
      </p:sp>
      <p:sp>
        <p:nvSpPr>
          <p:cNvPr id="529410" name="Rectangle 2"/>
          <p:cNvSpPr>
            <a:spLocks noGrp="1" noRot="1" noChangeAspect="1" noChangeArrowheads="1" noTextEdit="1"/>
          </p:cNvSpPr>
          <p:nvPr>
            <p:ph type="sldImg"/>
          </p:nvPr>
        </p:nvSpPr>
        <p:spPr>
          <a:ln/>
        </p:spPr>
      </p:sp>
      <p:sp>
        <p:nvSpPr>
          <p:cNvPr id="529411"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387237925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C5400D6-D127-41B6-826D-06D61BD553F1}" type="slidenum">
              <a:rPr lang="en-US" altLang="ja-JP"/>
              <a:pPr/>
              <a:t>49</a:t>
            </a:fld>
            <a:endParaRPr lang="en-US" altLang="ja-JP"/>
          </a:p>
        </p:txBody>
      </p:sp>
      <p:sp>
        <p:nvSpPr>
          <p:cNvPr id="532482" name="Rectangle 2"/>
          <p:cNvSpPr>
            <a:spLocks noGrp="1" noRot="1" noChangeAspect="1" noChangeArrowheads="1" noTextEdit="1"/>
          </p:cNvSpPr>
          <p:nvPr>
            <p:ph type="sldImg"/>
          </p:nvPr>
        </p:nvSpPr>
        <p:spPr>
          <a:ln/>
        </p:spPr>
      </p:sp>
      <p:sp>
        <p:nvSpPr>
          <p:cNvPr id="532483"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31424578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3AED525-C2E4-432F-B47D-87D1D658F2CB}" type="slidenum">
              <a:rPr lang="en-US" altLang="ja-JP"/>
              <a:pPr/>
              <a:t>5</a:t>
            </a:fld>
            <a:endParaRPr lang="en-US" altLang="ja-JP"/>
          </a:p>
        </p:txBody>
      </p:sp>
      <p:sp>
        <p:nvSpPr>
          <p:cNvPr id="422914" name="Rectangle 2"/>
          <p:cNvSpPr>
            <a:spLocks noGrp="1" noRot="1" noChangeAspect="1" noChangeArrowheads="1" noTextEdit="1"/>
          </p:cNvSpPr>
          <p:nvPr>
            <p:ph type="sldImg"/>
          </p:nvPr>
        </p:nvSpPr>
        <p:spPr>
          <a:ln/>
        </p:spPr>
      </p:sp>
      <p:sp>
        <p:nvSpPr>
          <p:cNvPr id="422915"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30860711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0CFDD65-FE0D-417A-9CE5-B9481C7C7D3F}" type="slidenum">
              <a:rPr lang="en-US" altLang="ja-JP"/>
              <a:pPr/>
              <a:t>50</a:t>
            </a:fld>
            <a:endParaRPr lang="en-US" altLang="ja-JP"/>
          </a:p>
        </p:txBody>
      </p:sp>
      <p:sp>
        <p:nvSpPr>
          <p:cNvPr id="535554" name="Rectangle 2"/>
          <p:cNvSpPr>
            <a:spLocks noGrp="1" noRot="1" noChangeAspect="1" noChangeArrowheads="1" noTextEdit="1"/>
          </p:cNvSpPr>
          <p:nvPr>
            <p:ph type="sldImg"/>
          </p:nvPr>
        </p:nvSpPr>
        <p:spPr>
          <a:ln/>
        </p:spPr>
      </p:sp>
      <p:sp>
        <p:nvSpPr>
          <p:cNvPr id="535555"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70464019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49DD60-291A-4350-82C6-EDE8DB7587BE}" type="slidenum">
              <a:rPr lang="en-US" altLang="ja-JP"/>
              <a:pPr/>
              <a:t>51</a:t>
            </a:fld>
            <a:endParaRPr lang="en-US" altLang="ja-JP"/>
          </a:p>
        </p:txBody>
      </p:sp>
      <p:sp>
        <p:nvSpPr>
          <p:cNvPr id="464898" name="Rectangle 2"/>
          <p:cNvSpPr>
            <a:spLocks noGrp="1" noRot="1" noChangeAspect="1" noChangeArrowheads="1" noTextEdit="1"/>
          </p:cNvSpPr>
          <p:nvPr>
            <p:ph type="sldImg"/>
          </p:nvPr>
        </p:nvSpPr>
        <p:spPr>
          <a:ln/>
        </p:spPr>
      </p:sp>
      <p:sp>
        <p:nvSpPr>
          <p:cNvPr id="464899"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67838564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F5D6CDE-B531-454B-8F30-387825CFC291}" type="slidenum">
              <a:rPr lang="en-US" altLang="ja-JP"/>
              <a:pPr/>
              <a:t>52</a:t>
            </a:fld>
            <a:endParaRPr lang="en-US" altLang="ja-JP"/>
          </a:p>
        </p:txBody>
      </p:sp>
      <p:sp>
        <p:nvSpPr>
          <p:cNvPr id="465922" name="Rectangle 2"/>
          <p:cNvSpPr>
            <a:spLocks noGrp="1" noRot="1" noChangeAspect="1" noChangeArrowheads="1" noTextEdit="1"/>
          </p:cNvSpPr>
          <p:nvPr>
            <p:ph type="sldImg"/>
          </p:nvPr>
        </p:nvSpPr>
        <p:spPr>
          <a:ln/>
        </p:spPr>
      </p:sp>
      <p:sp>
        <p:nvSpPr>
          <p:cNvPr id="465923"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3468827560"/>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53E5E3C-1A86-43C7-9A4F-08E308D4A79D}" type="slidenum">
              <a:rPr lang="en-US" altLang="ja-JP"/>
              <a:pPr/>
              <a:t>53</a:t>
            </a:fld>
            <a:endParaRPr lang="en-US" altLang="ja-JP"/>
          </a:p>
        </p:txBody>
      </p:sp>
      <p:sp>
        <p:nvSpPr>
          <p:cNvPr id="517122" name="Rectangle 2"/>
          <p:cNvSpPr>
            <a:spLocks noGrp="1" noRot="1" noChangeAspect="1" noChangeArrowheads="1" noTextEdit="1"/>
          </p:cNvSpPr>
          <p:nvPr>
            <p:ph type="sldImg"/>
          </p:nvPr>
        </p:nvSpPr>
        <p:spPr>
          <a:ln/>
        </p:spPr>
      </p:sp>
      <p:sp>
        <p:nvSpPr>
          <p:cNvPr id="517123"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360823311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F5AD2C-1319-4560-91AE-B7E41727B3EE}" type="slidenum">
              <a:rPr lang="en-US" altLang="ja-JP"/>
              <a:pPr/>
              <a:t>54</a:t>
            </a:fld>
            <a:endParaRPr lang="en-US" altLang="ja-JP"/>
          </a:p>
        </p:txBody>
      </p:sp>
      <p:sp>
        <p:nvSpPr>
          <p:cNvPr id="466946" name="Rectangle 2"/>
          <p:cNvSpPr>
            <a:spLocks noGrp="1" noRot="1" noChangeAspect="1" noChangeArrowheads="1" noTextEdit="1"/>
          </p:cNvSpPr>
          <p:nvPr>
            <p:ph type="sldImg"/>
          </p:nvPr>
        </p:nvSpPr>
        <p:spPr>
          <a:ln/>
        </p:spPr>
      </p:sp>
      <p:sp>
        <p:nvSpPr>
          <p:cNvPr id="466947"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300169062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A1F73A-C038-4241-97DC-C92F92B28F19}" type="slidenum">
              <a:rPr lang="en-US" altLang="ja-JP"/>
              <a:pPr/>
              <a:t>55</a:t>
            </a:fld>
            <a:endParaRPr lang="en-US" altLang="ja-JP"/>
          </a:p>
        </p:txBody>
      </p:sp>
      <p:sp>
        <p:nvSpPr>
          <p:cNvPr id="467970" name="Rectangle 2"/>
          <p:cNvSpPr>
            <a:spLocks noGrp="1" noRot="1" noChangeAspect="1" noChangeArrowheads="1" noTextEdit="1"/>
          </p:cNvSpPr>
          <p:nvPr>
            <p:ph type="sldImg"/>
          </p:nvPr>
        </p:nvSpPr>
        <p:spPr>
          <a:ln/>
        </p:spPr>
      </p:sp>
      <p:sp>
        <p:nvSpPr>
          <p:cNvPr id="467971"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201287117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12E6BD-6B0E-45D9-BAA9-053DD454E279}" type="slidenum">
              <a:rPr lang="en-US" altLang="ja-JP"/>
              <a:pPr/>
              <a:t>56</a:t>
            </a:fld>
            <a:endParaRPr lang="en-US" altLang="ja-JP"/>
          </a:p>
        </p:txBody>
      </p:sp>
      <p:sp>
        <p:nvSpPr>
          <p:cNvPr id="468994" name="Rectangle 2"/>
          <p:cNvSpPr>
            <a:spLocks noGrp="1" noRot="1" noChangeAspect="1" noChangeArrowheads="1" noTextEdit="1"/>
          </p:cNvSpPr>
          <p:nvPr>
            <p:ph type="sldImg"/>
          </p:nvPr>
        </p:nvSpPr>
        <p:spPr>
          <a:ln/>
        </p:spPr>
      </p:sp>
      <p:sp>
        <p:nvSpPr>
          <p:cNvPr id="468995"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2053797091"/>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37BD92-332C-4182-810E-DCE01E07E931}" type="slidenum">
              <a:rPr lang="en-US" altLang="ja-JP"/>
              <a:pPr/>
              <a:t>57</a:t>
            </a:fld>
            <a:endParaRPr lang="en-US" altLang="ja-JP"/>
          </a:p>
        </p:txBody>
      </p:sp>
      <p:sp>
        <p:nvSpPr>
          <p:cNvPr id="470018" name="Rectangle 2"/>
          <p:cNvSpPr>
            <a:spLocks noGrp="1" noRot="1" noChangeAspect="1" noChangeArrowheads="1" noTextEdit="1"/>
          </p:cNvSpPr>
          <p:nvPr>
            <p:ph type="sldImg"/>
          </p:nvPr>
        </p:nvSpPr>
        <p:spPr>
          <a:ln/>
        </p:spPr>
      </p:sp>
      <p:sp>
        <p:nvSpPr>
          <p:cNvPr id="470019"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199022995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9861222-138F-4656-8FC9-9A0CEDB7915A}" type="slidenum">
              <a:rPr lang="en-US" altLang="ja-JP"/>
              <a:pPr/>
              <a:t>58</a:t>
            </a:fld>
            <a:endParaRPr lang="en-US" altLang="ja-JP"/>
          </a:p>
        </p:txBody>
      </p:sp>
      <p:sp>
        <p:nvSpPr>
          <p:cNvPr id="471042" name="Rectangle 2"/>
          <p:cNvSpPr>
            <a:spLocks noGrp="1" noRot="1" noChangeAspect="1" noChangeArrowheads="1" noTextEdit="1"/>
          </p:cNvSpPr>
          <p:nvPr>
            <p:ph type="sldImg"/>
          </p:nvPr>
        </p:nvSpPr>
        <p:spPr>
          <a:ln/>
        </p:spPr>
      </p:sp>
      <p:sp>
        <p:nvSpPr>
          <p:cNvPr id="471043"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3336196149"/>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795E8C-5C64-4DF9-AB16-4D76BFBD21EE}" type="slidenum">
              <a:rPr lang="en-US" altLang="ja-JP"/>
              <a:pPr/>
              <a:t>59</a:t>
            </a:fld>
            <a:endParaRPr lang="en-US" altLang="ja-JP"/>
          </a:p>
        </p:txBody>
      </p:sp>
      <p:sp>
        <p:nvSpPr>
          <p:cNvPr id="472066" name="Rectangle 2"/>
          <p:cNvSpPr>
            <a:spLocks noGrp="1" noRot="1" noChangeAspect="1" noChangeArrowheads="1" noTextEdit="1"/>
          </p:cNvSpPr>
          <p:nvPr>
            <p:ph type="sldImg"/>
          </p:nvPr>
        </p:nvSpPr>
        <p:spPr>
          <a:ln/>
        </p:spPr>
      </p:sp>
      <p:sp>
        <p:nvSpPr>
          <p:cNvPr id="472067"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20911994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BA3DFE-4E63-4630-81C5-41A07403A25D}" type="slidenum">
              <a:rPr lang="en-US" altLang="ja-JP"/>
              <a:pPr/>
              <a:t>6</a:t>
            </a:fld>
            <a:endParaRPr lang="en-US" altLang="ja-JP"/>
          </a:p>
        </p:txBody>
      </p:sp>
      <p:sp>
        <p:nvSpPr>
          <p:cNvPr id="423938" name="Rectangle 2"/>
          <p:cNvSpPr>
            <a:spLocks noGrp="1" noRot="1" noChangeAspect="1" noChangeArrowheads="1" noTextEdit="1"/>
          </p:cNvSpPr>
          <p:nvPr>
            <p:ph type="sldImg"/>
          </p:nvPr>
        </p:nvSpPr>
        <p:spPr>
          <a:ln/>
        </p:spPr>
      </p:sp>
      <p:sp>
        <p:nvSpPr>
          <p:cNvPr id="423939"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1668651361"/>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E54D991-1001-4AE2-A770-6D97200FFC6A}" type="slidenum">
              <a:rPr lang="en-US" altLang="ja-JP"/>
              <a:pPr/>
              <a:t>60</a:t>
            </a:fld>
            <a:endParaRPr lang="en-US" altLang="ja-JP"/>
          </a:p>
        </p:txBody>
      </p:sp>
      <p:sp>
        <p:nvSpPr>
          <p:cNvPr id="473090" name="Rectangle 2"/>
          <p:cNvSpPr>
            <a:spLocks noGrp="1" noRot="1" noChangeAspect="1" noChangeArrowheads="1" noTextEdit="1"/>
          </p:cNvSpPr>
          <p:nvPr>
            <p:ph type="sldImg"/>
          </p:nvPr>
        </p:nvSpPr>
        <p:spPr>
          <a:ln/>
        </p:spPr>
      </p:sp>
      <p:sp>
        <p:nvSpPr>
          <p:cNvPr id="473091"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1799852420"/>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E9FC6DA-2332-4E3D-B459-AD9098B5A736}" type="slidenum">
              <a:rPr lang="en-US" altLang="ja-JP"/>
              <a:pPr/>
              <a:t>61</a:t>
            </a:fld>
            <a:endParaRPr lang="en-US" altLang="ja-JP"/>
          </a:p>
        </p:txBody>
      </p:sp>
      <p:sp>
        <p:nvSpPr>
          <p:cNvPr id="474114" name="Rectangle 2"/>
          <p:cNvSpPr>
            <a:spLocks noGrp="1" noRot="1" noChangeAspect="1" noChangeArrowheads="1" noTextEdit="1"/>
          </p:cNvSpPr>
          <p:nvPr>
            <p:ph type="sldImg"/>
          </p:nvPr>
        </p:nvSpPr>
        <p:spPr>
          <a:ln/>
        </p:spPr>
      </p:sp>
      <p:sp>
        <p:nvSpPr>
          <p:cNvPr id="474115"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2464267901"/>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B0A36C7-B52D-45AB-AA09-BC0093443358}" type="slidenum">
              <a:rPr lang="en-US" altLang="ja-JP"/>
              <a:pPr/>
              <a:t>62</a:t>
            </a:fld>
            <a:endParaRPr lang="en-US" altLang="ja-JP"/>
          </a:p>
        </p:txBody>
      </p:sp>
      <p:sp>
        <p:nvSpPr>
          <p:cNvPr id="475138" name="Rectangle 2"/>
          <p:cNvSpPr>
            <a:spLocks noGrp="1" noRot="1" noChangeAspect="1" noChangeArrowheads="1" noTextEdit="1"/>
          </p:cNvSpPr>
          <p:nvPr>
            <p:ph type="sldImg"/>
          </p:nvPr>
        </p:nvSpPr>
        <p:spPr>
          <a:ln/>
        </p:spPr>
      </p:sp>
      <p:sp>
        <p:nvSpPr>
          <p:cNvPr id="475139"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272355434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E0A3F3B-D3E3-4942-A815-7B4FB06E287D}" type="slidenum">
              <a:rPr lang="en-US" altLang="ja-JP"/>
              <a:pPr/>
              <a:t>63</a:t>
            </a:fld>
            <a:endParaRPr lang="en-US" altLang="ja-JP"/>
          </a:p>
        </p:txBody>
      </p:sp>
      <p:sp>
        <p:nvSpPr>
          <p:cNvPr id="476162" name="Rectangle 2"/>
          <p:cNvSpPr>
            <a:spLocks noGrp="1" noRot="1" noChangeAspect="1" noChangeArrowheads="1" noTextEdit="1"/>
          </p:cNvSpPr>
          <p:nvPr>
            <p:ph type="sldImg"/>
          </p:nvPr>
        </p:nvSpPr>
        <p:spPr>
          <a:ln/>
        </p:spPr>
      </p:sp>
      <p:sp>
        <p:nvSpPr>
          <p:cNvPr id="476163"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481502624"/>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2D92264-73BE-473B-8039-270CD5A24118}" type="slidenum">
              <a:rPr lang="en-US" altLang="ja-JP"/>
              <a:pPr/>
              <a:t>64</a:t>
            </a:fld>
            <a:endParaRPr lang="en-US" altLang="ja-JP"/>
          </a:p>
        </p:txBody>
      </p:sp>
      <p:sp>
        <p:nvSpPr>
          <p:cNvPr id="478210" name="Rectangle 2"/>
          <p:cNvSpPr>
            <a:spLocks noGrp="1" noRot="1" noChangeAspect="1" noChangeArrowheads="1" noTextEdit="1"/>
          </p:cNvSpPr>
          <p:nvPr>
            <p:ph type="sldImg"/>
          </p:nvPr>
        </p:nvSpPr>
        <p:spPr>
          <a:ln/>
        </p:spPr>
      </p:sp>
      <p:sp>
        <p:nvSpPr>
          <p:cNvPr id="478211"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2781508863"/>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AA88A0-F175-49D0-96E7-6607CEDD6EC2}" type="slidenum">
              <a:rPr lang="en-US" altLang="ja-JP"/>
              <a:pPr/>
              <a:t>65</a:t>
            </a:fld>
            <a:endParaRPr lang="en-US" altLang="ja-JP"/>
          </a:p>
        </p:txBody>
      </p:sp>
      <p:sp>
        <p:nvSpPr>
          <p:cNvPr id="477186" name="Rectangle 2"/>
          <p:cNvSpPr>
            <a:spLocks noGrp="1" noRot="1" noChangeAspect="1" noChangeArrowheads="1" noTextEdit="1"/>
          </p:cNvSpPr>
          <p:nvPr>
            <p:ph type="sldImg"/>
          </p:nvPr>
        </p:nvSpPr>
        <p:spPr>
          <a:ln/>
        </p:spPr>
      </p:sp>
      <p:sp>
        <p:nvSpPr>
          <p:cNvPr id="477187"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16471571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B14099-9BF1-4C5F-9FC2-FF799D22CEDD}" type="slidenum">
              <a:rPr lang="en-US" altLang="ja-JP"/>
              <a:pPr/>
              <a:t>7</a:t>
            </a:fld>
            <a:endParaRPr lang="en-US" altLang="ja-JP"/>
          </a:p>
        </p:txBody>
      </p:sp>
      <p:sp>
        <p:nvSpPr>
          <p:cNvPr id="424962" name="Rectangle 2"/>
          <p:cNvSpPr>
            <a:spLocks noGrp="1" noRot="1" noChangeAspect="1" noChangeArrowheads="1" noTextEdit="1"/>
          </p:cNvSpPr>
          <p:nvPr>
            <p:ph type="sldImg"/>
          </p:nvPr>
        </p:nvSpPr>
        <p:spPr>
          <a:ln/>
        </p:spPr>
      </p:sp>
      <p:sp>
        <p:nvSpPr>
          <p:cNvPr id="424963"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25927459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F3DD48E-3144-487B-AF05-824484E6747E}" type="slidenum">
              <a:rPr lang="en-US" altLang="ja-JP"/>
              <a:pPr/>
              <a:t>8</a:t>
            </a:fld>
            <a:endParaRPr lang="en-US" altLang="ja-JP"/>
          </a:p>
        </p:txBody>
      </p:sp>
      <p:sp>
        <p:nvSpPr>
          <p:cNvPr id="425986" name="Rectangle 2"/>
          <p:cNvSpPr>
            <a:spLocks noGrp="1" noRot="1" noChangeAspect="1" noChangeArrowheads="1" noTextEdit="1"/>
          </p:cNvSpPr>
          <p:nvPr>
            <p:ph type="sldImg"/>
          </p:nvPr>
        </p:nvSpPr>
        <p:spPr>
          <a:ln/>
        </p:spPr>
      </p:sp>
      <p:sp>
        <p:nvSpPr>
          <p:cNvPr id="425987"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30731512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534CA33-A6D5-4D7B-8080-9A9634140B94}" type="slidenum">
              <a:rPr lang="en-US" altLang="ja-JP" smtClean="0"/>
              <a:pPr/>
              <a:t>9</a:t>
            </a:fld>
            <a:endParaRPr lang="en-US" altLang="ja-JP"/>
          </a:p>
        </p:txBody>
      </p:sp>
    </p:spTree>
    <p:extLst>
      <p:ext uri="{BB962C8B-B14F-4D97-AF65-F5344CB8AC3E}">
        <p14:creationId xmlns:p14="http://schemas.microsoft.com/office/powerpoint/2010/main" val="13160994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14700" name="Rectangle 12"/>
          <p:cNvSpPr>
            <a:spLocks noChangeArrowheads="1"/>
          </p:cNvSpPr>
          <p:nvPr userDrawn="1"/>
        </p:nvSpPr>
        <p:spPr bwMode="auto">
          <a:xfrm>
            <a:off x="0" y="0"/>
            <a:ext cx="9144000" cy="6858000"/>
          </a:xfrm>
          <a:prstGeom prst="rect">
            <a:avLst/>
          </a:prstGeom>
          <a:noFill/>
          <a:ln w="9525">
            <a:solidFill>
              <a:schemeClr val="tx1"/>
            </a:solidFill>
            <a:miter lim="800000"/>
            <a:headEnd/>
            <a:tailEnd/>
          </a:ln>
          <a:effectLst/>
        </p:spPr>
        <p:txBody>
          <a:bodyPr wrap="none" anchor="ctr"/>
          <a:lstStyle/>
          <a:p>
            <a:endParaRPr lang="ja-JP" altLang="en-US"/>
          </a:p>
        </p:txBody>
      </p:sp>
      <p:sp>
        <p:nvSpPr>
          <p:cNvPr id="114692" name="Rectangle 4"/>
          <p:cNvSpPr>
            <a:spLocks noGrp="1" noChangeArrowheads="1"/>
          </p:cNvSpPr>
          <p:nvPr>
            <p:ph type="dt" sz="half" idx="2"/>
          </p:nvPr>
        </p:nvSpPr>
        <p:spPr/>
        <p:txBody>
          <a:bodyPr/>
          <a:lstStyle>
            <a:lvl1pPr>
              <a:defRPr b="0">
                <a:solidFill>
                  <a:schemeClr val="tx1"/>
                </a:solidFill>
                <a:latin typeface="Times" pitchFamily="18" charset="0"/>
                <a:ea typeface="Osaka" charset="-128"/>
              </a:defRPr>
            </a:lvl1pPr>
          </a:lstStyle>
          <a:p>
            <a:endParaRPr lang="en-US" altLang="ja-JP"/>
          </a:p>
        </p:txBody>
      </p:sp>
      <p:sp>
        <p:nvSpPr>
          <p:cNvPr id="114693" name="Rectangle 5"/>
          <p:cNvSpPr>
            <a:spLocks noGrp="1" noChangeArrowheads="1"/>
          </p:cNvSpPr>
          <p:nvPr>
            <p:ph type="ftr" sz="quarter" idx="3"/>
          </p:nvPr>
        </p:nvSpPr>
        <p:spPr/>
        <p:txBody>
          <a:bodyPr/>
          <a:lstStyle>
            <a:lvl1pPr>
              <a:defRPr b="0">
                <a:solidFill>
                  <a:schemeClr val="tx1"/>
                </a:solidFill>
                <a:latin typeface="Times" pitchFamily="18" charset="0"/>
                <a:ea typeface="Osaka" charset="-128"/>
              </a:defRPr>
            </a:lvl1pPr>
          </a:lstStyle>
          <a:p>
            <a:endParaRPr lang="en-US" altLang="ja-JP"/>
          </a:p>
        </p:txBody>
      </p:sp>
      <p:sp>
        <p:nvSpPr>
          <p:cNvPr id="114694" name="Rectangle 6"/>
          <p:cNvSpPr>
            <a:spLocks noGrp="1" noChangeArrowheads="1"/>
          </p:cNvSpPr>
          <p:nvPr>
            <p:ph type="sldNum" sz="quarter" idx="4"/>
          </p:nvPr>
        </p:nvSpPr>
        <p:spPr>
          <a:xfrm>
            <a:off x="6553200" y="6248400"/>
            <a:ext cx="1905000" cy="457200"/>
          </a:xfrm>
        </p:spPr>
        <p:txBody>
          <a:bodyPr/>
          <a:lstStyle>
            <a:lvl1pPr>
              <a:defRPr b="0">
                <a:solidFill>
                  <a:schemeClr val="tx1"/>
                </a:solidFill>
                <a:latin typeface="Times" pitchFamily="18" charset="0"/>
                <a:ea typeface="Osaka" charset="-128"/>
              </a:defRPr>
            </a:lvl1pPr>
          </a:lstStyle>
          <a:p>
            <a:fld id="{E5AC49AE-A530-4902-8986-88F409A7AC33}" type="slidenum">
              <a:rPr lang="en-US" altLang="ja-JP"/>
              <a:pPr/>
              <a:t>‹#›</a:t>
            </a:fld>
            <a:endParaRPr lang="en-US" altLang="ja-JP"/>
          </a:p>
        </p:txBody>
      </p:sp>
      <p:sp>
        <p:nvSpPr>
          <p:cNvPr id="114696" name="Rectangle 8"/>
          <p:cNvSpPr>
            <a:spLocks noChangeArrowheads="1"/>
          </p:cNvSpPr>
          <p:nvPr/>
        </p:nvSpPr>
        <p:spPr bwMode="auto">
          <a:xfrm>
            <a:off x="0" y="0"/>
            <a:ext cx="9144000" cy="6858000"/>
          </a:xfrm>
          <a:prstGeom prst="rect">
            <a:avLst/>
          </a:prstGeom>
          <a:solidFill>
            <a:srgbClr val="0000CC"/>
          </a:solidFill>
          <a:ln w="9525">
            <a:solidFill>
              <a:schemeClr val="tx1"/>
            </a:solidFill>
            <a:miter lim="800000"/>
            <a:headEnd/>
            <a:tailEnd/>
          </a:ln>
          <a:effectLst/>
        </p:spPr>
        <p:txBody>
          <a:bodyPr wrap="none" anchor="ctr"/>
          <a:lstStyle/>
          <a:p>
            <a:endParaRPr lang="ja-JP" altLang="en-US"/>
          </a:p>
        </p:txBody>
      </p:sp>
      <p:sp>
        <p:nvSpPr>
          <p:cNvPr id="114697" name="Rectangle 9"/>
          <p:cNvSpPr>
            <a:spLocks noGrp="1" noChangeArrowheads="1"/>
          </p:cNvSpPr>
          <p:nvPr>
            <p:ph type="ctrTitle"/>
          </p:nvPr>
        </p:nvSpPr>
        <p:spPr>
          <a:xfrm>
            <a:off x="673100" y="1997075"/>
            <a:ext cx="7772400" cy="1143000"/>
          </a:xfrm>
        </p:spPr>
        <p:txBody>
          <a:bodyPr/>
          <a:lstStyle>
            <a:lvl1pPr>
              <a:lnSpc>
                <a:spcPct val="150000"/>
              </a:lnSpc>
              <a:defRPr sz="3600">
                <a:solidFill>
                  <a:schemeClr val="bg1"/>
                </a:solidFill>
              </a:defRPr>
            </a:lvl1pPr>
          </a:lstStyle>
          <a:p>
            <a:r>
              <a:rPr lang="ja-JP" altLang="en-US"/>
              <a:t>マスタ タイトルの書式設定</a:t>
            </a:r>
          </a:p>
        </p:txBody>
      </p:sp>
      <p:sp>
        <p:nvSpPr>
          <p:cNvPr id="114699" name="Rectangle 11"/>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sz="2800">
                <a:solidFill>
                  <a:schemeClr val="bg1"/>
                </a:solidFill>
              </a:defRPr>
            </a:lvl1pPr>
          </a:lstStyle>
          <a:p>
            <a:r>
              <a:rPr lang="ja-JP" altLang="en-US"/>
              <a:t>マスタ サブタイトルの書式設定</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6C7FE45B-339C-4B8B-AF17-2A06D364CEAC}"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476250"/>
            <a:ext cx="1943100" cy="561975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84213" y="476250"/>
            <a:ext cx="5678487" cy="561975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5FA342E4-9C3B-40FD-BCC2-65EFFC0E1AD4}" type="slidenum">
              <a:rPr lang="en-US" altLang="ja-JP"/>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4213" y="476250"/>
            <a:ext cx="7772400" cy="762000"/>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685800" y="1676400"/>
            <a:ext cx="3810000" cy="44196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76400"/>
            <a:ext cx="3810000" cy="44196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a:xfrm>
            <a:off x="685800" y="6248400"/>
            <a:ext cx="1905000" cy="457200"/>
          </a:xfrm>
        </p:spPr>
        <p:txBody>
          <a:bodyPr/>
          <a:lstStyle>
            <a:lvl1pPr>
              <a:defRPr/>
            </a:lvl1pPr>
          </a:lstStyle>
          <a:p>
            <a:endParaRPr lang="en-US" altLang="ja-JP"/>
          </a:p>
        </p:txBody>
      </p:sp>
      <p:sp>
        <p:nvSpPr>
          <p:cNvPr id="6" name="フッター プレースホルダ 5"/>
          <p:cNvSpPr>
            <a:spLocks noGrp="1"/>
          </p:cNvSpPr>
          <p:nvPr>
            <p:ph type="ftr" sz="quarter" idx="11"/>
          </p:nvPr>
        </p:nvSpPr>
        <p:spPr>
          <a:xfrm>
            <a:off x="3124200" y="6248400"/>
            <a:ext cx="2895600" cy="457200"/>
          </a:xfrm>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a:xfrm>
            <a:off x="6781800" y="6248400"/>
            <a:ext cx="1905000" cy="457200"/>
          </a:xfrm>
        </p:spPr>
        <p:txBody>
          <a:bodyPr/>
          <a:lstStyle>
            <a:lvl1pPr>
              <a:defRPr/>
            </a:lvl1pPr>
          </a:lstStyle>
          <a:p>
            <a:fld id="{24B564F6-8C69-40CE-81E7-B51719FEF974}"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A2FC4345-3A33-4F2E-BA33-084729803A41}"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3672781F-26F5-4ED4-BDF0-CF0716BC2E3C}"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676400"/>
            <a:ext cx="38100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76400"/>
            <a:ext cx="38100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endParaRPr lang="en-US" altLang="ja-JP"/>
          </a:p>
        </p:txBody>
      </p:sp>
      <p:sp>
        <p:nvSpPr>
          <p:cNvPr id="6" name="フッター プレースホルダ 5"/>
          <p:cNvSpPr>
            <a:spLocks noGrp="1"/>
          </p:cNvSpPr>
          <p:nvPr>
            <p:ph type="ftr" sz="quarter" idx="11"/>
          </p:nvPr>
        </p:nvSpPr>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p:txBody>
          <a:bodyPr/>
          <a:lstStyle>
            <a:lvl1pPr>
              <a:defRPr/>
            </a:lvl1pPr>
          </a:lstStyle>
          <a:p>
            <a:fld id="{4732A1DF-B8C6-4EB9-A9F4-75759F34FBB2}"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endParaRPr lang="en-US" altLang="ja-JP"/>
          </a:p>
        </p:txBody>
      </p:sp>
      <p:sp>
        <p:nvSpPr>
          <p:cNvPr id="8" name="フッター プレースホルダ 7"/>
          <p:cNvSpPr>
            <a:spLocks noGrp="1"/>
          </p:cNvSpPr>
          <p:nvPr>
            <p:ph type="ftr" sz="quarter" idx="11"/>
          </p:nvPr>
        </p:nvSpPr>
        <p:spPr/>
        <p:txBody>
          <a:bodyPr/>
          <a:lstStyle>
            <a:lvl1pPr>
              <a:defRPr/>
            </a:lvl1pPr>
          </a:lstStyle>
          <a:p>
            <a:endParaRPr lang="en-US" altLang="ja-JP"/>
          </a:p>
        </p:txBody>
      </p:sp>
      <p:sp>
        <p:nvSpPr>
          <p:cNvPr id="9" name="スライド番号プレースホルダ 8"/>
          <p:cNvSpPr>
            <a:spLocks noGrp="1"/>
          </p:cNvSpPr>
          <p:nvPr>
            <p:ph type="sldNum" sz="quarter" idx="12"/>
          </p:nvPr>
        </p:nvSpPr>
        <p:spPr/>
        <p:txBody>
          <a:bodyPr/>
          <a:lstStyle>
            <a:lvl1pPr>
              <a:defRPr/>
            </a:lvl1pPr>
          </a:lstStyle>
          <a:p>
            <a:fld id="{C6A474AF-3F7E-4C97-9461-3693EED4FB61}"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endParaRPr lang="en-US" altLang="ja-JP"/>
          </a:p>
        </p:txBody>
      </p:sp>
      <p:sp>
        <p:nvSpPr>
          <p:cNvPr id="4" name="フッター プレースホルダ 3"/>
          <p:cNvSpPr>
            <a:spLocks noGrp="1"/>
          </p:cNvSpPr>
          <p:nvPr>
            <p:ph type="ftr" sz="quarter" idx="11"/>
          </p:nvPr>
        </p:nvSpPr>
        <p:spPr/>
        <p:txBody>
          <a:bodyPr/>
          <a:lstStyle>
            <a:lvl1pPr>
              <a:defRPr/>
            </a:lvl1pPr>
          </a:lstStyle>
          <a:p>
            <a:endParaRPr lang="en-US" altLang="ja-JP"/>
          </a:p>
        </p:txBody>
      </p:sp>
      <p:sp>
        <p:nvSpPr>
          <p:cNvPr id="5" name="スライド番号プレースホルダ 4"/>
          <p:cNvSpPr>
            <a:spLocks noGrp="1"/>
          </p:cNvSpPr>
          <p:nvPr>
            <p:ph type="sldNum" sz="quarter" idx="12"/>
          </p:nvPr>
        </p:nvSpPr>
        <p:spPr/>
        <p:txBody>
          <a:bodyPr/>
          <a:lstStyle>
            <a:lvl1pPr>
              <a:defRPr/>
            </a:lvl1pPr>
          </a:lstStyle>
          <a:p>
            <a:fld id="{63F94188-CF38-41E9-B665-D21D2D01D6E6}"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endParaRPr lang="en-US" altLang="ja-JP"/>
          </a:p>
        </p:txBody>
      </p:sp>
      <p:sp>
        <p:nvSpPr>
          <p:cNvPr id="3" name="フッター プレースホルダ 2"/>
          <p:cNvSpPr>
            <a:spLocks noGrp="1"/>
          </p:cNvSpPr>
          <p:nvPr>
            <p:ph type="ftr" sz="quarter" idx="11"/>
          </p:nvPr>
        </p:nvSpPr>
        <p:spPr/>
        <p:txBody>
          <a:bodyPr/>
          <a:lstStyle>
            <a:lvl1pPr>
              <a:defRPr/>
            </a:lvl1pPr>
          </a:lstStyle>
          <a:p>
            <a:endParaRPr lang="en-US" altLang="ja-JP"/>
          </a:p>
        </p:txBody>
      </p:sp>
      <p:sp>
        <p:nvSpPr>
          <p:cNvPr id="4" name="スライド番号プレースホルダ 3"/>
          <p:cNvSpPr>
            <a:spLocks noGrp="1"/>
          </p:cNvSpPr>
          <p:nvPr>
            <p:ph type="sldNum" sz="quarter" idx="12"/>
          </p:nvPr>
        </p:nvSpPr>
        <p:spPr/>
        <p:txBody>
          <a:bodyPr/>
          <a:lstStyle>
            <a:lvl1pPr>
              <a:defRPr/>
            </a:lvl1pPr>
          </a:lstStyle>
          <a:p>
            <a:fld id="{7FEDBC65-ED3F-4A34-B449-0D9CEDE84463}"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en-US" altLang="ja-JP"/>
          </a:p>
        </p:txBody>
      </p:sp>
      <p:sp>
        <p:nvSpPr>
          <p:cNvPr id="6" name="フッター プレースホルダ 5"/>
          <p:cNvSpPr>
            <a:spLocks noGrp="1"/>
          </p:cNvSpPr>
          <p:nvPr>
            <p:ph type="ftr" sz="quarter" idx="11"/>
          </p:nvPr>
        </p:nvSpPr>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p:txBody>
          <a:bodyPr/>
          <a:lstStyle>
            <a:lvl1pPr>
              <a:defRPr/>
            </a:lvl1pPr>
          </a:lstStyle>
          <a:p>
            <a:fld id="{1DEEF446-D94D-41A8-8A03-6C28824EFD37}"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en-US" altLang="ja-JP"/>
          </a:p>
        </p:txBody>
      </p:sp>
      <p:sp>
        <p:nvSpPr>
          <p:cNvPr id="6" name="フッター プレースホルダ 5"/>
          <p:cNvSpPr>
            <a:spLocks noGrp="1"/>
          </p:cNvSpPr>
          <p:nvPr>
            <p:ph type="ftr" sz="quarter" idx="11"/>
          </p:nvPr>
        </p:nvSpPr>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p:txBody>
          <a:bodyPr/>
          <a:lstStyle>
            <a:lvl1pPr>
              <a:defRPr/>
            </a:lvl1pPr>
          </a:lstStyle>
          <a:p>
            <a:fld id="{05039991-2992-490F-AE94-AEB8FE7FF8D2}"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bwMode="auto">
          <a:xfrm>
            <a:off x="684213" y="476250"/>
            <a:ext cx="777240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0355" name="Rectangle 3"/>
          <p:cNvSpPr>
            <a:spLocks noGrp="1" noChangeArrowheads="1"/>
          </p:cNvSpPr>
          <p:nvPr>
            <p:ph type="body" idx="1"/>
          </p:nvPr>
        </p:nvSpPr>
        <p:spPr bwMode="auto">
          <a:xfrm>
            <a:off x="685800" y="1676400"/>
            <a:ext cx="7772400" cy="441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0356"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400" b="1">
                <a:solidFill>
                  <a:schemeClr val="accent2"/>
                </a:solidFill>
                <a:latin typeface="平成角ゴシックW5" pitchFamily="49" charset="-128"/>
                <a:ea typeface="平成角ゴシックW5" pitchFamily="49" charset="-128"/>
              </a:defRPr>
            </a:lvl1pPr>
          </a:lstStyle>
          <a:p>
            <a:endParaRPr lang="en-US" altLang="ja-JP"/>
          </a:p>
        </p:txBody>
      </p:sp>
      <p:sp>
        <p:nvSpPr>
          <p:cNvPr id="100357"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a:solidFill>
                  <a:schemeClr val="accent2"/>
                </a:solidFill>
                <a:latin typeface="平成角ゴシックW5" pitchFamily="49" charset="-128"/>
                <a:ea typeface="平成角ゴシックW5" pitchFamily="49" charset="-128"/>
              </a:defRPr>
            </a:lvl1pPr>
          </a:lstStyle>
          <a:p>
            <a:endParaRPr lang="en-US" altLang="ja-JP"/>
          </a:p>
        </p:txBody>
      </p:sp>
      <p:sp>
        <p:nvSpPr>
          <p:cNvPr id="100358" name="Rectangle 6"/>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2000" b="1">
                <a:solidFill>
                  <a:schemeClr val="accent2"/>
                </a:solidFill>
                <a:latin typeface="平成角ゴシックW5" pitchFamily="49" charset="-128"/>
                <a:ea typeface="平成角ゴシックW5" pitchFamily="49" charset="-128"/>
              </a:defRPr>
            </a:lvl1pPr>
          </a:lstStyle>
          <a:p>
            <a:fld id="{2026F49E-5CD6-4BA5-8DAA-2E0C1ED0788F}" type="slidenum">
              <a:rPr lang="en-US" altLang="ja-JP" smtClean="0"/>
              <a:pPr/>
              <a:t>‹#›</a:t>
            </a:fld>
            <a:endParaRPr lang="en-US" altLang="ja-JP"/>
          </a:p>
        </p:txBody>
      </p:sp>
      <p:sp>
        <p:nvSpPr>
          <p:cNvPr id="100361" name="Line 9"/>
          <p:cNvSpPr>
            <a:spLocks noChangeShapeType="1"/>
          </p:cNvSpPr>
          <p:nvPr/>
        </p:nvSpPr>
        <p:spPr bwMode="auto">
          <a:xfrm>
            <a:off x="395288" y="1412875"/>
            <a:ext cx="8353425" cy="0"/>
          </a:xfrm>
          <a:prstGeom prst="line">
            <a:avLst/>
          </a:prstGeom>
          <a:noFill/>
          <a:ln w="57150">
            <a:solidFill>
              <a:srgbClr val="0000CC"/>
            </a:solidFill>
            <a:round/>
            <a:headEnd/>
            <a:tailEnd/>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hf hdr="0" ftr="0" dt="0"/>
  <p:txStyles>
    <p:titleStyle>
      <a:lvl1pPr algn="ctr" rtl="0" fontAlgn="base">
        <a:spcBef>
          <a:spcPct val="0"/>
        </a:spcBef>
        <a:spcAft>
          <a:spcPct val="0"/>
        </a:spcAft>
        <a:defRPr sz="3200" b="1">
          <a:solidFill>
            <a:srgbClr val="0000CC"/>
          </a:solidFill>
          <a:latin typeface="+mj-lt"/>
          <a:ea typeface="+mj-ea"/>
          <a:cs typeface="+mj-cs"/>
        </a:defRPr>
      </a:lvl1pPr>
      <a:lvl2pPr algn="ctr" rtl="0" fontAlgn="base">
        <a:spcBef>
          <a:spcPct val="0"/>
        </a:spcBef>
        <a:spcAft>
          <a:spcPct val="0"/>
        </a:spcAft>
        <a:defRPr sz="3200" b="1">
          <a:solidFill>
            <a:srgbClr val="0000CC"/>
          </a:solidFill>
          <a:latin typeface="HG丸ｺﾞｼｯｸM-PRO" pitchFamily="50" charset="-128"/>
          <a:ea typeface="HG丸ｺﾞｼｯｸM-PRO" pitchFamily="50" charset="-128"/>
        </a:defRPr>
      </a:lvl2pPr>
      <a:lvl3pPr algn="ctr" rtl="0" fontAlgn="base">
        <a:spcBef>
          <a:spcPct val="0"/>
        </a:spcBef>
        <a:spcAft>
          <a:spcPct val="0"/>
        </a:spcAft>
        <a:defRPr sz="3200" b="1">
          <a:solidFill>
            <a:srgbClr val="0000CC"/>
          </a:solidFill>
          <a:latin typeface="HG丸ｺﾞｼｯｸM-PRO" pitchFamily="50" charset="-128"/>
          <a:ea typeface="HG丸ｺﾞｼｯｸM-PRO" pitchFamily="50" charset="-128"/>
        </a:defRPr>
      </a:lvl3pPr>
      <a:lvl4pPr algn="ctr" rtl="0" fontAlgn="base">
        <a:spcBef>
          <a:spcPct val="0"/>
        </a:spcBef>
        <a:spcAft>
          <a:spcPct val="0"/>
        </a:spcAft>
        <a:defRPr sz="3200" b="1">
          <a:solidFill>
            <a:srgbClr val="0000CC"/>
          </a:solidFill>
          <a:latin typeface="HG丸ｺﾞｼｯｸM-PRO" pitchFamily="50" charset="-128"/>
          <a:ea typeface="HG丸ｺﾞｼｯｸM-PRO" pitchFamily="50" charset="-128"/>
        </a:defRPr>
      </a:lvl4pPr>
      <a:lvl5pPr algn="ctr" rtl="0" fontAlgn="base">
        <a:spcBef>
          <a:spcPct val="0"/>
        </a:spcBef>
        <a:spcAft>
          <a:spcPct val="0"/>
        </a:spcAft>
        <a:defRPr sz="3200" b="1">
          <a:solidFill>
            <a:srgbClr val="0000CC"/>
          </a:solidFill>
          <a:latin typeface="HG丸ｺﾞｼｯｸM-PRO" pitchFamily="50" charset="-128"/>
          <a:ea typeface="HG丸ｺﾞｼｯｸM-PRO" pitchFamily="50" charset="-128"/>
        </a:defRPr>
      </a:lvl5pPr>
      <a:lvl6pPr marL="457200" algn="ctr" rtl="0" fontAlgn="base">
        <a:spcBef>
          <a:spcPct val="0"/>
        </a:spcBef>
        <a:spcAft>
          <a:spcPct val="0"/>
        </a:spcAft>
        <a:defRPr sz="3200" b="1">
          <a:solidFill>
            <a:srgbClr val="0000CC"/>
          </a:solidFill>
          <a:latin typeface="HG丸ｺﾞｼｯｸM-PRO" pitchFamily="50" charset="-128"/>
          <a:ea typeface="HG丸ｺﾞｼｯｸM-PRO" pitchFamily="50" charset="-128"/>
        </a:defRPr>
      </a:lvl6pPr>
      <a:lvl7pPr marL="914400" algn="ctr" rtl="0" fontAlgn="base">
        <a:spcBef>
          <a:spcPct val="0"/>
        </a:spcBef>
        <a:spcAft>
          <a:spcPct val="0"/>
        </a:spcAft>
        <a:defRPr sz="3200" b="1">
          <a:solidFill>
            <a:srgbClr val="0000CC"/>
          </a:solidFill>
          <a:latin typeface="HG丸ｺﾞｼｯｸM-PRO" pitchFamily="50" charset="-128"/>
          <a:ea typeface="HG丸ｺﾞｼｯｸM-PRO" pitchFamily="50" charset="-128"/>
        </a:defRPr>
      </a:lvl7pPr>
      <a:lvl8pPr marL="1371600" algn="ctr" rtl="0" fontAlgn="base">
        <a:spcBef>
          <a:spcPct val="0"/>
        </a:spcBef>
        <a:spcAft>
          <a:spcPct val="0"/>
        </a:spcAft>
        <a:defRPr sz="3200" b="1">
          <a:solidFill>
            <a:srgbClr val="0000CC"/>
          </a:solidFill>
          <a:latin typeface="HG丸ｺﾞｼｯｸM-PRO" pitchFamily="50" charset="-128"/>
          <a:ea typeface="HG丸ｺﾞｼｯｸM-PRO" pitchFamily="50" charset="-128"/>
        </a:defRPr>
      </a:lvl8pPr>
      <a:lvl9pPr marL="1828800" algn="ctr" rtl="0" fontAlgn="base">
        <a:spcBef>
          <a:spcPct val="0"/>
        </a:spcBef>
        <a:spcAft>
          <a:spcPct val="0"/>
        </a:spcAft>
        <a:defRPr sz="3200" b="1">
          <a:solidFill>
            <a:srgbClr val="0000CC"/>
          </a:solidFill>
          <a:latin typeface="HG丸ｺﾞｼｯｸM-PRO" pitchFamily="50" charset="-128"/>
          <a:ea typeface="HG丸ｺﾞｼｯｸM-PRO" pitchFamily="50" charset="-128"/>
        </a:defRPr>
      </a:lvl9pPr>
    </p:titleStyle>
    <p:bodyStyle>
      <a:lvl1pPr marL="342900" indent="-342900" algn="l" rtl="0" fontAlgn="base">
        <a:lnSpc>
          <a:spcPct val="120000"/>
        </a:lnSpc>
        <a:spcBef>
          <a:spcPct val="30000"/>
        </a:spcBef>
        <a:spcAft>
          <a:spcPct val="0"/>
        </a:spcAft>
        <a:buFont typeface="Wingdings" pitchFamily="2" charset="2"/>
        <a:buChar char="Ø"/>
        <a:defRPr sz="2400" b="1">
          <a:solidFill>
            <a:srgbClr val="0000CC"/>
          </a:solidFill>
          <a:latin typeface="+mn-lt"/>
          <a:ea typeface="+mn-ea"/>
          <a:cs typeface="+mn-cs"/>
        </a:defRPr>
      </a:lvl1pPr>
      <a:lvl2pPr marL="742950" indent="-285750" algn="l" rtl="0" fontAlgn="base">
        <a:lnSpc>
          <a:spcPct val="120000"/>
        </a:lnSpc>
        <a:spcBef>
          <a:spcPct val="30000"/>
        </a:spcBef>
        <a:spcAft>
          <a:spcPct val="0"/>
        </a:spcAft>
        <a:buFont typeface="Wingdings" pitchFamily="2" charset="2"/>
        <a:buChar char="F"/>
        <a:defRPr sz="2000" b="1">
          <a:solidFill>
            <a:srgbClr val="0000CC"/>
          </a:solidFill>
          <a:latin typeface="+mn-lt"/>
          <a:ea typeface="+mn-ea"/>
        </a:defRPr>
      </a:lvl2pPr>
      <a:lvl3pPr marL="1143000" indent="-228600" algn="l" rtl="0" fontAlgn="base">
        <a:lnSpc>
          <a:spcPct val="120000"/>
        </a:lnSpc>
        <a:spcBef>
          <a:spcPct val="30000"/>
        </a:spcBef>
        <a:spcAft>
          <a:spcPct val="0"/>
        </a:spcAft>
        <a:buSzPct val="60000"/>
        <a:buFont typeface="Wingdings" pitchFamily="2" charset="2"/>
        <a:buChar char="l"/>
        <a:defRPr sz="2000" b="1">
          <a:solidFill>
            <a:srgbClr val="0000CC"/>
          </a:solidFill>
          <a:latin typeface="+mn-lt"/>
          <a:ea typeface="+mn-ea"/>
        </a:defRPr>
      </a:lvl3pPr>
      <a:lvl4pPr marL="1600200" indent="-228600" algn="l" rtl="0" fontAlgn="base">
        <a:lnSpc>
          <a:spcPct val="120000"/>
        </a:lnSpc>
        <a:spcBef>
          <a:spcPct val="30000"/>
        </a:spcBef>
        <a:spcAft>
          <a:spcPct val="0"/>
        </a:spcAft>
        <a:buFont typeface="Wingdings" pitchFamily="2" charset="2"/>
        <a:buChar char="Ø"/>
        <a:defRPr sz="2000" b="1">
          <a:solidFill>
            <a:srgbClr val="0000CC"/>
          </a:solidFill>
          <a:latin typeface="+mn-lt"/>
          <a:ea typeface="+mn-ea"/>
        </a:defRPr>
      </a:lvl4pPr>
      <a:lvl5pPr marL="2057400" indent="-228600" algn="l" rtl="0" fontAlgn="base">
        <a:lnSpc>
          <a:spcPct val="120000"/>
        </a:lnSpc>
        <a:spcBef>
          <a:spcPct val="30000"/>
        </a:spcBef>
        <a:spcAft>
          <a:spcPct val="0"/>
        </a:spcAft>
        <a:buFont typeface="Wingdings" pitchFamily="2" charset="2"/>
        <a:buChar char="Ø"/>
        <a:defRPr sz="2000" b="1">
          <a:solidFill>
            <a:srgbClr val="0000CC"/>
          </a:solidFill>
          <a:latin typeface="+mn-lt"/>
          <a:ea typeface="+mn-ea"/>
        </a:defRPr>
      </a:lvl5pPr>
      <a:lvl6pPr marL="2514600" indent="-228600" algn="l" rtl="0" fontAlgn="base">
        <a:lnSpc>
          <a:spcPct val="120000"/>
        </a:lnSpc>
        <a:spcBef>
          <a:spcPct val="30000"/>
        </a:spcBef>
        <a:spcAft>
          <a:spcPct val="0"/>
        </a:spcAft>
        <a:buFont typeface="Wingdings" pitchFamily="2" charset="2"/>
        <a:buChar char="Ø"/>
        <a:defRPr sz="2000" b="1">
          <a:solidFill>
            <a:srgbClr val="0000CC"/>
          </a:solidFill>
          <a:latin typeface="+mn-lt"/>
          <a:ea typeface="+mn-ea"/>
        </a:defRPr>
      </a:lvl6pPr>
      <a:lvl7pPr marL="2971800" indent="-228600" algn="l" rtl="0" fontAlgn="base">
        <a:lnSpc>
          <a:spcPct val="120000"/>
        </a:lnSpc>
        <a:spcBef>
          <a:spcPct val="30000"/>
        </a:spcBef>
        <a:spcAft>
          <a:spcPct val="0"/>
        </a:spcAft>
        <a:buFont typeface="Wingdings" pitchFamily="2" charset="2"/>
        <a:buChar char="Ø"/>
        <a:defRPr sz="2000" b="1">
          <a:solidFill>
            <a:srgbClr val="0000CC"/>
          </a:solidFill>
          <a:latin typeface="+mn-lt"/>
          <a:ea typeface="+mn-ea"/>
        </a:defRPr>
      </a:lvl7pPr>
      <a:lvl8pPr marL="3429000" indent="-228600" algn="l" rtl="0" fontAlgn="base">
        <a:lnSpc>
          <a:spcPct val="120000"/>
        </a:lnSpc>
        <a:spcBef>
          <a:spcPct val="30000"/>
        </a:spcBef>
        <a:spcAft>
          <a:spcPct val="0"/>
        </a:spcAft>
        <a:buFont typeface="Wingdings" pitchFamily="2" charset="2"/>
        <a:buChar char="Ø"/>
        <a:defRPr sz="2000" b="1">
          <a:solidFill>
            <a:srgbClr val="0000CC"/>
          </a:solidFill>
          <a:latin typeface="+mn-lt"/>
          <a:ea typeface="+mn-ea"/>
        </a:defRPr>
      </a:lvl8pPr>
      <a:lvl9pPr marL="3886200" indent="-228600" algn="l" rtl="0" fontAlgn="base">
        <a:lnSpc>
          <a:spcPct val="120000"/>
        </a:lnSpc>
        <a:spcBef>
          <a:spcPct val="30000"/>
        </a:spcBef>
        <a:spcAft>
          <a:spcPct val="0"/>
        </a:spcAft>
        <a:buFont typeface="Wingdings" pitchFamily="2" charset="2"/>
        <a:buChar char="Ø"/>
        <a:defRPr sz="2000" b="1">
          <a:solidFill>
            <a:srgbClr val="0000CC"/>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9.wmf"/><Relationship Id="rId5" Type="http://schemas.openxmlformats.org/officeDocument/2006/relationships/image" Target="../media/image8.wmf"/><Relationship Id="rId4" Type="http://schemas.openxmlformats.org/officeDocument/2006/relationships/image" Target="../media/image7.wm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7" Type="http://schemas.openxmlformats.org/officeDocument/2006/relationships/image" Target="../media/image11.wmf"/><Relationship Id="rId2" Type="http://schemas.openxmlformats.org/officeDocument/2006/relationships/slideLayout" Target="../slideLayouts/slideLayout4.xml"/><Relationship Id="rId1" Type="http://schemas.openxmlformats.org/officeDocument/2006/relationships/vmlDrawing" Target="../drawings/vmlDrawing1.vml"/><Relationship Id="rId6" Type="http://schemas.openxmlformats.org/officeDocument/2006/relationships/image" Target="../media/image10.emf"/><Relationship Id="rId5" Type="http://schemas.openxmlformats.org/officeDocument/2006/relationships/oleObject" Target="../embeddings/Microsoft_Excel_97-2003_Worksheet1.xls"/><Relationship Id="rId4" Type="http://schemas.openxmlformats.org/officeDocument/2006/relationships/oleObject" Target="../embeddings/oleObject1.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4.xml"/><Relationship Id="rId1" Type="http://schemas.openxmlformats.org/officeDocument/2006/relationships/vmlDrawing" Target="../drawings/vmlDrawing2.vml"/><Relationship Id="rId6" Type="http://schemas.openxmlformats.org/officeDocument/2006/relationships/image" Target="../media/image12.emf"/><Relationship Id="rId5" Type="http://schemas.openxmlformats.org/officeDocument/2006/relationships/oleObject" Target="../embeddings/Microsoft_Excel_97-2003_Worksheet2.xls"/><Relationship Id="rId4" Type="http://schemas.openxmlformats.org/officeDocument/2006/relationships/oleObject" Target="../embeddings/oleObject2.bin"/></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3.emf"/><Relationship Id="rId5" Type="http://schemas.openxmlformats.org/officeDocument/2006/relationships/oleObject" Target="../embeddings/Microsoft_Excel_97-2003_Worksheet3.xls"/><Relationship Id="rId4" Type="http://schemas.openxmlformats.org/officeDocument/2006/relationships/oleObject" Target="../embeddings/oleObject3.bin"/></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3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49.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20.wmf"/><Relationship Id="rId4" Type="http://schemas.openxmlformats.org/officeDocument/2006/relationships/oleObject" Target="../embeddings/oleObject4.bin"/></Relationships>
</file>

<file path=ppt/slides/_rels/slide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notesSlide" Target="../notesSlides/notesSlide50.xml"/><Relationship Id="rId7" Type="http://schemas.openxmlformats.org/officeDocument/2006/relationships/image" Target="../media/image22.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6.bin"/><Relationship Id="rId5" Type="http://schemas.openxmlformats.org/officeDocument/2006/relationships/image" Target="../media/image21.wmf"/><Relationship Id="rId4" Type="http://schemas.openxmlformats.org/officeDocument/2006/relationships/oleObject" Target="../embeddings/oleObject5.bin"/><Relationship Id="rId9" Type="http://schemas.openxmlformats.org/officeDocument/2006/relationships/image" Target="../media/image24.png"/></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notesSlide" Target="../notesSlides/notesSlide60.xml"/><Relationship Id="rId7" Type="http://schemas.openxmlformats.org/officeDocument/2006/relationships/image" Target="../media/image24.wm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8.bin"/><Relationship Id="rId5" Type="http://schemas.openxmlformats.org/officeDocument/2006/relationships/image" Target="../media/image23.wmf"/><Relationship Id="rId4" Type="http://schemas.openxmlformats.org/officeDocument/2006/relationships/oleObject" Target="../embeddings/oleObject7.bin"/></Relationships>
</file>

<file path=ppt/slides/_rels/slide61.xml.rels><?xml version="1.0" encoding="UTF-8" standalone="yes"?>
<Relationships xmlns="http://schemas.openxmlformats.org/package/2006/relationships"><Relationship Id="rId8" Type="http://schemas.openxmlformats.org/officeDocument/2006/relationships/oleObject" Target="../embeddings/oleObject11.bin"/><Relationship Id="rId3" Type="http://schemas.openxmlformats.org/officeDocument/2006/relationships/notesSlide" Target="../notesSlides/notesSlide61.xml"/><Relationship Id="rId7" Type="http://schemas.openxmlformats.org/officeDocument/2006/relationships/image" Target="../media/image26.wmf"/><Relationship Id="rId2" Type="http://schemas.openxmlformats.org/officeDocument/2006/relationships/slideLayout" Target="../slideLayouts/slideLayout12.xml"/><Relationship Id="rId1" Type="http://schemas.openxmlformats.org/officeDocument/2006/relationships/vmlDrawing" Target="../drawings/vmlDrawing7.vml"/><Relationship Id="rId6" Type="http://schemas.openxmlformats.org/officeDocument/2006/relationships/oleObject" Target="../embeddings/oleObject10.bin"/><Relationship Id="rId5" Type="http://schemas.openxmlformats.org/officeDocument/2006/relationships/image" Target="../media/image25.wmf"/><Relationship Id="rId4" Type="http://schemas.openxmlformats.org/officeDocument/2006/relationships/oleObject" Target="../embeddings/oleObject9.bin"/><Relationship Id="rId9" Type="http://schemas.openxmlformats.org/officeDocument/2006/relationships/image" Target="../media/image24.wmf"/></Relationships>
</file>

<file path=ppt/slides/_rels/slide62.xml.rels><?xml version="1.0" encoding="UTF-8" standalone="yes"?>
<Relationships xmlns="http://schemas.openxmlformats.org/package/2006/relationships"><Relationship Id="rId3" Type="http://schemas.openxmlformats.org/officeDocument/2006/relationships/notesSlide" Target="../notesSlides/notesSlide62.xml"/><Relationship Id="rId7" Type="http://schemas.openxmlformats.org/officeDocument/2006/relationships/image" Target="../media/image28.wmf"/><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13.bin"/><Relationship Id="rId5" Type="http://schemas.openxmlformats.org/officeDocument/2006/relationships/image" Target="../media/image27.wmf"/><Relationship Id="rId4" Type="http://schemas.openxmlformats.org/officeDocument/2006/relationships/oleObject" Target="../embeddings/oleObject12.bin"/></Relationships>
</file>

<file path=ppt/slides/_rels/slide6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29.gif"/><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r>
              <a:rPr lang="ja-JP" altLang="en-US" sz="4400" b="0" dirty="0" smtClean="0"/>
              <a:t>階層的意思決定法</a:t>
            </a:r>
            <a:r>
              <a:rPr lang="ja-JP" altLang="en-US" sz="4400" b="0" dirty="0"/>
              <a:t>（</a:t>
            </a:r>
            <a:r>
              <a:rPr lang="en-US" altLang="ja-JP" sz="4400" b="0" dirty="0"/>
              <a:t>AHP</a:t>
            </a:r>
            <a:r>
              <a:rPr lang="ja-JP" altLang="en-US" sz="4400" b="0" dirty="0"/>
              <a:t>）</a:t>
            </a:r>
            <a:endParaRPr lang="ja-JP" altLang="en-US" dirty="0"/>
          </a:p>
        </p:txBody>
      </p:sp>
      <p:sp>
        <p:nvSpPr>
          <p:cNvPr id="3075" name="Rectangle 3"/>
          <p:cNvSpPr>
            <a:spLocks noGrp="1" noChangeArrowheads="1"/>
          </p:cNvSpPr>
          <p:nvPr>
            <p:ph type="subTitle" idx="1"/>
          </p:nvPr>
        </p:nvSpPr>
        <p:spPr/>
        <p:txBody>
          <a:bodyPr/>
          <a:lstStyle/>
          <a:p>
            <a:r>
              <a:rPr lang="ja-JP" altLang="en-US" dirty="0"/>
              <a:t>逆瀬川浩孝</a:t>
            </a:r>
          </a:p>
          <a:p>
            <a:r>
              <a:rPr lang="ja-JP" altLang="en-US" sz="2000" dirty="0"/>
              <a:t>（早稲田大学）</a:t>
            </a:r>
          </a:p>
        </p:txBody>
      </p:sp>
      <p:sp>
        <p:nvSpPr>
          <p:cNvPr id="3080" name="Line 8"/>
          <p:cNvSpPr>
            <a:spLocks noChangeShapeType="1"/>
          </p:cNvSpPr>
          <p:nvPr/>
        </p:nvSpPr>
        <p:spPr bwMode="auto">
          <a:xfrm>
            <a:off x="1258888" y="3781632"/>
            <a:ext cx="6626225" cy="0"/>
          </a:xfrm>
          <a:prstGeom prst="line">
            <a:avLst/>
          </a:prstGeom>
          <a:noFill/>
          <a:ln w="76200">
            <a:solidFill>
              <a:schemeClr val="bg1"/>
            </a:solidFill>
            <a:round/>
            <a:headEnd/>
            <a:tailEnd/>
          </a:ln>
          <a:effectLst/>
        </p:spPr>
        <p:txBody>
          <a:bodyPr wrap="none" anchor="ctr"/>
          <a:lstStyle/>
          <a:p>
            <a:endParaRPr lang="ja-JP"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パレート最適の例</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レストランの評価</a:t>
            </a:r>
            <a:endParaRPr kumimoji="1" lang="ja-JP" altLang="en-US" dirty="0"/>
          </a:p>
        </p:txBody>
      </p:sp>
      <p:sp>
        <p:nvSpPr>
          <p:cNvPr id="4" name="スライド番号プレースホルダ 3"/>
          <p:cNvSpPr>
            <a:spLocks noGrp="1"/>
          </p:cNvSpPr>
          <p:nvPr>
            <p:ph type="sldNum" sz="quarter" idx="12"/>
          </p:nvPr>
        </p:nvSpPr>
        <p:spPr/>
        <p:txBody>
          <a:bodyPr/>
          <a:lstStyle/>
          <a:p>
            <a:fld id="{A2FC4345-3A33-4F2E-BA33-084729803A41}" type="slidenum">
              <a:rPr lang="en-US" altLang="ja-JP" smtClean="0"/>
              <a:pPr/>
              <a:t>10</a:t>
            </a:fld>
            <a:endParaRPr lang="en-US" altLang="ja-JP"/>
          </a:p>
        </p:txBody>
      </p:sp>
      <p:cxnSp>
        <p:nvCxnSpPr>
          <p:cNvPr id="35" name="AutoShape 6"/>
          <p:cNvCxnSpPr>
            <a:cxnSpLocks noChangeShapeType="1"/>
          </p:cNvCxnSpPr>
          <p:nvPr/>
        </p:nvCxnSpPr>
        <p:spPr bwMode="auto">
          <a:xfrm>
            <a:off x="2500313" y="5715000"/>
            <a:ext cx="4143375" cy="1588"/>
          </a:xfrm>
          <a:prstGeom prst="straightConnector1">
            <a:avLst/>
          </a:prstGeom>
          <a:noFill/>
          <a:ln w="19050">
            <a:solidFill>
              <a:srgbClr val="606060"/>
            </a:solidFill>
            <a:round/>
            <a:headEnd/>
            <a:tailEnd type="arrow" w="med" len="med"/>
          </a:ln>
        </p:spPr>
      </p:cxnSp>
      <p:cxnSp>
        <p:nvCxnSpPr>
          <p:cNvPr id="36" name="AutoShape 7"/>
          <p:cNvCxnSpPr>
            <a:cxnSpLocks noChangeShapeType="1"/>
          </p:cNvCxnSpPr>
          <p:nvPr/>
        </p:nvCxnSpPr>
        <p:spPr bwMode="auto">
          <a:xfrm rot="5400000" flipH="1" flipV="1">
            <a:off x="1356519" y="4571206"/>
            <a:ext cx="2286000" cy="1588"/>
          </a:xfrm>
          <a:prstGeom prst="straightConnector1">
            <a:avLst/>
          </a:prstGeom>
          <a:noFill/>
          <a:ln w="19050">
            <a:solidFill>
              <a:srgbClr val="606060"/>
            </a:solidFill>
            <a:round/>
            <a:headEnd/>
            <a:tailEnd type="arrow" w="med" len="med"/>
          </a:ln>
        </p:spPr>
      </p:cxnSp>
      <p:sp>
        <p:nvSpPr>
          <p:cNvPr id="37" name="Text Box 8"/>
          <p:cNvSpPr txBox="1"/>
          <p:nvPr/>
        </p:nvSpPr>
        <p:spPr>
          <a:xfrm>
            <a:off x="1571625" y="3786188"/>
            <a:ext cx="1214438" cy="400050"/>
          </a:xfrm>
          <a:prstGeom prst="rect">
            <a:avLst/>
          </a:prstGeom>
          <a:noFill/>
        </p:spPr>
        <p:txBody>
          <a:bodyPr>
            <a:spAutoFit/>
          </a:bodyPr>
          <a:lstStyle/>
          <a:p>
            <a:pPr algn="ctr" fontAlgn="base">
              <a:spcBef>
                <a:spcPct val="0"/>
              </a:spcBef>
              <a:spcAft>
                <a:spcPct val="0"/>
              </a:spcAft>
            </a:pPr>
            <a:r>
              <a:rPr lang="ja-JP" altLang="en-US" sz="2000" b="1">
                <a:solidFill>
                  <a:srgbClr val="0000CC"/>
                </a:solidFill>
                <a:latin typeface="HGMaruGothicMPRO"/>
                <a:ea typeface="HGMaruGothicMPRO"/>
              </a:rPr>
              <a:t>味</a:t>
            </a:r>
          </a:p>
        </p:txBody>
      </p:sp>
      <p:sp>
        <p:nvSpPr>
          <p:cNvPr id="38" name="Text Box 9"/>
          <p:cNvSpPr txBox="1"/>
          <p:nvPr/>
        </p:nvSpPr>
        <p:spPr>
          <a:xfrm>
            <a:off x="6643688" y="5500688"/>
            <a:ext cx="1643062" cy="400050"/>
          </a:xfrm>
          <a:prstGeom prst="rect">
            <a:avLst/>
          </a:prstGeom>
          <a:noFill/>
        </p:spPr>
        <p:txBody>
          <a:bodyPr>
            <a:spAutoFit/>
          </a:bodyPr>
          <a:lstStyle/>
          <a:p>
            <a:pPr algn="ctr" fontAlgn="base">
              <a:spcBef>
                <a:spcPct val="0"/>
              </a:spcBef>
              <a:spcAft>
                <a:spcPct val="0"/>
              </a:spcAft>
            </a:pPr>
            <a:r>
              <a:rPr lang="ja-JP" altLang="en-US" sz="2000" b="1">
                <a:solidFill>
                  <a:srgbClr val="0000CC"/>
                </a:solidFill>
                <a:latin typeface="HGMaruGothicMPRO"/>
                <a:ea typeface="HGMaruGothicMPRO"/>
              </a:rPr>
              <a:t>値段の逆数</a:t>
            </a:r>
          </a:p>
        </p:txBody>
      </p:sp>
      <p:pic>
        <p:nvPicPr>
          <p:cNvPr id="39" name="Picture 2" descr="MMj02827370000[1]"/>
          <p:cNvPicPr>
            <a:picLocks noChangeAspect="1" noChangeArrowheads="1" noCrop="1"/>
          </p:cNvPicPr>
          <p:nvPr/>
        </p:nvPicPr>
        <p:blipFill>
          <a:blip r:embed="rId3"/>
          <a:srcRect/>
          <a:stretch>
            <a:fillRect/>
          </a:stretch>
        </p:blipFill>
        <p:spPr bwMode="auto">
          <a:xfrm flipH="1">
            <a:off x="2928938" y="4286250"/>
            <a:ext cx="1004887" cy="1004888"/>
          </a:xfrm>
          <a:prstGeom prst="rect">
            <a:avLst/>
          </a:prstGeom>
          <a:noFill/>
        </p:spPr>
      </p:pic>
      <p:pic>
        <p:nvPicPr>
          <p:cNvPr id="40" name="Picture 3" descr="MCj04281030000[1]"/>
          <p:cNvPicPr>
            <a:picLocks noChangeAspect="1" noChangeArrowheads="1"/>
          </p:cNvPicPr>
          <p:nvPr/>
        </p:nvPicPr>
        <p:blipFill>
          <a:blip r:embed="rId4"/>
          <a:srcRect/>
          <a:stretch>
            <a:fillRect/>
          </a:stretch>
        </p:blipFill>
        <p:spPr bwMode="auto">
          <a:xfrm>
            <a:off x="4947336" y="3565460"/>
            <a:ext cx="768350" cy="811212"/>
          </a:xfrm>
          <a:prstGeom prst="rect">
            <a:avLst/>
          </a:prstGeom>
          <a:noFill/>
        </p:spPr>
      </p:pic>
      <p:pic>
        <p:nvPicPr>
          <p:cNvPr id="41" name="Picture 4" descr="MCj04280650000[1]"/>
          <p:cNvPicPr>
            <a:picLocks noChangeAspect="1" noChangeArrowheads="1"/>
          </p:cNvPicPr>
          <p:nvPr/>
        </p:nvPicPr>
        <p:blipFill>
          <a:blip r:embed="rId5"/>
          <a:srcRect/>
          <a:stretch>
            <a:fillRect/>
          </a:stretch>
        </p:blipFill>
        <p:spPr bwMode="auto">
          <a:xfrm>
            <a:off x="2928938" y="3109913"/>
            <a:ext cx="1049337" cy="638175"/>
          </a:xfrm>
          <a:prstGeom prst="rect">
            <a:avLst/>
          </a:prstGeom>
          <a:noFill/>
        </p:spPr>
      </p:pic>
      <p:sp>
        <p:nvSpPr>
          <p:cNvPr id="42" name="AutoShape 13"/>
          <p:cNvSpPr>
            <a:spLocks noChangeArrowheads="1"/>
          </p:cNvSpPr>
          <p:nvPr/>
        </p:nvSpPr>
        <p:spPr bwMode="auto">
          <a:xfrm>
            <a:off x="6436711" y="3224342"/>
            <a:ext cx="2428875" cy="1357312"/>
          </a:xfrm>
          <a:prstGeom prst="cloudCallout">
            <a:avLst>
              <a:gd name="adj1" fmla="val -43769"/>
              <a:gd name="adj2" fmla="val 55485"/>
            </a:avLst>
          </a:prstGeom>
          <a:solidFill>
            <a:srgbClr val="BBE0E3"/>
          </a:solidFill>
          <a:ln w="25400">
            <a:solidFill>
              <a:srgbClr val="89A4A7"/>
            </a:solidFill>
            <a:round/>
            <a:headEnd/>
            <a:tailEnd/>
          </a:ln>
        </p:spPr>
        <p:txBody>
          <a:bodyPr anchor="ctr"/>
          <a:lstStyle/>
          <a:p>
            <a:pPr algn="ctr" fontAlgn="base">
              <a:spcBef>
                <a:spcPct val="0"/>
              </a:spcBef>
              <a:spcAft>
                <a:spcPct val="0"/>
              </a:spcAft>
            </a:pPr>
            <a:r>
              <a:rPr lang="ja-JP" altLang="en-US" b="1" dirty="0">
                <a:solidFill>
                  <a:srgbClr val="0000CC"/>
                </a:solidFill>
                <a:latin typeface="HGMaruGothicMPRO"/>
                <a:ea typeface="HGMaruGothicMPRO"/>
              </a:rPr>
              <a:t>安いけれど、</a:t>
            </a:r>
          </a:p>
          <a:p>
            <a:pPr algn="ctr" fontAlgn="base">
              <a:spcBef>
                <a:spcPct val="0"/>
              </a:spcBef>
              <a:spcAft>
                <a:spcPct val="0"/>
              </a:spcAft>
            </a:pPr>
            <a:r>
              <a:rPr lang="ja-JP" altLang="en-US" b="1" dirty="0">
                <a:solidFill>
                  <a:srgbClr val="0000CC"/>
                </a:solidFill>
                <a:latin typeface="HGMaruGothicMPRO"/>
                <a:ea typeface="HGMaruGothicMPRO"/>
              </a:rPr>
              <a:t>味</a:t>
            </a:r>
            <a:r>
              <a:rPr lang="ja-JP" altLang="en-US" b="1" dirty="0" smtClean="0">
                <a:solidFill>
                  <a:srgbClr val="0000CC"/>
                </a:solidFill>
                <a:latin typeface="HGMaruGothicMPRO"/>
                <a:ea typeface="HGMaruGothicMPRO"/>
              </a:rPr>
              <a:t>は？</a:t>
            </a:r>
            <a:endParaRPr lang="ja-JP" altLang="en-US" b="1" dirty="0">
              <a:solidFill>
                <a:srgbClr val="0000CC"/>
              </a:solidFill>
              <a:latin typeface="HGMaruGothicMPRO"/>
              <a:ea typeface="HGMaruGothicMPRO"/>
            </a:endParaRPr>
          </a:p>
        </p:txBody>
      </p:sp>
      <p:sp>
        <p:nvSpPr>
          <p:cNvPr id="43" name="AutoShape 14"/>
          <p:cNvSpPr>
            <a:spLocks noChangeArrowheads="1"/>
          </p:cNvSpPr>
          <p:nvPr/>
        </p:nvSpPr>
        <p:spPr bwMode="auto">
          <a:xfrm>
            <a:off x="428625" y="5143500"/>
            <a:ext cx="2714625" cy="1071563"/>
          </a:xfrm>
          <a:prstGeom prst="cloudCallout">
            <a:avLst>
              <a:gd name="adj1" fmla="val 53819"/>
              <a:gd name="adj2" fmla="val -73569"/>
            </a:avLst>
          </a:prstGeom>
          <a:solidFill>
            <a:srgbClr val="BBE0E3"/>
          </a:solidFill>
          <a:ln w="28575">
            <a:solidFill>
              <a:srgbClr val="FF0000"/>
            </a:solidFill>
            <a:round/>
            <a:headEnd/>
            <a:tailEnd/>
          </a:ln>
        </p:spPr>
        <p:txBody>
          <a:bodyPr anchor="ctr"/>
          <a:lstStyle/>
          <a:p>
            <a:pPr algn="ctr" fontAlgn="base">
              <a:spcBef>
                <a:spcPct val="0"/>
              </a:spcBef>
              <a:spcAft>
                <a:spcPct val="0"/>
              </a:spcAft>
            </a:pPr>
            <a:r>
              <a:rPr lang="ja-JP" altLang="en-US" b="1">
                <a:solidFill>
                  <a:srgbClr val="FF0000"/>
                </a:solidFill>
                <a:latin typeface="HGMaruGothicMPRO"/>
                <a:ea typeface="HGMaruGothicMPRO"/>
              </a:rPr>
              <a:t>高くてまずい</a:t>
            </a:r>
          </a:p>
        </p:txBody>
      </p:sp>
      <p:sp>
        <p:nvSpPr>
          <p:cNvPr id="44" name="AutoShape 15"/>
          <p:cNvSpPr>
            <a:spLocks noChangeArrowheads="1"/>
          </p:cNvSpPr>
          <p:nvPr/>
        </p:nvSpPr>
        <p:spPr bwMode="auto">
          <a:xfrm>
            <a:off x="428625" y="2286000"/>
            <a:ext cx="2428875" cy="1428750"/>
          </a:xfrm>
          <a:prstGeom prst="cloudCallout">
            <a:avLst>
              <a:gd name="adj1" fmla="val 60986"/>
              <a:gd name="adj2" fmla="val 37648"/>
            </a:avLst>
          </a:prstGeom>
          <a:solidFill>
            <a:srgbClr val="BBE0E3"/>
          </a:solidFill>
          <a:ln w="25400">
            <a:solidFill>
              <a:srgbClr val="89A4A7"/>
            </a:solidFill>
            <a:round/>
            <a:headEnd/>
            <a:tailEnd/>
          </a:ln>
        </p:spPr>
        <p:txBody>
          <a:bodyPr anchor="ctr"/>
          <a:lstStyle/>
          <a:p>
            <a:pPr algn="ctr" fontAlgn="base">
              <a:spcBef>
                <a:spcPct val="0"/>
              </a:spcBef>
              <a:spcAft>
                <a:spcPct val="0"/>
              </a:spcAft>
            </a:pPr>
            <a:r>
              <a:rPr lang="ja-JP" altLang="en-US" b="1">
                <a:solidFill>
                  <a:srgbClr val="0000CC"/>
                </a:solidFill>
                <a:latin typeface="HGMaruGothicMPRO"/>
                <a:ea typeface="HGMaruGothicMPRO"/>
              </a:rPr>
              <a:t>高いけれど</a:t>
            </a:r>
          </a:p>
          <a:p>
            <a:pPr algn="ctr" fontAlgn="base">
              <a:spcBef>
                <a:spcPct val="0"/>
              </a:spcBef>
              <a:spcAft>
                <a:spcPct val="0"/>
              </a:spcAft>
            </a:pPr>
            <a:r>
              <a:rPr lang="ja-JP" altLang="en-US" b="1">
                <a:solidFill>
                  <a:srgbClr val="0000CC"/>
                </a:solidFill>
                <a:latin typeface="HGMaruGothicMPRO"/>
                <a:ea typeface="HGMaruGothicMPRO"/>
              </a:rPr>
              <a:t>おいしい</a:t>
            </a:r>
          </a:p>
        </p:txBody>
      </p:sp>
      <p:sp>
        <p:nvSpPr>
          <p:cNvPr id="46" name="右矢印 45"/>
          <p:cNvSpPr/>
          <p:nvPr/>
        </p:nvSpPr>
        <p:spPr bwMode="auto">
          <a:xfrm rot="9172737">
            <a:off x="3870135" y="4478504"/>
            <a:ext cx="533400" cy="359228"/>
          </a:xfrm>
          <a:prstGeom prst="rightArrow">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ja-JP" altLang="en-US" sz="2000" b="0" i="0" u="none" strike="noStrike" cap="none" normalizeH="0" baseline="0" smtClean="0">
              <a:ln>
                <a:noFill/>
              </a:ln>
              <a:solidFill>
                <a:schemeClr val="tx1"/>
              </a:solidFill>
              <a:effectLst/>
              <a:latin typeface="Courier New" pitchFamily="49" charset="0"/>
              <a:ea typeface="ＭＳ ゴシック" pitchFamily="49" charset="-128"/>
            </a:endParaRPr>
          </a:p>
        </p:txBody>
      </p:sp>
      <p:sp>
        <p:nvSpPr>
          <p:cNvPr id="18" name="AutoShape 13"/>
          <p:cNvSpPr>
            <a:spLocks noChangeArrowheads="1"/>
          </p:cNvSpPr>
          <p:nvPr/>
        </p:nvSpPr>
        <p:spPr bwMode="auto">
          <a:xfrm>
            <a:off x="5161647" y="1607344"/>
            <a:ext cx="2964077" cy="1357312"/>
          </a:xfrm>
          <a:prstGeom prst="cloudCallout">
            <a:avLst>
              <a:gd name="adj1" fmla="val -40208"/>
              <a:gd name="adj2" fmla="val 88259"/>
            </a:avLst>
          </a:prstGeom>
          <a:solidFill>
            <a:srgbClr val="D1DE22"/>
          </a:solidFill>
          <a:ln w="25400">
            <a:solidFill>
              <a:srgbClr val="89A4A7"/>
            </a:solidFill>
            <a:round/>
            <a:headEnd/>
            <a:tailEnd/>
          </a:ln>
        </p:spPr>
        <p:txBody>
          <a:bodyPr anchor="ctr"/>
          <a:lstStyle/>
          <a:p>
            <a:pPr algn="ctr" fontAlgn="base">
              <a:spcBef>
                <a:spcPct val="0"/>
              </a:spcBef>
              <a:spcAft>
                <a:spcPct val="0"/>
              </a:spcAft>
            </a:pPr>
            <a:r>
              <a:rPr lang="ja-JP" altLang="en-US" b="1" dirty="0" smtClean="0">
                <a:solidFill>
                  <a:srgbClr val="0000CC"/>
                </a:solidFill>
                <a:latin typeface="HGMaruGothicMPRO"/>
                <a:ea typeface="HGMaruGothicMPRO"/>
              </a:rPr>
              <a:t>安くはないが、</a:t>
            </a:r>
            <a:endParaRPr lang="ja-JP" altLang="en-US" b="1" dirty="0">
              <a:solidFill>
                <a:srgbClr val="0000CC"/>
              </a:solidFill>
              <a:latin typeface="HGMaruGothicMPRO"/>
              <a:ea typeface="HGMaruGothicMPRO"/>
            </a:endParaRPr>
          </a:p>
          <a:p>
            <a:pPr algn="ctr" fontAlgn="base">
              <a:spcBef>
                <a:spcPct val="0"/>
              </a:spcBef>
              <a:spcAft>
                <a:spcPct val="0"/>
              </a:spcAft>
            </a:pPr>
            <a:r>
              <a:rPr lang="ja-JP" altLang="en-US" b="1" dirty="0">
                <a:solidFill>
                  <a:srgbClr val="0000CC"/>
                </a:solidFill>
                <a:latin typeface="HGMaruGothicMPRO"/>
                <a:ea typeface="HGMaruGothicMPRO"/>
              </a:rPr>
              <a:t>味は</a:t>
            </a:r>
            <a:r>
              <a:rPr lang="ja-JP" altLang="en-US" b="1" dirty="0" err="1">
                <a:solidFill>
                  <a:srgbClr val="0000CC"/>
                </a:solidFill>
                <a:latin typeface="HGMaruGothicMPRO"/>
                <a:ea typeface="HGMaruGothicMPRO"/>
              </a:rPr>
              <a:t>そこそこ</a:t>
            </a:r>
            <a:endParaRPr lang="ja-JP" altLang="en-US" b="1" dirty="0">
              <a:solidFill>
                <a:srgbClr val="0000CC"/>
              </a:solidFill>
              <a:latin typeface="HGMaruGothicMPRO"/>
              <a:ea typeface="HGMaruGothicMPRO"/>
            </a:endParaRPr>
          </a:p>
        </p:txBody>
      </p:sp>
      <p:pic>
        <p:nvPicPr>
          <p:cNvPr id="535555" name="Picture 3" descr="C:\Users\sakasegawa\AppData\Local\Microsoft\Windows\Temporary Internet Files\Content.IE5\RHN0O7FY\MC900434389[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263234" y="4338504"/>
            <a:ext cx="760905" cy="11994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44632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5"/>
          <p:cNvSpPr>
            <a:spLocks noGrp="1"/>
          </p:cNvSpPr>
          <p:nvPr>
            <p:ph type="sldNum" sz="quarter" idx="12"/>
          </p:nvPr>
        </p:nvSpPr>
        <p:spPr/>
        <p:txBody>
          <a:bodyPr/>
          <a:lstStyle/>
          <a:p>
            <a:fld id="{030F6DE9-A144-4FA5-9BE1-7B60A0E8E9C4}" type="slidenum">
              <a:rPr lang="en-US" altLang="ja-JP"/>
              <a:pPr/>
              <a:t>11</a:t>
            </a:fld>
            <a:endParaRPr lang="en-US" altLang="ja-JP"/>
          </a:p>
        </p:txBody>
      </p:sp>
      <p:sp>
        <p:nvSpPr>
          <p:cNvPr id="254978" name="Rectangle 2"/>
          <p:cNvSpPr>
            <a:spLocks noGrp="1" noChangeArrowheads="1"/>
          </p:cNvSpPr>
          <p:nvPr>
            <p:ph type="title"/>
          </p:nvPr>
        </p:nvSpPr>
        <p:spPr/>
        <p:txBody>
          <a:bodyPr/>
          <a:lstStyle/>
          <a:p>
            <a:r>
              <a:rPr lang="ja-JP" altLang="en-US"/>
              <a:t>価値基準が複数ある場合の意思決定法</a:t>
            </a:r>
          </a:p>
        </p:txBody>
      </p:sp>
      <p:sp>
        <p:nvSpPr>
          <p:cNvPr id="254979" name="Rectangle 3"/>
          <p:cNvSpPr>
            <a:spLocks noGrp="1" noChangeArrowheads="1"/>
          </p:cNvSpPr>
          <p:nvPr>
            <p:ph type="body" idx="1"/>
          </p:nvPr>
        </p:nvSpPr>
        <p:spPr/>
        <p:txBody>
          <a:bodyPr/>
          <a:lstStyle/>
          <a:p>
            <a:r>
              <a:rPr lang="ja-JP" altLang="en-US" dirty="0"/>
              <a:t>すべてを数量化する（得点</a:t>
            </a:r>
            <a:r>
              <a:rPr lang="ja-JP" altLang="en-US" dirty="0" smtClean="0"/>
              <a:t>を付ける</a:t>
            </a:r>
            <a:r>
              <a:rPr lang="ja-JP" altLang="en-US" dirty="0"/>
              <a:t>）</a:t>
            </a:r>
          </a:p>
          <a:p>
            <a:r>
              <a:rPr lang="ja-JP" altLang="en-US" dirty="0"/>
              <a:t>もっとも得点の高いものを選ぶ</a:t>
            </a:r>
          </a:p>
          <a:p>
            <a:r>
              <a:rPr lang="ja-JP" altLang="en-US" dirty="0" smtClean="0"/>
              <a:t>数量化って何？　どうやって？</a:t>
            </a:r>
            <a:endParaRPr lang="ja-JP"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8098" name="Rectangle 2"/>
          <p:cNvSpPr>
            <a:spLocks noGrp="1" noChangeArrowheads="1"/>
          </p:cNvSpPr>
          <p:nvPr>
            <p:ph type="ctrTitle"/>
          </p:nvPr>
        </p:nvSpPr>
        <p:spPr>
          <a:xfrm>
            <a:off x="468313" y="836613"/>
            <a:ext cx="8207375" cy="5329237"/>
          </a:xfrm>
        </p:spPr>
        <p:txBody>
          <a:bodyPr/>
          <a:lstStyle/>
          <a:p>
            <a:r>
              <a:rPr lang="ja-JP" altLang="en-US">
                <a:solidFill>
                  <a:srgbClr val="6666FF"/>
                </a:solidFill>
              </a:rPr>
              <a:t>評価基準が複数ある場合の意思決定法</a:t>
            </a:r>
            <a:r>
              <a:rPr lang="ja-JP" altLang="en-US"/>
              <a:t/>
            </a:r>
            <a:br>
              <a:rPr lang="ja-JP" altLang="en-US"/>
            </a:br>
            <a:r>
              <a:rPr lang="ja-JP" altLang="en-US"/>
              <a:t>数量化意思決定法</a:t>
            </a:r>
            <a:br>
              <a:rPr lang="ja-JP" altLang="en-US"/>
            </a:br>
            <a:r>
              <a:rPr lang="ja-JP" altLang="en-US">
                <a:solidFill>
                  <a:srgbClr val="6666FF"/>
                </a:solidFill>
              </a:rPr>
              <a:t>階層図</a:t>
            </a:r>
            <a:br>
              <a:rPr lang="ja-JP" altLang="en-US">
                <a:solidFill>
                  <a:srgbClr val="6666FF"/>
                </a:solidFill>
              </a:rPr>
            </a:br>
            <a:r>
              <a:rPr lang="ja-JP" altLang="en-US">
                <a:solidFill>
                  <a:srgbClr val="6666FF"/>
                </a:solidFill>
              </a:rPr>
              <a:t>一対比較</a:t>
            </a:r>
            <a:br>
              <a:rPr lang="ja-JP" altLang="en-US">
                <a:solidFill>
                  <a:srgbClr val="6666FF"/>
                </a:solidFill>
              </a:rPr>
            </a:br>
            <a:r>
              <a:rPr lang="ja-JP" altLang="en-US">
                <a:solidFill>
                  <a:srgbClr val="6666FF"/>
                </a:solidFill>
              </a:rPr>
              <a:t>総合評価</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5"/>
          <p:cNvSpPr>
            <a:spLocks noGrp="1"/>
          </p:cNvSpPr>
          <p:nvPr>
            <p:ph type="sldNum" sz="quarter" idx="12"/>
          </p:nvPr>
        </p:nvSpPr>
        <p:spPr/>
        <p:txBody>
          <a:bodyPr/>
          <a:lstStyle/>
          <a:p>
            <a:fld id="{725EA7F9-685D-4C75-9898-034A088572BC}" type="slidenum">
              <a:rPr lang="en-US" altLang="ja-JP"/>
              <a:pPr/>
              <a:t>13</a:t>
            </a:fld>
            <a:endParaRPr lang="en-US" altLang="ja-JP"/>
          </a:p>
        </p:txBody>
      </p:sp>
      <p:sp>
        <p:nvSpPr>
          <p:cNvPr id="257026" name="Rectangle 2"/>
          <p:cNvSpPr>
            <a:spLocks noGrp="1" noChangeArrowheads="1"/>
          </p:cNvSpPr>
          <p:nvPr>
            <p:ph type="title"/>
          </p:nvPr>
        </p:nvSpPr>
        <p:spPr/>
        <p:txBody>
          <a:bodyPr/>
          <a:lstStyle/>
          <a:p>
            <a:r>
              <a:rPr lang="ja-JP" altLang="en-US"/>
              <a:t>数量化意思決定</a:t>
            </a:r>
          </a:p>
        </p:txBody>
      </p:sp>
      <p:sp>
        <p:nvSpPr>
          <p:cNvPr id="257027" name="Rectangle 3"/>
          <p:cNvSpPr>
            <a:spLocks noGrp="1" noChangeArrowheads="1"/>
          </p:cNvSpPr>
          <p:nvPr>
            <p:ph type="body" idx="1"/>
          </p:nvPr>
        </p:nvSpPr>
        <p:spPr/>
        <p:txBody>
          <a:bodyPr/>
          <a:lstStyle/>
          <a:p>
            <a:r>
              <a:rPr lang="ja-JP" altLang="en-US"/>
              <a:t>例　車選び</a:t>
            </a:r>
          </a:p>
          <a:p>
            <a:r>
              <a:rPr lang="ja-JP" altLang="en-US"/>
              <a:t>選択基準　価格、装備、環境（に優しい）</a:t>
            </a:r>
          </a:p>
          <a:p>
            <a:r>
              <a:rPr lang="ja-JP" altLang="en-US"/>
              <a:t>選択候補　トヨタ、ニッサン、ベンツ</a:t>
            </a:r>
          </a:p>
          <a:p>
            <a:endParaRPr lang="ja-JP" altLang="en-US"/>
          </a:p>
          <a:p>
            <a:r>
              <a:rPr lang="ja-JP" altLang="en-US"/>
              <a:t>手順１　３つの選択基準の重要さに応じて（相対）点数を付ける</a:t>
            </a:r>
          </a:p>
          <a:p>
            <a:r>
              <a:rPr lang="ja-JP" altLang="en-US"/>
              <a:t>手順２　各選択基準のもとで、各候補の（相対）点数を付ける</a:t>
            </a:r>
          </a:p>
        </p:txBody>
      </p:sp>
      <p:sp>
        <p:nvSpPr>
          <p:cNvPr id="7" name="テキスト ボックス 6"/>
          <p:cNvSpPr txBox="1"/>
          <p:nvPr/>
        </p:nvSpPr>
        <p:spPr>
          <a:xfrm>
            <a:off x="7371644" y="0"/>
            <a:ext cx="1772356" cy="707886"/>
          </a:xfrm>
          <a:prstGeom prst="rect">
            <a:avLst/>
          </a:prstGeom>
          <a:solidFill>
            <a:srgbClr val="0000CC">
              <a:alpha val="20000"/>
            </a:srgbClr>
          </a:solidFill>
        </p:spPr>
        <p:txBody>
          <a:bodyPr wrap="square" rtlCol="0">
            <a:spAutoFit/>
          </a:bodyPr>
          <a:lstStyle/>
          <a:p>
            <a:r>
              <a:rPr kumimoji="1" lang="ja-JP" altLang="en-US" b="1" dirty="0" smtClean="0">
                <a:solidFill>
                  <a:srgbClr val="FF0000"/>
                </a:solidFill>
                <a:latin typeface="+mj-lt"/>
              </a:rPr>
              <a:t>テキスト</a:t>
            </a:r>
            <a:endParaRPr kumimoji="1" lang="en-US" altLang="ja-JP" b="1" dirty="0" smtClean="0">
              <a:solidFill>
                <a:srgbClr val="FF0000"/>
              </a:solidFill>
              <a:latin typeface="+mj-lt"/>
            </a:endParaRPr>
          </a:p>
          <a:p>
            <a:r>
              <a:rPr kumimoji="1" lang="en-US" altLang="ja-JP" b="1" dirty="0" smtClean="0">
                <a:solidFill>
                  <a:srgbClr val="FF0000"/>
                </a:solidFill>
                <a:latin typeface="+mj-lt"/>
              </a:rPr>
              <a:t>144</a:t>
            </a:r>
            <a:r>
              <a:rPr kumimoji="1" lang="ja-JP" altLang="en-US" b="1" dirty="0" smtClean="0">
                <a:solidFill>
                  <a:srgbClr val="FF0000"/>
                </a:solidFill>
                <a:latin typeface="+mj-lt"/>
              </a:rPr>
              <a:t>ページ</a:t>
            </a:r>
            <a:endParaRPr kumimoji="1" lang="ja-JP" altLang="en-US" b="1" dirty="0">
              <a:solidFill>
                <a:srgbClr val="FF0000"/>
              </a:solidFill>
              <a:latin typeface="+mj-l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スライド番号プレースホルダ 5"/>
          <p:cNvSpPr>
            <a:spLocks noGrp="1"/>
          </p:cNvSpPr>
          <p:nvPr>
            <p:ph type="sldNum" sz="quarter" idx="12"/>
          </p:nvPr>
        </p:nvSpPr>
        <p:spPr/>
        <p:txBody>
          <a:bodyPr/>
          <a:lstStyle/>
          <a:p>
            <a:fld id="{816E1A2C-6215-4486-84A5-278610A50B7B}" type="slidenum">
              <a:rPr lang="en-US" altLang="ja-JP"/>
              <a:pPr/>
              <a:t>14</a:t>
            </a:fld>
            <a:endParaRPr lang="en-US" altLang="ja-JP"/>
          </a:p>
        </p:txBody>
      </p:sp>
      <p:sp>
        <p:nvSpPr>
          <p:cNvPr id="263170" name="Rectangle 2"/>
          <p:cNvSpPr>
            <a:spLocks noGrp="1" noChangeArrowheads="1"/>
          </p:cNvSpPr>
          <p:nvPr>
            <p:ph type="title"/>
          </p:nvPr>
        </p:nvSpPr>
        <p:spPr/>
        <p:txBody>
          <a:bodyPr/>
          <a:lstStyle/>
          <a:p>
            <a:r>
              <a:rPr lang="ja-JP" altLang="en-US"/>
              <a:t>問題の整理、図式化</a:t>
            </a:r>
          </a:p>
        </p:txBody>
      </p:sp>
      <p:sp>
        <p:nvSpPr>
          <p:cNvPr id="263172" name="Text Box 4"/>
          <p:cNvSpPr txBox="1">
            <a:spLocks noChangeArrowheads="1"/>
          </p:cNvSpPr>
          <p:nvPr/>
        </p:nvSpPr>
        <p:spPr bwMode="auto">
          <a:xfrm>
            <a:off x="3495676" y="1899104"/>
            <a:ext cx="2157413" cy="425450"/>
          </a:xfrm>
          <a:prstGeom prst="rect">
            <a:avLst/>
          </a:prstGeom>
          <a:noFill/>
          <a:ln w="28575">
            <a:solidFill>
              <a:schemeClr val="accent2"/>
            </a:solidFill>
            <a:miter lim="800000"/>
            <a:headEnd/>
            <a:tailEnd/>
          </a:ln>
          <a:effectLst/>
        </p:spPr>
        <p:txBody>
          <a:bodyPr>
            <a:spAutoFit/>
          </a:bodyPr>
          <a:lstStyle/>
          <a:p>
            <a:pPr>
              <a:spcBef>
                <a:spcPct val="50000"/>
              </a:spcBef>
            </a:pPr>
            <a:r>
              <a:rPr lang="ja-JP" altLang="en-US" b="1">
                <a:solidFill>
                  <a:schemeClr val="accent2"/>
                </a:solidFill>
              </a:rPr>
              <a:t>車の購入</a:t>
            </a:r>
          </a:p>
        </p:txBody>
      </p:sp>
      <p:sp>
        <p:nvSpPr>
          <p:cNvPr id="263176" name="Text Box 8"/>
          <p:cNvSpPr txBox="1">
            <a:spLocks noChangeArrowheads="1"/>
          </p:cNvSpPr>
          <p:nvPr/>
        </p:nvSpPr>
        <p:spPr bwMode="auto">
          <a:xfrm>
            <a:off x="971550" y="3213100"/>
            <a:ext cx="1873250" cy="425450"/>
          </a:xfrm>
          <a:prstGeom prst="rect">
            <a:avLst/>
          </a:prstGeom>
          <a:noFill/>
          <a:ln w="28575">
            <a:solidFill>
              <a:schemeClr val="accent2"/>
            </a:solidFill>
            <a:miter lim="800000"/>
            <a:headEnd/>
            <a:tailEnd/>
          </a:ln>
          <a:effectLst/>
        </p:spPr>
        <p:txBody>
          <a:bodyPr>
            <a:spAutoFit/>
          </a:bodyPr>
          <a:lstStyle/>
          <a:p>
            <a:pPr>
              <a:spcBef>
                <a:spcPct val="50000"/>
              </a:spcBef>
            </a:pPr>
            <a:r>
              <a:rPr lang="ja-JP" altLang="en-US" b="1">
                <a:solidFill>
                  <a:schemeClr val="accent2"/>
                </a:solidFill>
              </a:rPr>
              <a:t>価格基準</a:t>
            </a:r>
          </a:p>
        </p:txBody>
      </p:sp>
      <p:sp>
        <p:nvSpPr>
          <p:cNvPr id="263178" name="Text Box 10"/>
          <p:cNvSpPr txBox="1">
            <a:spLocks noChangeArrowheads="1"/>
          </p:cNvSpPr>
          <p:nvPr/>
        </p:nvSpPr>
        <p:spPr bwMode="auto">
          <a:xfrm>
            <a:off x="898299" y="4587647"/>
            <a:ext cx="517525" cy="1152525"/>
          </a:xfrm>
          <a:prstGeom prst="rect">
            <a:avLst/>
          </a:prstGeom>
          <a:noFill/>
          <a:ln w="28575">
            <a:solidFill>
              <a:schemeClr val="accent2"/>
            </a:solidFill>
            <a:miter lim="800000"/>
            <a:headEnd/>
            <a:tailEnd/>
          </a:ln>
          <a:effectLst/>
        </p:spPr>
        <p:txBody>
          <a:bodyPr vert="eaVert">
            <a:spAutoFit/>
          </a:bodyPr>
          <a:lstStyle/>
          <a:p>
            <a:pPr>
              <a:spcBef>
                <a:spcPct val="50000"/>
              </a:spcBef>
            </a:pPr>
            <a:r>
              <a:rPr lang="ja-JP" altLang="en-US" b="1">
                <a:solidFill>
                  <a:schemeClr val="accent2"/>
                </a:solidFill>
              </a:rPr>
              <a:t>トヨタ</a:t>
            </a:r>
          </a:p>
        </p:txBody>
      </p:sp>
      <p:sp>
        <p:nvSpPr>
          <p:cNvPr id="263179" name="Text Box 11"/>
          <p:cNvSpPr txBox="1">
            <a:spLocks noChangeArrowheads="1"/>
          </p:cNvSpPr>
          <p:nvPr/>
        </p:nvSpPr>
        <p:spPr bwMode="auto">
          <a:xfrm>
            <a:off x="1690461" y="4587647"/>
            <a:ext cx="517525" cy="1152525"/>
          </a:xfrm>
          <a:prstGeom prst="rect">
            <a:avLst/>
          </a:prstGeom>
          <a:noFill/>
          <a:ln w="28575">
            <a:solidFill>
              <a:schemeClr val="accent2"/>
            </a:solidFill>
            <a:miter lim="800000"/>
            <a:headEnd/>
            <a:tailEnd/>
          </a:ln>
          <a:effectLst/>
        </p:spPr>
        <p:txBody>
          <a:bodyPr vert="eaVert">
            <a:spAutoFit/>
          </a:bodyPr>
          <a:lstStyle/>
          <a:p>
            <a:pPr>
              <a:spcBef>
                <a:spcPct val="50000"/>
              </a:spcBef>
            </a:pPr>
            <a:r>
              <a:rPr lang="ja-JP" altLang="en-US" b="1">
                <a:solidFill>
                  <a:schemeClr val="accent2"/>
                </a:solidFill>
              </a:rPr>
              <a:t>ニッサン</a:t>
            </a:r>
          </a:p>
        </p:txBody>
      </p:sp>
      <p:sp>
        <p:nvSpPr>
          <p:cNvPr id="263180" name="Text Box 12"/>
          <p:cNvSpPr txBox="1">
            <a:spLocks noChangeArrowheads="1"/>
          </p:cNvSpPr>
          <p:nvPr/>
        </p:nvSpPr>
        <p:spPr bwMode="auto">
          <a:xfrm>
            <a:off x="2482624" y="4587647"/>
            <a:ext cx="517525" cy="1152525"/>
          </a:xfrm>
          <a:prstGeom prst="rect">
            <a:avLst/>
          </a:prstGeom>
          <a:noFill/>
          <a:ln w="28575">
            <a:solidFill>
              <a:schemeClr val="accent2"/>
            </a:solidFill>
            <a:miter lim="800000"/>
            <a:headEnd/>
            <a:tailEnd/>
          </a:ln>
          <a:effectLst/>
        </p:spPr>
        <p:txBody>
          <a:bodyPr vert="eaVert">
            <a:spAutoFit/>
          </a:bodyPr>
          <a:lstStyle/>
          <a:p>
            <a:pPr>
              <a:spcBef>
                <a:spcPct val="50000"/>
              </a:spcBef>
            </a:pPr>
            <a:r>
              <a:rPr lang="ja-JP" altLang="en-US" b="1">
                <a:solidFill>
                  <a:schemeClr val="accent2"/>
                </a:solidFill>
              </a:rPr>
              <a:t>ベンツ</a:t>
            </a:r>
          </a:p>
        </p:txBody>
      </p:sp>
      <p:sp>
        <p:nvSpPr>
          <p:cNvPr id="263181" name="Line 13"/>
          <p:cNvSpPr>
            <a:spLocks noChangeShapeType="1"/>
          </p:cNvSpPr>
          <p:nvPr/>
        </p:nvSpPr>
        <p:spPr bwMode="auto">
          <a:xfrm flipV="1">
            <a:off x="1917474" y="3651022"/>
            <a:ext cx="0" cy="936625"/>
          </a:xfrm>
          <a:prstGeom prst="line">
            <a:avLst/>
          </a:prstGeom>
          <a:noFill/>
          <a:ln w="28575">
            <a:solidFill>
              <a:schemeClr val="accent2"/>
            </a:solidFill>
            <a:round/>
            <a:headEnd/>
            <a:tailEnd/>
          </a:ln>
          <a:effectLst/>
        </p:spPr>
        <p:txBody>
          <a:bodyPr wrap="none" anchor="ctr"/>
          <a:lstStyle/>
          <a:p>
            <a:endParaRPr lang="ja-JP" altLang="en-US"/>
          </a:p>
        </p:txBody>
      </p:sp>
      <p:sp>
        <p:nvSpPr>
          <p:cNvPr id="263182" name="Line 14"/>
          <p:cNvSpPr>
            <a:spLocks noChangeShapeType="1"/>
          </p:cNvSpPr>
          <p:nvPr/>
        </p:nvSpPr>
        <p:spPr bwMode="auto">
          <a:xfrm flipH="1">
            <a:off x="1125311" y="3651022"/>
            <a:ext cx="792163" cy="936625"/>
          </a:xfrm>
          <a:prstGeom prst="line">
            <a:avLst/>
          </a:prstGeom>
          <a:noFill/>
          <a:ln w="28575">
            <a:solidFill>
              <a:schemeClr val="accent2"/>
            </a:solidFill>
            <a:round/>
            <a:headEnd/>
            <a:tailEnd/>
          </a:ln>
          <a:effectLst/>
        </p:spPr>
        <p:txBody>
          <a:bodyPr wrap="none" anchor="ctr"/>
          <a:lstStyle/>
          <a:p>
            <a:endParaRPr lang="ja-JP" altLang="en-US"/>
          </a:p>
        </p:txBody>
      </p:sp>
      <p:sp>
        <p:nvSpPr>
          <p:cNvPr id="263183" name="Line 15"/>
          <p:cNvSpPr>
            <a:spLocks noChangeShapeType="1"/>
          </p:cNvSpPr>
          <p:nvPr/>
        </p:nvSpPr>
        <p:spPr bwMode="auto">
          <a:xfrm>
            <a:off x="1917474" y="3651022"/>
            <a:ext cx="792162" cy="936625"/>
          </a:xfrm>
          <a:prstGeom prst="line">
            <a:avLst/>
          </a:prstGeom>
          <a:noFill/>
          <a:ln w="28575">
            <a:solidFill>
              <a:schemeClr val="accent2"/>
            </a:solidFill>
            <a:round/>
            <a:headEnd/>
            <a:tailEnd/>
          </a:ln>
          <a:effectLst/>
        </p:spPr>
        <p:txBody>
          <a:bodyPr wrap="none" anchor="ctr"/>
          <a:lstStyle/>
          <a:p>
            <a:endParaRPr lang="ja-JP" altLang="en-US"/>
          </a:p>
        </p:txBody>
      </p:sp>
      <p:sp>
        <p:nvSpPr>
          <p:cNvPr id="263184" name="Text Box 16"/>
          <p:cNvSpPr txBox="1">
            <a:spLocks noChangeArrowheads="1"/>
          </p:cNvSpPr>
          <p:nvPr/>
        </p:nvSpPr>
        <p:spPr bwMode="auto">
          <a:xfrm>
            <a:off x="3636963" y="3213100"/>
            <a:ext cx="1873250" cy="425450"/>
          </a:xfrm>
          <a:prstGeom prst="rect">
            <a:avLst/>
          </a:prstGeom>
          <a:noFill/>
          <a:ln w="28575">
            <a:solidFill>
              <a:schemeClr val="accent2"/>
            </a:solidFill>
            <a:miter lim="800000"/>
            <a:headEnd/>
            <a:tailEnd/>
          </a:ln>
          <a:effectLst/>
        </p:spPr>
        <p:txBody>
          <a:bodyPr>
            <a:spAutoFit/>
          </a:bodyPr>
          <a:lstStyle/>
          <a:p>
            <a:pPr>
              <a:spcBef>
                <a:spcPct val="50000"/>
              </a:spcBef>
            </a:pPr>
            <a:r>
              <a:rPr lang="ja-JP" altLang="en-US" b="1">
                <a:solidFill>
                  <a:schemeClr val="accent2"/>
                </a:solidFill>
              </a:rPr>
              <a:t>装備基準</a:t>
            </a:r>
          </a:p>
        </p:txBody>
      </p:sp>
      <p:sp>
        <p:nvSpPr>
          <p:cNvPr id="263185" name="Text Box 17"/>
          <p:cNvSpPr txBox="1">
            <a:spLocks noChangeArrowheads="1"/>
          </p:cNvSpPr>
          <p:nvPr/>
        </p:nvSpPr>
        <p:spPr bwMode="auto">
          <a:xfrm>
            <a:off x="3563711" y="4587647"/>
            <a:ext cx="517525" cy="1152525"/>
          </a:xfrm>
          <a:prstGeom prst="rect">
            <a:avLst/>
          </a:prstGeom>
          <a:noFill/>
          <a:ln w="28575">
            <a:solidFill>
              <a:schemeClr val="accent2"/>
            </a:solidFill>
            <a:miter lim="800000"/>
            <a:headEnd/>
            <a:tailEnd/>
          </a:ln>
          <a:effectLst/>
        </p:spPr>
        <p:txBody>
          <a:bodyPr vert="eaVert">
            <a:spAutoFit/>
          </a:bodyPr>
          <a:lstStyle/>
          <a:p>
            <a:pPr>
              <a:spcBef>
                <a:spcPct val="50000"/>
              </a:spcBef>
            </a:pPr>
            <a:r>
              <a:rPr lang="ja-JP" altLang="en-US" b="1">
                <a:solidFill>
                  <a:schemeClr val="accent2"/>
                </a:solidFill>
              </a:rPr>
              <a:t>トヨタ</a:t>
            </a:r>
          </a:p>
        </p:txBody>
      </p:sp>
      <p:sp>
        <p:nvSpPr>
          <p:cNvPr id="263186" name="Text Box 18"/>
          <p:cNvSpPr txBox="1">
            <a:spLocks noChangeArrowheads="1"/>
          </p:cNvSpPr>
          <p:nvPr/>
        </p:nvSpPr>
        <p:spPr bwMode="auto">
          <a:xfrm>
            <a:off x="4355874" y="4587647"/>
            <a:ext cx="517525" cy="1152525"/>
          </a:xfrm>
          <a:prstGeom prst="rect">
            <a:avLst/>
          </a:prstGeom>
          <a:noFill/>
          <a:ln w="28575">
            <a:solidFill>
              <a:schemeClr val="accent2"/>
            </a:solidFill>
            <a:miter lim="800000"/>
            <a:headEnd/>
            <a:tailEnd/>
          </a:ln>
          <a:effectLst/>
        </p:spPr>
        <p:txBody>
          <a:bodyPr vert="eaVert">
            <a:spAutoFit/>
          </a:bodyPr>
          <a:lstStyle/>
          <a:p>
            <a:pPr>
              <a:spcBef>
                <a:spcPct val="50000"/>
              </a:spcBef>
            </a:pPr>
            <a:r>
              <a:rPr lang="ja-JP" altLang="en-US" b="1">
                <a:solidFill>
                  <a:schemeClr val="accent2"/>
                </a:solidFill>
              </a:rPr>
              <a:t>ニッサン</a:t>
            </a:r>
          </a:p>
        </p:txBody>
      </p:sp>
      <p:sp>
        <p:nvSpPr>
          <p:cNvPr id="263187" name="Text Box 19"/>
          <p:cNvSpPr txBox="1">
            <a:spLocks noChangeArrowheads="1"/>
          </p:cNvSpPr>
          <p:nvPr/>
        </p:nvSpPr>
        <p:spPr bwMode="auto">
          <a:xfrm>
            <a:off x="5148036" y="4587647"/>
            <a:ext cx="517525" cy="1152525"/>
          </a:xfrm>
          <a:prstGeom prst="rect">
            <a:avLst/>
          </a:prstGeom>
          <a:noFill/>
          <a:ln w="28575">
            <a:solidFill>
              <a:schemeClr val="accent2"/>
            </a:solidFill>
            <a:miter lim="800000"/>
            <a:headEnd/>
            <a:tailEnd/>
          </a:ln>
          <a:effectLst/>
        </p:spPr>
        <p:txBody>
          <a:bodyPr vert="eaVert">
            <a:spAutoFit/>
          </a:bodyPr>
          <a:lstStyle/>
          <a:p>
            <a:pPr>
              <a:spcBef>
                <a:spcPct val="50000"/>
              </a:spcBef>
            </a:pPr>
            <a:r>
              <a:rPr lang="ja-JP" altLang="en-US" b="1">
                <a:solidFill>
                  <a:schemeClr val="accent2"/>
                </a:solidFill>
              </a:rPr>
              <a:t>ベンツ</a:t>
            </a:r>
          </a:p>
        </p:txBody>
      </p:sp>
      <p:sp>
        <p:nvSpPr>
          <p:cNvPr id="263188" name="Line 20"/>
          <p:cNvSpPr>
            <a:spLocks noChangeShapeType="1"/>
          </p:cNvSpPr>
          <p:nvPr/>
        </p:nvSpPr>
        <p:spPr bwMode="auto">
          <a:xfrm flipV="1">
            <a:off x="4582886" y="3651022"/>
            <a:ext cx="0" cy="936625"/>
          </a:xfrm>
          <a:prstGeom prst="line">
            <a:avLst/>
          </a:prstGeom>
          <a:noFill/>
          <a:ln w="28575">
            <a:solidFill>
              <a:schemeClr val="accent2"/>
            </a:solidFill>
            <a:round/>
            <a:headEnd/>
            <a:tailEnd/>
          </a:ln>
          <a:effectLst/>
        </p:spPr>
        <p:txBody>
          <a:bodyPr wrap="none" anchor="ctr"/>
          <a:lstStyle/>
          <a:p>
            <a:endParaRPr lang="ja-JP" altLang="en-US"/>
          </a:p>
        </p:txBody>
      </p:sp>
      <p:sp>
        <p:nvSpPr>
          <p:cNvPr id="263189" name="Line 21"/>
          <p:cNvSpPr>
            <a:spLocks noChangeShapeType="1"/>
          </p:cNvSpPr>
          <p:nvPr/>
        </p:nvSpPr>
        <p:spPr bwMode="auto">
          <a:xfrm flipH="1">
            <a:off x="3790724" y="3651022"/>
            <a:ext cx="792162" cy="936625"/>
          </a:xfrm>
          <a:prstGeom prst="line">
            <a:avLst/>
          </a:prstGeom>
          <a:noFill/>
          <a:ln w="28575">
            <a:solidFill>
              <a:schemeClr val="accent2"/>
            </a:solidFill>
            <a:round/>
            <a:headEnd/>
            <a:tailEnd/>
          </a:ln>
          <a:effectLst/>
        </p:spPr>
        <p:txBody>
          <a:bodyPr wrap="none" anchor="ctr"/>
          <a:lstStyle/>
          <a:p>
            <a:endParaRPr lang="ja-JP" altLang="en-US"/>
          </a:p>
        </p:txBody>
      </p:sp>
      <p:sp>
        <p:nvSpPr>
          <p:cNvPr id="263190" name="Line 22"/>
          <p:cNvSpPr>
            <a:spLocks noChangeShapeType="1"/>
          </p:cNvSpPr>
          <p:nvPr/>
        </p:nvSpPr>
        <p:spPr bwMode="auto">
          <a:xfrm>
            <a:off x="4582886" y="3651022"/>
            <a:ext cx="792163" cy="936625"/>
          </a:xfrm>
          <a:prstGeom prst="line">
            <a:avLst/>
          </a:prstGeom>
          <a:noFill/>
          <a:ln w="28575">
            <a:solidFill>
              <a:schemeClr val="accent2"/>
            </a:solidFill>
            <a:round/>
            <a:headEnd/>
            <a:tailEnd/>
          </a:ln>
          <a:effectLst/>
        </p:spPr>
        <p:txBody>
          <a:bodyPr wrap="none" anchor="ctr"/>
          <a:lstStyle/>
          <a:p>
            <a:endParaRPr lang="ja-JP" altLang="en-US"/>
          </a:p>
        </p:txBody>
      </p:sp>
      <p:sp>
        <p:nvSpPr>
          <p:cNvPr id="263191" name="Text Box 23"/>
          <p:cNvSpPr txBox="1">
            <a:spLocks noChangeArrowheads="1"/>
          </p:cNvSpPr>
          <p:nvPr/>
        </p:nvSpPr>
        <p:spPr bwMode="auto">
          <a:xfrm>
            <a:off x="6300788" y="3213100"/>
            <a:ext cx="1873250" cy="425450"/>
          </a:xfrm>
          <a:prstGeom prst="rect">
            <a:avLst/>
          </a:prstGeom>
          <a:noFill/>
          <a:ln w="28575">
            <a:solidFill>
              <a:schemeClr val="accent2"/>
            </a:solidFill>
            <a:miter lim="800000"/>
            <a:headEnd/>
            <a:tailEnd/>
          </a:ln>
          <a:effectLst/>
        </p:spPr>
        <p:txBody>
          <a:bodyPr>
            <a:spAutoFit/>
          </a:bodyPr>
          <a:lstStyle/>
          <a:p>
            <a:pPr>
              <a:spcBef>
                <a:spcPct val="50000"/>
              </a:spcBef>
            </a:pPr>
            <a:r>
              <a:rPr lang="ja-JP" altLang="en-US" b="1">
                <a:solidFill>
                  <a:schemeClr val="accent2"/>
                </a:solidFill>
              </a:rPr>
              <a:t>環境基準</a:t>
            </a:r>
          </a:p>
        </p:txBody>
      </p:sp>
      <p:sp>
        <p:nvSpPr>
          <p:cNvPr id="263192" name="Text Box 24"/>
          <p:cNvSpPr txBox="1">
            <a:spLocks noChangeArrowheads="1"/>
          </p:cNvSpPr>
          <p:nvPr/>
        </p:nvSpPr>
        <p:spPr bwMode="auto">
          <a:xfrm>
            <a:off x="6227536" y="4587647"/>
            <a:ext cx="517525" cy="1152525"/>
          </a:xfrm>
          <a:prstGeom prst="rect">
            <a:avLst/>
          </a:prstGeom>
          <a:noFill/>
          <a:ln w="28575">
            <a:solidFill>
              <a:schemeClr val="accent2"/>
            </a:solidFill>
            <a:miter lim="800000"/>
            <a:headEnd/>
            <a:tailEnd/>
          </a:ln>
          <a:effectLst/>
        </p:spPr>
        <p:txBody>
          <a:bodyPr vert="eaVert">
            <a:spAutoFit/>
          </a:bodyPr>
          <a:lstStyle/>
          <a:p>
            <a:pPr>
              <a:spcBef>
                <a:spcPct val="50000"/>
              </a:spcBef>
            </a:pPr>
            <a:r>
              <a:rPr lang="ja-JP" altLang="en-US" b="1">
                <a:solidFill>
                  <a:schemeClr val="accent2"/>
                </a:solidFill>
              </a:rPr>
              <a:t>トヨタ</a:t>
            </a:r>
          </a:p>
        </p:txBody>
      </p:sp>
      <p:sp>
        <p:nvSpPr>
          <p:cNvPr id="263193" name="Text Box 25"/>
          <p:cNvSpPr txBox="1">
            <a:spLocks noChangeArrowheads="1"/>
          </p:cNvSpPr>
          <p:nvPr/>
        </p:nvSpPr>
        <p:spPr bwMode="auto">
          <a:xfrm>
            <a:off x="7019699" y="4587647"/>
            <a:ext cx="517525" cy="1152525"/>
          </a:xfrm>
          <a:prstGeom prst="rect">
            <a:avLst/>
          </a:prstGeom>
          <a:noFill/>
          <a:ln w="28575">
            <a:solidFill>
              <a:schemeClr val="accent2"/>
            </a:solidFill>
            <a:miter lim="800000"/>
            <a:headEnd/>
            <a:tailEnd/>
          </a:ln>
          <a:effectLst/>
        </p:spPr>
        <p:txBody>
          <a:bodyPr vert="eaVert">
            <a:spAutoFit/>
          </a:bodyPr>
          <a:lstStyle/>
          <a:p>
            <a:pPr>
              <a:spcBef>
                <a:spcPct val="50000"/>
              </a:spcBef>
            </a:pPr>
            <a:r>
              <a:rPr lang="ja-JP" altLang="en-US" b="1">
                <a:solidFill>
                  <a:schemeClr val="accent2"/>
                </a:solidFill>
              </a:rPr>
              <a:t>ニッサン</a:t>
            </a:r>
          </a:p>
        </p:txBody>
      </p:sp>
      <p:sp>
        <p:nvSpPr>
          <p:cNvPr id="263194" name="Text Box 26"/>
          <p:cNvSpPr txBox="1">
            <a:spLocks noChangeArrowheads="1"/>
          </p:cNvSpPr>
          <p:nvPr/>
        </p:nvSpPr>
        <p:spPr bwMode="auto">
          <a:xfrm>
            <a:off x="7811861" y="4587647"/>
            <a:ext cx="517525" cy="1152525"/>
          </a:xfrm>
          <a:prstGeom prst="rect">
            <a:avLst/>
          </a:prstGeom>
          <a:noFill/>
          <a:ln w="28575">
            <a:solidFill>
              <a:schemeClr val="accent2"/>
            </a:solidFill>
            <a:miter lim="800000"/>
            <a:headEnd/>
            <a:tailEnd/>
          </a:ln>
          <a:effectLst/>
        </p:spPr>
        <p:txBody>
          <a:bodyPr vert="eaVert">
            <a:spAutoFit/>
          </a:bodyPr>
          <a:lstStyle/>
          <a:p>
            <a:pPr>
              <a:spcBef>
                <a:spcPct val="50000"/>
              </a:spcBef>
            </a:pPr>
            <a:r>
              <a:rPr lang="ja-JP" altLang="en-US" b="1">
                <a:solidFill>
                  <a:schemeClr val="accent2"/>
                </a:solidFill>
              </a:rPr>
              <a:t>ベンツ</a:t>
            </a:r>
          </a:p>
        </p:txBody>
      </p:sp>
      <p:sp>
        <p:nvSpPr>
          <p:cNvPr id="263195" name="Line 27"/>
          <p:cNvSpPr>
            <a:spLocks noChangeShapeType="1"/>
          </p:cNvSpPr>
          <p:nvPr/>
        </p:nvSpPr>
        <p:spPr bwMode="auto">
          <a:xfrm flipV="1">
            <a:off x="7246711" y="3651022"/>
            <a:ext cx="0" cy="936625"/>
          </a:xfrm>
          <a:prstGeom prst="line">
            <a:avLst/>
          </a:prstGeom>
          <a:noFill/>
          <a:ln w="28575">
            <a:solidFill>
              <a:schemeClr val="accent2"/>
            </a:solidFill>
            <a:round/>
            <a:headEnd/>
            <a:tailEnd/>
          </a:ln>
          <a:effectLst/>
        </p:spPr>
        <p:txBody>
          <a:bodyPr wrap="none" anchor="ctr"/>
          <a:lstStyle/>
          <a:p>
            <a:endParaRPr lang="ja-JP" altLang="en-US"/>
          </a:p>
        </p:txBody>
      </p:sp>
      <p:sp>
        <p:nvSpPr>
          <p:cNvPr id="263196" name="Line 28"/>
          <p:cNvSpPr>
            <a:spLocks noChangeShapeType="1"/>
          </p:cNvSpPr>
          <p:nvPr/>
        </p:nvSpPr>
        <p:spPr bwMode="auto">
          <a:xfrm flipH="1">
            <a:off x="6454549" y="3651022"/>
            <a:ext cx="792162" cy="936625"/>
          </a:xfrm>
          <a:prstGeom prst="line">
            <a:avLst/>
          </a:prstGeom>
          <a:noFill/>
          <a:ln w="28575">
            <a:solidFill>
              <a:schemeClr val="accent2"/>
            </a:solidFill>
            <a:round/>
            <a:headEnd/>
            <a:tailEnd/>
          </a:ln>
          <a:effectLst/>
        </p:spPr>
        <p:txBody>
          <a:bodyPr wrap="none" anchor="ctr"/>
          <a:lstStyle/>
          <a:p>
            <a:endParaRPr lang="ja-JP" altLang="en-US"/>
          </a:p>
        </p:txBody>
      </p:sp>
      <p:sp>
        <p:nvSpPr>
          <p:cNvPr id="263197" name="Line 29"/>
          <p:cNvSpPr>
            <a:spLocks noChangeShapeType="1"/>
          </p:cNvSpPr>
          <p:nvPr/>
        </p:nvSpPr>
        <p:spPr bwMode="auto">
          <a:xfrm>
            <a:off x="7246711" y="3651022"/>
            <a:ext cx="792163" cy="936625"/>
          </a:xfrm>
          <a:prstGeom prst="line">
            <a:avLst/>
          </a:prstGeom>
          <a:noFill/>
          <a:ln w="28575">
            <a:solidFill>
              <a:schemeClr val="accent2"/>
            </a:solidFill>
            <a:round/>
            <a:headEnd/>
            <a:tailEnd/>
          </a:ln>
          <a:effectLst/>
        </p:spPr>
        <p:txBody>
          <a:bodyPr wrap="none" anchor="ctr"/>
          <a:lstStyle/>
          <a:p>
            <a:endParaRPr lang="ja-JP" altLang="en-US"/>
          </a:p>
        </p:txBody>
      </p:sp>
      <p:sp>
        <p:nvSpPr>
          <p:cNvPr id="263198" name="Line 30"/>
          <p:cNvSpPr>
            <a:spLocks noChangeShapeType="1"/>
          </p:cNvSpPr>
          <p:nvPr/>
        </p:nvSpPr>
        <p:spPr bwMode="auto">
          <a:xfrm flipV="1">
            <a:off x="4572000" y="2349500"/>
            <a:ext cx="0" cy="863600"/>
          </a:xfrm>
          <a:prstGeom prst="line">
            <a:avLst/>
          </a:prstGeom>
          <a:noFill/>
          <a:ln w="28575">
            <a:solidFill>
              <a:schemeClr val="accent2"/>
            </a:solidFill>
            <a:round/>
            <a:headEnd/>
            <a:tailEnd/>
          </a:ln>
          <a:effectLst/>
        </p:spPr>
        <p:txBody>
          <a:bodyPr wrap="none" anchor="ctr"/>
          <a:lstStyle/>
          <a:p>
            <a:endParaRPr lang="ja-JP" altLang="en-US"/>
          </a:p>
        </p:txBody>
      </p:sp>
      <p:sp>
        <p:nvSpPr>
          <p:cNvPr id="263199" name="Line 31"/>
          <p:cNvSpPr>
            <a:spLocks noChangeShapeType="1"/>
          </p:cNvSpPr>
          <p:nvPr/>
        </p:nvSpPr>
        <p:spPr bwMode="auto">
          <a:xfrm flipV="1">
            <a:off x="1908175" y="2349500"/>
            <a:ext cx="2663825" cy="863600"/>
          </a:xfrm>
          <a:prstGeom prst="line">
            <a:avLst/>
          </a:prstGeom>
          <a:noFill/>
          <a:ln w="28575">
            <a:solidFill>
              <a:schemeClr val="accent2"/>
            </a:solidFill>
            <a:round/>
            <a:headEnd/>
            <a:tailEnd/>
          </a:ln>
          <a:effectLst/>
        </p:spPr>
        <p:txBody>
          <a:bodyPr wrap="none" anchor="ctr"/>
          <a:lstStyle/>
          <a:p>
            <a:endParaRPr lang="ja-JP" altLang="en-US"/>
          </a:p>
        </p:txBody>
      </p:sp>
      <p:sp>
        <p:nvSpPr>
          <p:cNvPr id="263200" name="Line 32"/>
          <p:cNvSpPr>
            <a:spLocks noChangeShapeType="1"/>
          </p:cNvSpPr>
          <p:nvPr/>
        </p:nvSpPr>
        <p:spPr bwMode="auto">
          <a:xfrm flipH="1" flipV="1">
            <a:off x="4582885" y="2351314"/>
            <a:ext cx="2652939" cy="861786"/>
          </a:xfrm>
          <a:prstGeom prst="line">
            <a:avLst/>
          </a:prstGeom>
          <a:noFill/>
          <a:ln w="28575">
            <a:solidFill>
              <a:schemeClr val="accent2"/>
            </a:solidFill>
            <a:round/>
            <a:headEnd/>
            <a:tailEnd/>
          </a:ln>
          <a:effectLst/>
        </p:spPr>
        <p:txBody>
          <a:bodyPr wrap="none" anchor="ctr"/>
          <a:lstStyle/>
          <a:p>
            <a:endParaRPr lang="ja-JP"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スライド番号プレースホルダ 5"/>
          <p:cNvSpPr>
            <a:spLocks noGrp="1"/>
          </p:cNvSpPr>
          <p:nvPr>
            <p:ph type="sldNum" sz="quarter" idx="12"/>
          </p:nvPr>
        </p:nvSpPr>
        <p:spPr/>
        <p:txBody>
          <a:bodyPr/>
          <a:lstStyle/>
          <a:p>
            <a:fld id="{E638BF48-AB25-4003-92EB-28EB7C862B5A}" type="slidenum">
              <a:rPr lang="en-US" altLang="ja-JP"/>
              <a:pPr/>
              <a:t>15</a:t>
            </a:fld>
            <a:endParaRPr lang="en-US" altLang="ja-JP"/>
          </a:p>
        </p:txBody>
      </p:sp>
      <p:sp>
        <p:nvSpPr>
          <p:cNvPr id="294914" name="Rectangle 2"/>
          <p:cNvSpPr>
            <a:spLocks noGrp="1" noChangeArrowheads="1"/>
          </p:cNvSpPr>
          <p:nvPr>
            <p:ph type="title"/>
          </p:nvPr>
        </p:nvSpPr>
        <p:spPr/>
        <p:txBody>
          <a:bodyPr/>
          <a:lstStyle/>
          <a:p>
            <a:r>
              <a:rPr lang="ja-JP" altLang="en-US"/>
              <a:t>階層図</a:t>
            </a:r>
          </a:p>
        </p:txBody>
      </p:sp>
      <p:sp>
        <p:nvSpPr>
          <p:cNvPr id="294915" name="Text Box 3"/>
          <p:cNvSpPr txBox="1">
            <a:spLocks noChangeArrowheads="1"/>
          </p:cNvSpPr>
          <p:nvPr/>
        </p:nvSpPr>
        <p:spPr bwMode="auto">
          <a:xfrm>
            <a:off x="3489325" y="1844675"/>
            <a:ext cx="2157413" cy="425450"/>
          </a:xfrm>
          <a:prstGeom prst="rect">
            <a:avLst/>
          </a:prstGeom>
          <a:noFill/>
          <a:ln w="28575">
            <a:solidFill>
              <a:srgbClr val="0000CC"/>
            </a:solidFill>
            <a:miter lim="800000"/>
            <a:headEnd/>
            <a:tailEnd/>
          </a:ln>
          <a:effectLst/>
        </p:spPr>
        <p:txBody>
          <a:bodyPr>
            <a:spAutoFit/>
          </a:bodyPr>
          <a:lstStyle/>
          <a:p>
            <a:pPr>
              <a:spcBef>
                <a:spcPct val="50000"/>
              </a:spcBef>
            </a:pPr>
            <a:r>
              <a:rPr lang="ja-JP" altLang="en-US" b="1">
                <a:solidFill>
                  <a:srgbClr val="0000CC"/>
                </a:solidFill>
              </a:rPr>
              <a:t>車の購入</a:t>
            </a:r>
          </a:p>
        </p:txBody>
      </p:sp>
      <p:sp>
        <p:nvSpPr>
          <p:cNvPr id="294916" name="Text Box 4"/>
          <p:cNvSpPr txBox="1">
            <a:spLocks noChangeArrowheads="1"/>
          </p:cNvSpPr>
          <p:nvPr/>
        </p:nvSpPr>
        <p:spPr bwMode="auto">
          <a:xfrm>
            <a:off x="971550" y="3213100"/>
            <a:ext cx="1873250" cy="425450"/>
          </a:xfrm>
          <a:prstGeom prst="rect">
            <a:avLst/>
          </a:prstGeom>
          <a:noFill/>
          <a:ln w="28575">
            <a:solidFill>
              <a:srgbClr val="0000CC"/>
            </a:solidFill>
            <a:miter lim="800000"/>
            <a:headEnd/>
            <a:tailEnd/>
          </a:ln>
          <a:effectLst/>
        </p:spPr>
        <p:txBody>
          <a:bodyPr>
            <a:spAutoFit/>
          </a:bodyPr>
          <a:lstStyle/>
          <a:p>
            <a:pPr>
              <a:spcBef>
                <a:spcPct val="50000"/>
              </a:spcBef>
            </a:pPr>
            <a:r>
              <a:rPr lang="ja-JP" altLang="en-US" b="1">
                <a:solidFill>
                  <a:srgbClr val="0000CC"/>
                </a:solidFill>
              </a:rPr>
              <a:t>価格基準</a:t>
            </a:r>
          </a:p>
        </p:txBody>
      </p:sp>
      <p:sp>
        <p:nvSpPr>
          <p:cNvPr id="294923" name="Text Box 11"/>
          <p:cNvSpPr txBox="1">
            <a:spLocks noChangeArrowheads="1"/>
          </p:cNvSpPr>
          <p:nvPr/>
        </p:nvSpPr>
        <p:spPr bwMode="auto">
          <a:xfrm>
            <a:off x="3636963" y="3213100"/>
            <a:ext cx="1873250" cy="425450"/>
          </a:xfrm>
          <a:prstGeom prst="rect">
            <a:avLst/>
          </a:prstGeom>
          <a:noFill/>
          <a:ln w="28575">
            <a:solidFill>
              <a:srgbClr val="0000CC"/>
            </a:solidFill>
            <a:miter lim="800000"/>
            <a:headEnd/>
            <a:tailEnd/>
          </a:ln>
          <a:effectLst/>
        </p:spPr>
        <p:txBody>
          <a:bodyPr>
            <a:spAutoFit/>
          </a:bodyPr>
          <a:lstStyle/>
          <a:p>
            <a:pPr>
              <a:spcBef>
                <a:spcPct val="50000"/>
              </a:spcBef>
            </a:pPr>
            <a:r>
              <a:rPr lang="ja-JP" altLang="en-US" b="1">
                <a:solidFill>
                  <a:srgbClr val="0000CC"/>
                </a:solidFill>
              </a:rPr>
              <a:t>装備基準</a:t>
            </a:r>
          </a:p>
        </p:txBody>
      </p:sp>
      <p:sp>
        <p:nvSpPr>
          <p:cNvPr id="294930" name="Text Box 18"/>
          <p:cNvSpPr txBox="1">
            <a:spLocks noChangeArrowheads="1"/>
          </p:cNvSpPr>
          <p:nvPr/>
        </p:nvSpPr>
        <p:spPr bwMode="auto">
          <a:xfrm>
            <a:off x="6300788" y="3213100"/>
            <a:ext cx="1873250" cy="425450"/>
          </a:xfrm>
          <a:prstGeom prst="rect">
            <a:avLst/>
          </a:prstGeom>
          <a:noFill/>
          <a:ln w="28575">
            <a:solidFill>
              <a:srgbClr val="0000CC"/>
            </a:solidFill>
            <a:miter lim="800000"/>
            <a:headEnd/>
            <a:tailEnd/>
          </a:ln>
          <a:effectLst/>
        </p:spPr>
        <p:txBody>
          <a:bodyPr>
            <a:spAutoFit/>
          </a:bodyPr>
          <a:lstStyle/>
          <a:p>
            <a:pPr>
              <a:spcBef>
                <a:spcPct val="50000"/>
              </a:spcBef>
            </a:pPr>
            <a:r>
              <a:rPr lang="ja-JP" altLang="en-US" b="1">
                <a:solidFill>
                  <a:srgbClr val="0000CC"/>
                </a:solidFill>
              </a:rPr>
              <a:t>環境基準</a:t>
            </a:r>
          </a:p>
        </p:txBody>
      </p:sp>
      <p:sp>
        <p:nvSpPr>
          <p:cNvPr id="294944" name="Text Box 32"/>
          <p:cNvSpPr txBox="1">
            <a:spLocks noChangeArrowheads="1"/>
          </p:cNvSpPr>
          <p:nvPr/>
        </p:nvSpPr>
        <p:spPr bwMode="auto">
          <a:xfrm>
            <a:off x="1187450" y="5084763"/>
            <a:ext cx="1439863" cy="425450"/>
          </a:xfrm>
          <a:prstGeom prst="rect">
            <a:avLst/>
          </a:prstGeom>
          <a:noFill/>
          <a:ln w="28575">
            <a:solidFill>
              <a:srgbClr val="0000CC"/>
            </a:solidFill>
            <a:miter lim="800000"/>
            <a:headEnd/>
            <a:tailEnd/>
          </a:ln>
          <a:effectLst/>
        </p:spPr>
        <p:txBody>
          <a:bodyPr>
            <a:spAutoFit/>
          </a:bodyPr>
          <a:lstStyle/>
          <a:p>
            <a:pPr>
              <a:spcBef>
                <a:spcPct val="50000"/>
              </a:spcBef>
            </a:pPr>
            <a:r>
              <a:rPr lang="ja-JP" altLang="en-US" b="1">
                <a:solidFill>
                  <a:srgbClr val="0000CC"/>
                </a:solidFill>
              </a:rPr>
              <a:t>トヨタ</a:t>
            </a:r>
          </a:p>
        </p:txBody>
      </p:sp>
      <p:sp>
        <p:nvSpPr>
          <p:cNvPr id="294945" name="Text Box 33"/>
          <p:cNvSpPr txBox="1">
            <a:spLocks noChangeArrowheads="1"/>
          </p:cNvSpPr>
          <p:nvPr/>
        </p:nvSpPr>
        <p:spPr bwMode="auto">
          <a:xfrm>
            <a:off x="3851275" y="5103813"/>
            <a:ext cx="1439863" cy="425450"/>
          </a:xfrm>
          <a:prstGeom prst="rect">
            <a:avLst/>
          </a:prstGeom>
          <a:noFill/>
          <a:ln w="28575">
            <a:solidFill>
              <a:srgbClr val="0000CC"/>
            </a:solidFill>
            <a:miter lim="800000"/>
            <a:headEnd/>
            <a:tailEnd/>
          </a:ln>
          <a:effectLst/>
        </p:spPr>
        <p:txBody>
          <a:bodyPr>
            <a:spAutoFit/>
          </a:bodyPr>
          <a:lstStyle/>
          <a:p>
            <a:pPr>
              <a:spcBef>
                <a:spcPct val="50000"/>
              </a:spcBef>
            </a:pPr>
            <a:r>
              <a:rPr lang="ja-JP" altLang="en-US" b="1">
                <a:solidFill>
                  <a:srgbClr val="0000CC"/>
                </a:solidFill>
              </a:rPr>
              <a:t>ニッサン</a:t>
            </a:r>
          </a:p>
        </p:txBody>
      </p:sp>
      <p:sp>
        <p:nvSpPr>
          <p:cNvPr id="294946" name="Text Box 34"/>
          <p:cNvSpPr txBox="1">
            <a:spLocks noChangeArrowheads="1"/>
          </p:cNvSpPr>
          <p:nvPr/>
        </p:nvSpPr>
        <p:spPr bwMode="auto">
          <a:xfrm>
            <a:off x="6548438" y="5094288"/>
            <a:ext cx="1439862" cy="425450"/>
          </a:xfrm>
          <a:prstGeom prst="rect">
            <a:avLst/>
          </a:prstGeom>
          <a:noFill/>
          <a:ln w="28575">
            <a:solidFill>
              <a:srgbClr val="0000CC"/>
            </a:solidFill>
            <a:miter lim="800000"/>
            <a:headEnd/>
            <a:tailEnd/>
          </a:ln>
          <a:effectLst/>
        </p:spPr>
        <p:txBody>
          <a:bodyPr>
            <a:spAutoFit/>
          </a:bodyPr>
          <a:lstStyle/>
          <a:p>
            <a:pPr>
              <a:spcBef>
                <a:spcPct val="50000"/>
              </a:spcBef>
            </a:pPr>
            <a:r>
              <a:rPr lang="ja-JP" altLang="en-US" b="1">
                <a:solidFill>
                  <a:srgbClr val="0000CC"/>
                </a:solidFill>
              </a:rPr>
              <a:t>ベンツ</a:t>
            </a:r>
          </a:p>
        </p:txBody>
      </p:sp>
      <p:cxnSp>
        <p:nvCxnSpPr>
          <p:cNvPr id="294958" name="AutoShape 46"/>
          <p:cNvCxnSpPr>
            <a:cxnSpLocks noChangeShapeType="1"/>
            <a:stCxn id="294916" idx="2"/>
            <a:endCxn id="294930" idx="2"/>
          </p:cNvCxnSpPr>
          <p:nvPr/>
        </p:nvCxnSpPr>
        <p:spPr bwMode="auto">
          <a:xfrm rot="16200000" flipH="1">
            <a:off x="4572000" y="989013"/>
            <a:ext cx="1587" cy="5329238"/>
          </a:xfrm>
          <a:prstGeom prst="bentConnector3">
            <a:avLst>
              <a:gd name="adj1" fmla="val 24900000"/>
            </a:avLst>
          </a:prstGeom>
          <a:noFill/>
          <a:ln w="19050">
            <a:solidFill>
              <a:srgbClr val="0000CC"/>
            </a:solidFill>
            <a:miter lim="800000"/>
            <a:headEnd/>
            <a:tailEnd/>
          </a:ln>
          <a:effectLst/>
        </p:spPr>
      </p:cxnSp>
      <p:cxnSp>
        <p:nvCxnSpPr>
          <p:cNvPr id="294960" name="AutoShape 48"/>
          <p:cNvCxnSpPr>
            <a:cxnSpLocks noChangeShapeType="1"/>
            <a:stCxn id="294916" idx="0"/>
            <a:endCxn id="294930" idx="0"/>
          </p:cNvCxnSpPr>
          <p:nvPr/>
        </p:nvCxnSpPr>
        <p:spPr bwMode="auto">
          <a:xfrm rot="5400000" flipV="1">
            <a:off x="4572000" y="534988"/>
            <a:ext cx="1587" cy="5329238"/>
          </a:xfrm>
          <a:prstGeom prst="bentConnector3">
            <a:avLst>
              <a:gd name="adj1" fmla="val -26500000"/>
            </a:avLst>
          </a:prstGeom>
          <a:noFill/>
          <a:ln w="19050">
            <a:solidFill>
              <a:srgbClr val="0000CC"/>
            </a:solidFill>
            <a:miter lim="800000"/>
            <a:headEnd/>
            <a:tailEnd/>
          </a:ln>
          <a:effectLst/>
        </p:spPr>
      </p:cxnSp>
      <p:cxnSp>
        <p:nvCxnSpPr>
          <p:cNvPr id="294961" name="AutoShape 49"/>
          <p:cNvCxnSpPr>
            <a:cxnSpLocks noChangeShapeType="1"/>
            <a:stCxn id="294944" idx="0"/>
            <a:endCxn id="294946" idx="0"/>
          </p:cNvCxnSpPr>
          <p:nvPr/>
        </p:nvCxnSpPr>
        <p:spPr bwMode="auto">
          <a:xfrm rot="5400000" flipV="1">
            <a:off x="4583906" y="2394744"/>
            <a:ext cx="9525" cy="5360988"/>
          </a:xfrm>
          <a:prstGeom prst="bentConnector3">
            <a:avLst>
              <a:gd name="adj1" fmla="val -4833333"/>
            </a:avLst>
          </a:prstGeom>
          <a:noFill/>
          <a:ln w="19050">
            <a:solidFill>
              <a:srgbClr val="0000CC"/>
            </a:solidFill>
            <a:miter lim="800000"/>
            <a:headEnd/>
            <a:tailEnd/>
          </a:ln>
          <a:effectLst/>
        </p:spPr>
      </p:cxnSp>
      <p:cxnSp>
        <p:nvCxnSpPr>
          <p:cNvPr id="294962" name="AutoShape 50"/>
          <p:cNvCxnSpPr>
            <a:cxnSpLocks noChangeShapeType="1"/>
            <a:stCxn id="294915" idx="2"/>
            <a:endCxn id="294923" idx="0"/>
          </p:cNvCxnSpPr>
          <p:nvPr/>
        </p:nvCxnSpPr>
        <p:spPr bwMode="auto">
          <a:xfrm>
            <a:off x="4568825" y="2284413"/>
            <a:ext cx="4763" cy="914400"/>
          </a:xfrm>
          <a:prstGeom prst="straightConnector1">
            <a:avLst/>
          </a:prstGeom>
          <a:noFill/>
          <a:ln w="19050">
            <a:solidFill>
              <a:srgbClr val="0000CC"/>
            </a:solidFill>
            <a:round/>
            <a:headEnd/>
            <a:tailEnd/>
          </a:ln>
          <a:effectLst/>
        </p:spPr>
      </p:cxnSp>
      <p:cxnSp>
        <p:nvCxnSpPr>
          <p:cNvPr id="294963" name="AutoShape 51"/>
          <p:cNvCxnSpPr>
            <a:cxnSpLocks noChangeShapeType="1"/>
            <a:stCxn id="294923" idx="2"/>
            <a:endCxn id="294945" idx="0"/>
          </p:cNvCxnSpPr>
          <p:nvPr/>
        </p:nvCxnSpPr>
        <p:spPr bwMode="auto">
          <a:xfrm flipH="1">
            <a:off x="4572000" y="3652838"/>
            <a:ext cx="1588" cy="1436687"/>
          </a:xfrm>
          <a:prstGeom prst="straightConnector1">
            <a:avLst/>
          </a:prstGeom>
          <a:noFill/>
          <a:ln w="19050">
            <a:solidFill>
              <a:srgbClr val="0000CC"/>
            </a:solidFill>
            <a:round/>
            <a:headEnd/>
            <a:tailEnd/>
          </a:ln>
          <a:effectLst/>
        </p:spPr>
      </p:cxnSp>
      <p:sp>
        <p:nvSpPr>
          <p:cNvPr id="18" name="テキスト ボックス 17"/>
          <p:cNvSpPr txBox="1"/>
          <p:nvPr/>
        </p:nvSpPr>
        <p:spPr>
          <a:xfrm>
            <a:off x="7371644" y="0"/>
            <a:ext cx="1772356" cy="707886"/>
          </a:xfrm>
          <a:prstGeom prst="rect">
            <a:avLst/>
          </a:prstGeom>
          <a:solidFill>
            <a:srgbClr val="0000CC">
              <a:alpha val="20000"/>
            </a:srgbClr>
          </a:solidFill>
        </p:spPr>
        <p:txBody>
          <a:bodyPr wrap="square" rtlCol="0">
            <a:spAutoFit/>
          </a:bodyPr>
          <a:lstStyle/>
          <a:p>
            <a:r>
              <a:rPr kumimoji="1" lang="ja-JP" altLang="en-US" b="1" dirty="0" smtClean="0">
                <a:solidFill>
                  <a:srgbClr val="FF0000"/>
                </a:solidFill>
                <a:latin typeface="+mj-lt"/>
              </a:rPr>
              <a:t>テキスト</a:t>
            </a:r>
            <a:endParaRPr kumimoji="1" lang="en-US" altLang="ja-JP" b="1" dirty="0" smtClean="0">
              <a:solidFill>
                <a:srgbClr val="FF0000"/>
              </a:solidFill>
              <a:latin typeface="+mj-lt"/>
            </a:endParaRPr>
          </a:p>
          <a:p>
            <a:r>
              <a:rPr kumimoji="1" lang="en-US" altLang="ja-JP" b="1" dirty="0" smtClean="0">
                <a:solidFill>
                  <a:srgbClr val="FF0000"/>
                </a:solidFill>
                <a:latin typeface="+mj-lt"/>
              </a:rPr>
              <a:t>146</a:t>
            </a:r>
            <a:r>
              <a:rPr kumimoji="1" lang="ja-JP" altLang="en-US" b="1" dirty="0" smtClean="0">
                <a:solidFill>
                  <a:srgbClr val="FF0000"/>
                </a:solidFill>
                <a:latin typeface="+mj-lt"/>
              </a:rPr>
              <a:t>ページ</a:t>
            </a:r>
            <a:endParaRPr kumimoji="1" lang="ja-JP" altLang="en-US" b="1" dirty="0">
              <a:solidFill>
                <a:srgbClr val="FF0000"/>
              </a:solidFill>
              <a:latin typeface="+mj-l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5"/>
          <p:cNvSpPr>
            <a:spLocks noGrp="1"/>
          </p:cNvSpPr>
          <p:nvPr>
            <p:ph type="sldNum" sz="quarter" idx="12"/>
          </p:nvPr>
        </p:nvSpPr>
        <p:spPr/>
        <p:txBody>
          <a:bodyPr/>
          <a:lstStyle/>
          <a:p>
            <a:fld id="{1E70D865-549B-4FA4-B24B-D80CDE99B2CE}" type="slidenum">
              <a:rPr lang="en-US" altLang="ja-JP"/>
              <a:pPr/>
              <a:t>16</a:t>
            </a:fld>
            <a:endParaRPr lang="en-US" altLang="ja-JP"/>
          </a:p>
        </p:txBody>
      </p:sp>
      <p:sp>
        <p:nvSpPr>
          <p:cNvPr id="259074" name="Rectangle 2"/>
          <p:cNvSpPr>
            <a:spLocks noGrp="1" noChangeArrowheads="1"/>
          </p:cNvSpPr>
          <p:nvPr>
            <p:ph type="title"/>
          </p:nvPr>
        </p:nvSpPr>
        <p:spPr/>
        <p:txBody>
          <a:bodyPr/>
          <a:lstStyle/>
          <a:p>
            <a:r>
              <a:rPr lang="ja-JP" altLang="en-US"/>
              <a:t>手順１：数量化意思決定</a:t>
            </a:r>
          </a:p>
        </p:txBody>
      </p:sp>
      <p:sp>
        <p:nvSpPr>
          <p:cNvPr id="259075" name="Rectangle 3"/>
          <p:cNvSpPr>
            <a:spLocks noGrp="1" noChangeArrowheads="1"/>
          </p:cNvSpPr>
          <p:nvPr>
            <p:ph type="body" idx="1"/>
          </p:nvPr>
        </p:nvSpPr>
        <p:spPr/>
        <p:txBody>
          <a:bodyPr/>
          <a:lstStyle/>
          <a:p>
            <a:r>
              <a:rPr lang="ja-JP" altLang="en-US"/>
              <a:t>選択基準　価格、装備、環境に配慮</a:t>
            </a:r>
          </a:p>
          <a:p>
            <a:endParaRPr lang="ja-JP" altLang="en-US"/>
          </a:p>
          <a:p>
            <a:r>
              <a:rPr lang="ja-JP" altLang="en-US"/>
              <a:t>手順１　３つの選択基準の重要さに応じて（相対）点数を付ける（合計が１００点になるように）</a:t>
            </a:r>
          </a:p>
          <a:p>
            <a:endParaRPr lang="ja-JP" altLang="en-US"/>
          </a:p>
          <a:p>
            <a:r>
              <a:rPr lang="ja-JP" altLang="en-US"/>
              <a:t>例　価格 </a:t>
            </a:r>
            <a:r>
              <a:rPr lang="en-US" altLang="ja-JP"/>
              <a:t>50</a:t>
            </a:r>
            <a:r>
              <a:rPr lang="ja-JP" altLang="en-US"/>
              <a:t>、装備 </a:t>
            </a:r>
            <a:r>
              <a:rPr lang="en-US" altLang="ja-JP"/>
              <a:t>30</a:t>
            </a:r>
            <a:r>
              <a:rPr lang="ja-JP" altLang="en-US"/>
              <a:t>、環境 </a:t>
            </a:r>
            <a:r>
              <a:rPr lang="en-US" altLang="ja-JP"/>
              <a:t>20</a:t>
            </a:r>
          </a:p>
        </p:txBody>
      </p:sp>
      <p:sp>
        <p:nvSpPr>
          <p:cNvPr id="7" name="テキスト ボックス 6"/>
          <p:cNvSpPr txBox="1"/>
          <p:nvPr/>
        </p:nvSpPr>
        <p:spPr>
          <a:xfrm>
            <a:off x="7371644" y="0"/>
            <a:ext cx="1772356" cy="707886"/>
          </a:xfrm>
          <a:prstGeom prst="rect">
            <a:avLst/>
          </a:prstGeom>
          <a:solidFill>
            <a:srgbClr val="0000CC">
              <a:alpha val="20000"/>
            </a:srgbClr>
          </a:solidFill>
        </p:spPr>
        <p:txBody>
          <a:bodyPr wrap="square" rtlCol="0">
            <a:spAutoFit/>
          </a:bodyPr>
          <a:lstStyle/>
          <a:p>
            <a:r>
              <a:rPr kumimoji="1" lang="ja-JP" altLang="en-US" b="1" dirty="0" smtClean="0">
                <a:solidFill>
                  <a:srgbClr val="FF0000"/>
                </a:solidFill>
                <a:latin typeface="+mj-lt"/>
              </a:rPr>
              <a:t>テキスト</a:t>
            </a:r>
            <a:endParaRPr kumimoji="1" lang="en-US" altLang="ja-JP" b="1" dirty="0" smtClean="0">
              <a:solidFill>
                <a:srgbClr val="FF0000"/>
              </a:solidFill>
              <a:latin typeface="+mj-lt"/>
            </a:endParaRPr>
          </a:p>
          <a:p>
            <a:r>
              <a:rPr kumimoji="1" lang="en-US" altLang="ja-JP" b="1" dirty="0" smtClean="0">
                <a:solidFill>
                  <a:srgbClr val="FF0000"/>
                </a:solidFill>
                <a:latin typeface="+mj-lt"/>
              </a:rPr>
              <a:t>144</a:t>
            </a:r>
            <a:r>
              <a:rPr kumimoji="1" lang="ja-JP" altLang="en-US" b="1" dirty="0" smtClean="0">
                <a:solidFill>
                  <a:srgbClr val="FF0000"/>
                </a:solidFill>
                <a:latin typeface="+mj-lt"/>
              </a:rPr>
              <a:t>ページ</a:t>
            </a:r>
            <a:endParaRPr kumimoji="1" lang="ja-JP" altLang="en-US" b="1" dirty="0">
              <a:solidFill>
                <a:srgbClr val="FF0000"/>
              </a:solidFill>
              <a:latin typeface="+mj-l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スライド番号プレースホルダ 5"/>
          <p:cNvSpPr>
            <a:spLocks noGrp="1"/>
          </p:cNvSpPr>
          <p:nvPr>
            <p:ph type="sldNum" sz="quarter" idx="12"/>
          </p:nvPr>
        </p:nvSpPr>
        <p:spPr/>
        <p:txBody>
          <a:bodyPr/>
          <a:lstStyle/>
          <a:p>
            <a:fld id="{662AFDDB-A149-4BAA-9EC0-A083B345E84D}" type="slidenum">
              <a:rPr lang="en-US" altLang="ja-JP"/>
              <a:pPr/>
              <a:t>17</a:t>
            </a:fld>
            <a:endParaRPr lang="en-US" altLang="ja-JP"/>
          </a:p>
        </p:txBody>
      </p:sp>
      <p:sp>
        <p:nvSpPr>
          <p:cNvPr id="481282" name="Rectangle 2"/>
          <p:cNvSpPr>
            <a:spLocks noGrp="1" noChangeArrowheads="1"/>
          </p:cNvSpPr>
          <p:nvPr>
            <p:ph type="title"/>
          </p:nvPr>
        </p:nvSpPr>
        <p:spPr/>
        <p:txBody>
          <a:bodyPr/>
          <a:lstStyle/>
          <a:p>
            <a:r>
              <a:rPr lang="ja-JP" altLang="en-US"/>
              <a:t>問題の整理、図式化</a:t>
            </a:r>
          </a:p>
        </p:txBody>
      </p:sp>
      <p:sp>
        <p:nvSpPr>
          <p:cNvPr id="481283" name="Text Box 3"/>
          <p:cNvSpPr txBox="1">
            <a:spLocks noChangeArrowheads="1"/>
          </p:cNvSpPr>
          <p:nvPr/>
        </p:nvSpPr>
        <p:spPr bwMode="auto">
          <a:xfrm>
            <a:off x="3495677" y="1899105"/>
            <a:ext cx="2157413" cy="425450"/>
          </a:xfrm>
          <a:prstGeom prst="rect">
            <a:avLst/>
          </a:prstGeom>
          <a:noFill/>
          <a:ln w="28575">
            <a:solidFill>
              <a:schemeClr val="accent2"/>
            </a:solidFill>
            <a:miter lim="800000"/>
            <a:headEnd/>
            <a:tailEnd/>
          </a:ln>
          <a:effectLst/>
        </p:spPr>
        <p:txBody>
          <a:bodyPr>
            <a:spAutoFit/>
          </a:bodyPr>
          <a:lstStyle/>
          <a:p>
            <a:pPr>
              <a:spcBef>
                <a:spcPct val="50000"/>
              </a:spcBef>
            </a:pPr>
            <a:r>
              <a:rPr lang="ja-JP" altLang="en-US" b="1">
                <a:solidFill>
                  <a:schemeClr val="accent2"/>
                </a:solidFill>
              </a:rPr>
              <a:t>車の購入</a:t>
            </a:r>
          </a:p>
        </p:txBody>
      </p:sp>
      <p:sp>
        <p:nvSpPr>
          <p:cNvPr id="481284" name="Text Box 4"/>
          <p:cNvSpPr txBox="1">
            <a:spLocks noChangeArrowheads="1"/>
          </p:cNvSpPr>
          <p:nvPr/>
        </p:nvSpPr>
        <p:spPr bwMode="auto">
          <a:xfrm>
            <a:off x="971550" y="3213100"/>
            <a:ext cx="1873250" cy="425450"/>
          </a:xfrm>
          <a:prstGeom prst="rect">
            <a:avLst/>
          </a:prstGeom>
          <a:noFill/>
          <a:ln w="28575">
            <a:solidFill>
              <a:schemeClr val="accent2"/>
            </a:solidFill>
            <a:miter lim="800000"/>
            <a:headEnd/>
            <a:tailEnd/>
          </a:ln>
          <a:effectLst/>
        </p:spPr>
        <p:txBody>
          <a:bodyPr>
            <a:spAutoFit/>
          </a:bodyPr>
          <a:lstStyle/>
          <a:p>
            <a:pPr>
              <a:spcBef>
                <a:spcPct val="50000"/>
              </a:spcBef>
            </a:pPr>
            <a:r>
              <a:rPr lang="ja-JP" altLang="en-US" b="1">
                <a:solidFill>
                  <a:schemeClr val="accent2"/>
                </a:solidFill>
              </a:rPr>
              <a:t>価格基準</a:t>
            </a:r>
          </a:p>
        </p:txBody>
      </p:sp>
      <p:sp>
        <p:nvSpPr>
          <p:cNvPr id="481285" name="Text Box 5"/>
          <p:cNvSpPr txBox="1">
            <a:spLocks noChangeArrowheads="1"/>
          </p:cNvSpPr>
          <p:nvPr/>
        </p:nvSpPr>
        <p:spPr bwMode="auto">
          <a:xfrm>
            <a:off x="887413" y="4587647"/>
            <a:ext cx="517525" cy="1152525"/>
          </a:xfrm>
          <a:prstGeom prst="rect">
            <a:avLst/>
          </a:prstGeom>
          <a:noFill/>
          <a:ln w="28575">
            <a:solidFill>
              <a:schemeClr val="accent2"/>
            </a:solidFill>
            <a:miter lim="800000"/>
            <a:headEnd/>
            <a:tailEnd/>
          </a:ln>
          <a:effectLst/>
        </p:spPr>
        <p:txBody>
          <a:bodyPr vert="eaVert">
            <a:spAutoFit/>
          </a:bodyPr>
          <a:lstStyle/>
          <a:p>
            <a:pPr>
              <a:spcBef>
                <a:spcPct val="50000"/>
              </a:spcBef>
            </a:pPr>
            <a:r>
              <a:rPr lang="ja-JP" altLang="en-US" b="1">
                <a:solidFill>
                  <a:schemeClr val="accent2"/>
                </a:solidFill>
              </a:rPr>
              <a:t>トヨタ</a:t>
            </a:r>
          </a:p>
        </p:txBody>
      </p:sp>
      <p:sp>
        <p:nvSpPr>
          <p:cNvPr id="481286" name="Text Box 6"/>
          <p:cNvSpPr txBox="1">
            <a:spLocks noChangeArrowheads="1"/>
          </p:cNvSpPr>
          <p:nvPr/>
        </p:nvSpPr>
        <p:spPr bwMode="auto">
          <a:xfrm>
            <a:off x="1679575" y="4587647"/>
            <a:ext cx="517525" cy="1152525"/>
          </a:xfrm>
          <a:prstGeom prst="rect">
            <a:avLst/>
          </a:prstGeom>
          <a:noFill/>
          <a:ln w="28575">
            <a:solidFill>
              <a:schemeClr val="accent2"/>
            </a:solidFill>
            <a:miter lim="800000"/>
            <a:headEnd/>
            <a:tailEnd/>
          </a:ln>
          <a:effectLst/>
        </p:spPr>
        <p:txBody>
          <a:bodyPr vert="eaVert">
            <a:spAutoFit/>
          </a:bodyPr>
          <a:lstStyle/>
          <a:p>
            <a:pPr>
              <a:spcBef>
                <a:spcPct val="50000"/>
              </a:spcBef>
            </a:pPr>
            <a:r>
              <a:rPr lang="ja-JP" altLang="en-US" b="1">
                <a:solidFill>
                  <a:schemeClr val="accent2"/>
                </a:solidFill>
              </a:rPr>
              <a:t>ニッサン</a:t>
            </a:r>
          </a:p>
        </p:txBody>
      </p:sp>
      <p:sp>
        <p:nvSpPr>
          <p:cNvPr id="481287" name="Text Box 7"/>
          <p:cNvSpPr txBox="1">
            <a:spLocks noChangeArrowheads="1"/>
          </p:cNvSpPr>
          <p:nvPr/>
        </p:nvSpPr>
        <p:spPr bwMode="auto">
          <a:xfrm>
            <a:off x="2471738" y="4587647"/>
            <a:ext cx="517525" cy="1152525"/>
          </a:xfrm>
          <a:prstGeom prst="rect">
            <a:avLst/>
          </a:prstGeom>
          <a:noFill/>
          <a:ln w="28575">
            <a:solidFill>
              <a:schemeClr val="accent2"/>
            </a:solidFill>
            <a:miter lim="800000"/>
            <a:headEnd/>
            <a:tailEnd/>
          </a:ln>
          <a:effectLst/>
        </p:spPr>
        <p:txBody>
          <a:bodyPr vert="eaVert">
            <a:spAutoFit/>
          </a:bodyPr>
          <a:lstStyle/>
          <a:p>
            <a:pPr>
              <a:spcBef>
                <a:spcPct val="50000"/>
              </a:spcBef>
            </a:pPr>
            <a:r>
              <a:rPr lang="ja-JP" altLang="en-US" b="1">
                <a:solidFill>
                  <a:schemeClr val="accent2"/>
                </a:solidFill>
              </a:rPr>
              <a:t>ベンツ</a:t>
            </a:r>
          </a:p>
        </p:txBody>
      </p:sp>
      <p:sp>
        <p:nvSpPr>
          <p:cNvPr id="481288" name="Line 8"/>
          <p:cNvSpPr>
            <a:spLocks noChangeShapeType="1"/>
          </p:cNvSpPr>
          <p:nvPr/>
        </p:nvSpPr>
        <p:spPr bwMode="auto">
          <a:xfrm flipV="1">
            <a:off x="1906588" y="3651022"/>
            <a:ext cx="0" cy="936625"/>
          </a:xfrm>
          <a:prstGeom prst="line">
            <a:avLst/>
          </a:prstGeom>
          <a:noFill/>
          <a:ln w="28575">
            <a:solidFill>
              <a:schemeClr val="accent2"/>
            </a:solidFill>
            <a:round/>
            <a:headEnd/>
            <a:tailEnd/>
          </a:ln>
          <a:effectLst/>
        </p:spPr>
        <p:txBody>
          <a:bodyPr wrap="none" anchor="ctr"/>
          <a:lstStyle/>
          <a:p>
            <a:endParaRPr lang="ja-JP" altLang="en-US"/>
          </a:p>
        </p:txBody>
      </p:sp>
      <p:sp>
        <p:nvSpPr>
          <p:cNvPr id="481289" name="Line 9"/>
          <p:cNvSpPr>
            <a:spLocks noChangeShapeType="1"/>
          </p:cNvSpPr>
          <p:nvPr/>
        </p:nvSpPr>
        <p:spPr bwMode="auto">
          <a:xfrm flipH="1">
            <a:off x="1114425" y="3651022"/>
            <a:ext cx="792163" cy="936625"/>
          </a:xfrm>
          <a:prstGeom prst="line">
            <a:avLst/>
          </a:prstGeom>
          <a:noFill/>
          <a:ln w="28575">
            <a:solidFill>
              <a:schemeClr val="accent2"/>
            </a:solidFill>
            <a:round/>
            <a:headEnd/>
            <a:tailEnd/>
          </a:ln>
          <a:effectLst/>
        </p:spPr>
        <p:txBody>
          <a:bodyPr wrap="none" anchor="ctr"/>
          <a:lstStyle/>
          <a:p>
            <a:endParaRPr lang="ja-JP" altLang="en-US"/>
          </a:p>
        </p:txBody>
      </p:sp>
      <p:sp>
        <p:nvSpPr>
          <p:cNvPr id="481290" name="Line 10"/>
          <p:cNvSpPr>
            <a:spLocks noChangeShapeType="1"/>
          </p:cNvSpPr>
          <p:nvPr/>
        </p:nvSpPr>
        <p:spPr bwMode="auto">
          <a:xfrm>
            <a:off x="1906588" y="3651022"/>
            <a:ext cx="792162" cy="936625"/>
          </a:xfrm>
          <a:prstGeom prst="line">
            <a:avLst/>
          </a:prstGeom>
          <a:noFill/>
          <a:ln w="28575">
            <a:solidFill>
              <a:schemeClr val="accent2"/>
            </a:solidFill>
            <a:round/>
            <a:headEnd/>
            <a:tailEnd/>
          </a:ln>
          <a:effectLst/>
        </p:spPr>
        <p:txBody>
          <a:bodyPr wrap="none" anchor="ctr"/>
          <a:lstStyle/>
          <a:p>
            <a:endParaRPr lang="ja-JP" altLang="en-US"/>
          </a:p>
        </p:txBody>
      </p:sp>
      <p:sp>
        <p:nvSpPr>
          <p:cNvPr id="481291" name="Text Box 11"/>
          <p:cNvSpPr txBox="1">
            <a:spLocks noChangeArrowheads="1"/>
          </p:cNvSpPr>
          <p:nvPr/>
        </p:nvSpPr>
        <p:spPr bwMode="auto">
          <a:xfrm>
            <a:off x="3636963" y="3213100"/>
            <a:ext cx="1873250" cy="425450"/>
          </a:xfrm>
          <a:prstGeom prst="rect">
            <a:avLst/>
          </a:prstGeom>
          <a:noFill/>
          <a:ln w="28575">
            <a:solidFill>
              <a:schemeClr val="accent2"/>
            </a:solidFill>
            <a:miter lim="800000"/>
            <a:headEnd/>
            <a:tailEnd/>
          </a:ln>
          <a:effectLst/>
        </p:spPr>
        <p:txBody>
          <a:bodyPr>
            <a:spAutoFit/>
          </a:bodyPr>
          <a:lstStyle/>
          <a:p>
            <a:pPr>
              <a:spcBef>
                <a:spcPct val="50000"/>
              </a:spcBef>
            </a:pPr>
            <a:r>
              <a:rPr lang="ja-JP" altLang="en-US" b="1">
                <a:solidFill>
                  <a:schemeClr val="accent2"/>
                </a:solidFill>
              </a:rPr>
              <a:t>装備基準</a:t>
            </a:r>
          </a:p>
        </p:txBody>
      </p:sp>
      <p:sp>
        <p:nvSpPr>
          <p:cNvPr id="481292" name="Text Box 12"/>
          <p:cNvSpPr txBox="1">
            <a:spLocks noChangeArrowheads="1"/>
          </p:cNvSpPr>
          <p:nvPr/>
        </p:nvSpPr>
        <p:spPr bwMode="auto">
          <a:xfrm>
            <a:off x="3552825" y="4587647"/>
            <a:ext cx="517525" cy="1152525"/>
          </a:xfrm>
          <a:prstGeom prst="rect">
            <a:avLst/>
          </a:prstGeom>
          <a:noFill/>
          <a:ln w="28575">
            <a:solidFill>
              <a:schemeClr val="accent2"/>
            </a:solidFill>
            <a:miter lim="800000"/>
            <a:headEnd/>
            <a:tailEnd/>
          </a:ln>
          <a:effectLst/>
        </p:spPr>
        <p:txBody>
          <a:bodyPr vert="eaVert">
            <a:spAutoFit/>
          </a:bodyPr>
          <a:lstStyle/>
          <a:p>
            <a:pPr>
              <a:spcBef>
                <a:spcPct val="50000"/>
              </a:spcBef>
            </a:pPr>
            <a:r>
              <a:rPr lang="ja-JP" altLang="en-US" b="1">
                <a:solidFill>
                  <a:schemeClr val="accent2"/>
                </a:solidFill>
              </a:rPr>
              <a:t>トヨタ</a:t>
            </a:r>
          </a:p>
        </p:txBody>
      </p:sp>
      <p:sp>
        <p:nvSpPr>
          <p:cNvPr id="481293" name="Text Box 13"/>
          <p:cNvSpPr txBox="1">
            <a:spLocks noChangeArrowheads="1"/>
          </p:cNvSpPr>
          <p:nvPr/>
        </p:nvSpPr>
        <p:spPr bwMode="auto">
          <a:xfrm>
            <a:off x="4344988" y="4587647"/>
            <a:ext cx="517525" cy="1152525"/>
          </a:xfrm>
          <a:prstGeom prst="rect">
            <a:avLst/>
          </a:prstGeom>
          <a:noFill/>
          <a:ln w="28575">
            <a:solidFill>
              <a:schemeClr val="accent2"/>
            </a:solidFill>
            <a:miter lim="800000"/>
            <a:headEnd/>
            <a:tailEnd/>
          </a:ln>
          <a:effectLst/>
        </p:spPr>
        <p:txBody>
          <a:bodyPr vert="eaVert">
            <a:spAutoFit/>
          </a:bodyPr>
          <a:lstStyle/>
          <a:p>
            <a:pPr>
              <a:spcBef>
                <a:spcPct val="50000"/>
              </a:spcBef>
            </a:pPr>
            <a:r>
              <a:rPr lang="ja-JP" altLang="en-US" b="1">
                <a:solidFill>
                  <a:schemeClr val="accent2"/>
                </a:solidFill>
              </a:rPr>
              <a:t>ニッサン</a:t>
            </a:r>
          </a:p>
        </p:txBody>
      </p:sp>
      <p:sp>
        <p:nvSpPr>
          <p:cNvPr id="481294" name="Text Box 14"/>
          <p:cNvSpPr txBox="1">
            <a:spLocks noChangeArrowheads="1"/>
          </p:cNvSpPr>
          <p:nvPr/>
        </p:nvSpPr>
        <p:spPr bwMode="auto">
          <a:xfrm>
            <a:off x="5137150" y="4587647"/>
            <a:ext cx="517525" cy="1152525"/>
          </a:xfrm>
          <a:prstGeom prst="rect">
            <a:avLst/>
          </a:prstGeom>
          <a:noFill/>
          <a:ln w="28575">
            <a:solidFill>
              <a:schemeClr val="accent2"/>
            </a:solidFill>
            <a:miter lim="800000"/>
            <a:headEnd/>
            <a:tailEnd/>
          </a:ln>
          <a:effectLst/>
        </p:spPr>
        <p:txBody>
          <a:bodyPr vert="eaVert">
            <a:spAutoFit/>
          </a:bodyPr>
          <a:lstStyle/>
          <a:p>
            <a:pPr>
              <a:spcBef>
                <a:spcPct val="50000"/>
              </a:spcBef>
            </a:pPr>
            <a:r>
              <a:rPr lang="ja-JP" altLang="en-US" b="1">
                <a:solidFill>
                  <a:schemeClr val="accent2"/>
                </a:solidFill>
              </a:rPr>
              <a:t>ベンツ</a:t>
            </a:r>
          </a:p>
        </p:txBody>
      </p:sp>
      <p:sp>
        <p:nvSpPr>
          <p:cNvPr id="481295" name="Line 15"/>
          <p:cNvSpPr>
            <a:spLocks noChangeShapeType="1"/>
          </p:cNvSpPr>
          <p:nvPr/>
        </p:nvSpPr>
        <p:spPr bwMode="auto">
          <a:xfrm flipV="1">
            <a:off x="4572000" y="3651022"/>
            <a:ext cx="0" cy="936625"/>
          </a:xfrm>
          <a:prstGeom prst="line">
            <a:avLst/>
          </a:prstGeom>
          <a:noFill/>
          <a:ln w="28575">
            <a:solidFill>
              <a:schemeClr val="accent2"/>
            </a:solidFill>
            <a:round/>
            <a:headEnd/>
            <a:tailEnd/>
          </a:ln>
          <a:effectLst/>
        </p:spPr>
        <p:txBody>
          <a:bodyPr wrap="none" anchor="ctr"/>
          <a:lstStyle/>
          <a:p>
            <a:endParaRPr lang="ja-JP" altLang="en-US"/>
          </a:p>
        </p:txBody>
      </p:sp>
      <p:sp>
        <p:nvSpPr>
          <p:cNvPr id="481296" name="Line 16"/>
          <p:cNvSpPr>
            <a:spLocks noChangeShapeType="1"/>
          </p:cNvSpPr>
          <p:nvPr/>
        </p:nvSpPr>
        <p:spPr bwMode="auto">
          <a:xfrm flipH="1">
            <a:off x="3779838" y="3651022"/>
            <a:ext cx="792162" cy="936625"/>
          </a:xfrm>
          <a:prstGeom prst="line">
            <a:avLst/>
          </a:prstGeom>
          <a:noFill/>
          <a:ln w="28575">
            <a:solidFill>
              <a:schemeClr val="accent2"/>
            </a:solidFill>
            <a:round/>
            <a:headEnd/>
            <a:tailEnd/>
          </a:ln>
          <a:effectLst/>
        </p:spPr>
        <p:txBody>
          <a:bodyPr wrap="none" anchor="ctr"/>
          <a:lstStyle/>
          <a:p>
            <a:endParaRPr lang="ja-JP" altLang="en-US"/>
          </a:p>
        </p:txBody>
      </p:sp>
      <p:sp>
        <p:nvSpPr>
          <p:cNvPr id="481297" name="Line 17"/>
          <p:cNvSpPr>
            <a:spLocks noChangeShapeType="1"/>
          </p:cNvSpPr>
          <p:nvPr/>
        </p:nvSpPr>
        <p:spPr bwMode="auto">
          <a:xfrm>
            <a:off x="4572000" y="3651022"/>
            <a:ext cx="792163" cy="936625"/>
          </a:xfrm>
          <a:prstGeom prst="line">
            <a:avLst/>
          </a:prstGeom>
          <a:noFill/>
          <a:ln w="28575">
            <a:solidFill>
              <a:schemeClr val="accent2"/>
            </a:solidFill>
            <a:round/>
            <a:headEnd/>
            <a:tailEnd/>
          </a:ln>
          <a:effectLst/>
        </p:spPr>
        <p:txBody>
          <a:bodyPr wrap="none" anchor="ctr"/>
          <a:lstStyle/>
          <a:p>
            <a:endParaRPr lang="ja-JP" altLang="en-US"/>
          </a:p>
        </p:txBody>
      </p:sp>
      <p:sp>
        <p:nvSpPr>
          <p:cNvPr id="481298" name="Text Box 18"/>
          <p:cNvSpPr txBox="1">
            <a:spLocks noChangeArrowheads="1"/>
          </p:cNvSpPr>
          <p:nvPr/>
        </p:nvSpPr>
        <p:spPr bwMode="auto">
          <a:xfrm>
            <a:off x="6300788" y="3213100"/>
            <a:ext cx="1873250" cy="425450"/>
          </a:xfrm>
          <a:prstGeom prst="rect">
            <a:avLst/>
          </a:prstGeom>
          <a:noFill/>
          <a:ln w="28575">
            <a:solidFill>
              <a:schemeClr val="accent2"/>
            </a:solidFill>
            <a:miter lim="800000"/>
            <a:headEnd/>
            <a:tailEnd/>
          </a:ln>
          <a:effectLst/>
        </p:spPr>
        <p:txBody>
          <a:bodyPr>
            <a:spAutoFit/>
          </a:bodyPr>
          <a:lstStyle/>
          <a:p>
            <a:pPr>
              <a:spcBef>
                <a:spcPct val="50000"/>
              </a:spcBef>
            </a:pPr>
            <a:r>
              <a:rPr lang="ja-JP" altLang="en-US" b="1">
                <a:solidFill>
                  <a:schemeClr val="accent2"/>
                </a:solidFill>
              </a:rPr>
              <a:t>環境基準</a:t>
            </a:r>
          </a:p>
        </p:txBody>
      </p:sp>
      <p:sp>
        <p:nvSpPr>
          <p:cNvPr id="481299" name="Text Box 19"/>
          <p:cNvSpPr txBox="1">
            <a:spLocks noChangeArrowheads="1"/>
          </p:cNvSpPr>
          <p:nvPr/>
        </p:nvSpPr>
        <p:spPr bwMode="auto">
          <a:xfrm>
            <a:off x="6216650" y="4587647"/>
            <a:ext cx="517525" cy="1152525"/>
          </a:xfrm>
          <a:prstGeom prst="rect">
            <a:avLst/>
          </a:prstGeom>
          <a:noFill/>
          <a:ln w="28575">
            <a:solidFill>
              <a:schemeClr val="accent2"/>
            </a:solidFill>
            <a:miter lim="800000"/>
            <a:headEnd/>
            <a:tailEnd/>
          </a:ln>
          <a:effectLst/>
        </p:spPr>
        <p:txBody>
          <a:bodyPr vert="eaVert">
            <a:spAutoFit/>
          </a:bodyPr>
          <a:lstStyle/>
          <a:p>
            <a:pPr>
              <a:spcBef>
                <a:spcPct val="50000"/>
              </a:spcBef>
            </a:pPr>
            <a:r>
              <a:rPr lang="ja-JP" altLang="en-US" b="1">
                <a:solidFill>
                  <a:schemeClr val="accent2"/>
                </a:solidFill>
              </a:rPr>
              <a:t>トヨタ</a:t>
            </a:r>
          </a:p>
        </p:txBody>
      </p:sp>
      <p:sp>
        <p:nvSpPr>
          <p:cNvPr id="481300" name="Text Box 20"/>
          <p:cNvSpPr txBox="1">
            <a:spLocks noChangeArrowheads="1"/>
          </p:cNvSpPr>
          <p:nvPr/>
        </p:nvSpPr>
        <p:spPr bwMode="auto">
          <a:xfrm>
            <a:off x="7008813" y="4587647"/>
            <a:ext cx="517525" cy="1152525"/>
          </a:xfrm>
          <a:prstGeom prst="rect">
            <a:avLst/>
          </a:prstGeom>
          <a:noFill/>
          <a:ln w="28575">
            <a:solidFill>
              <a:schemeClr val="accent2"/>
            </a:solidFill>
            <a:miter lim="800000"/>
            <a:headEnd/>
            <a:tailEnd/>
          </a:ln>
          <a:effectLst/>
        </p:spPr>
        <p:txBody>
          <a:bodyPr vert="eaVert">
            <a:spAutoFit/>
          </a:bodyPr>
          <a:lstStyle/>
          <a:p>
            <a:pPr>
              <a:spcBef>
                <a:spcPct val="50000"/>
              </a:spcBef>
            </a:pPr>
            <a:r>
              <a:rPr lang="ja-JP" altLang="en-US" b="1">
                <a:solidFill>
                  <a:schemeClr val="accent2"/>
                </a:solidFill>
              </a:rPr>
              <a:t>ニッサン</a:t>
            </a:r>
          </a:p>
        </p:txBody>
      </p:sp>
      <p:sp>
        <p:nvSpPr>
          <p:cNvPr id="481301" name="Text Box 21"/>
          <p:cNvSpPr txBox="1">
            <a:spLocks noChangeArrowheads="1"/>
          </p:cNvSpPr>
          <p:nvPr/>
        </p:nvSpPr>
        <p:spPr bwMode="auto">
          <a:xfrm>
            <a:off x="7800975" y="4587647"/>
            <a:ext cx="517525" cy="1152525"/>
          </a:xfrm>
          <a:prstGeom prst="rect">
            <a:avLst/>
          </a:prstGeom>
          <a:noFill/>
          <a:ln w="28575">
            <a:solidFill>
              <a:schemeClr val="accent2"/>
            </a:solidFill>
            <a:miter lim="800000"/>
            <a:headEnd/>
            <a:tailEnd/>
          </a:ln>
          <a:effectLst/>
        </p:spPr>
        <p:txBody>
          <a:bodyPr vert="eaVert">
            <a:spAutoFit/>
          </a:bodyPr>
          <a:lstStyle/>
          <a:p>
            <a:pPr>
              <a:spcBef>
                <a:spcPct val="50000"/>
              </a:spcBef>
            </a:pPr>
            <a:r>
              <a:rPr lang="ja-JP" altLang="en-US" b="1">
                <a:solidFill>
                  <a:schemeClr val="accent2"/>
                </a:solidFill>
              </a:rPr>
              <a:t>ベンツ</a:t>
            </a:r>
          </a:p>
        </p:txBody>
      </p:sp>
      <p:sp>
        <p:nvSpPr>
          <p:cNvPr id="481302" name="Line 22"/>
          <p:cNvSpPr>
            <a:spLocks noChangeShapeType="1"/>
          </p:cNvSpPr>
          <p:nvPr/>
        </p:nvSpPr>
        <p:spPr bwMode="auto">
          <a:xfrm flipV="1">
            <a:off x="7235825" y="3651022"/>
            <a:ext cx="0" cy="936625"/>
          </a:xfrm>
          <a:prstGeom prst="line">
            <a:avLst/>
          </a:prstGeom>
          <a:noFill/>
          <a:ln w="28575">
            <a:solidFill>
              <a:schemeClr val="accent2"/>
            </a:solidFill>
            <a:round/>
            <a:headEnd/>
            <a:tailEnd/>
          </a:ln>
          <a:effectLst/>
        </p:spPr>
        <p:txBody>
          <a:bodyPr wrap="none" anchor="ctr"/>
          <a:lstStyle/>
          <a:p>
            <a:endParaRPr lang="ja-JP" altLang="en-US"/>
          </a:p>
        </p:txBody>
      </p:sp>
      <p:sp>
        <p:nvSpPr>
          <p:cNvPr id="481303" name="Line 23"/>
          <p:cNvSpPr>
            <a:spLocks noChangeShapeType="1"/>
          </p:cNvSpPr>
          <p:nvPr/>
        </p:nvSpPr>
        <p:spPr bwMode="auto">
          <a:xfrm flipH="1">
            <a:off x="6443663" y="3651022"/>
            <a:ext cx="792162" cy="936625"/>
          </a:xfrm>
          <a:prstGeom prst="line">
            <a:avLst/>
          </a:prstGeom>
          <a:noFill/>
          <a:ln w="28575">
            <a:solidFill>
              <a:schemeClr val="accent2"/>
            </a:solidFill>
            <a:round/>
            <a:headEnd/>
            <a:tailEnd/>
          </a:ln>
          <a:effectLst/>
        </p:spPr>
        <p:txBody>
          <a:bodyPr wrap="none" anchor="ctr"/>
          <a:lstStyle/>
          <a:p>
            <a:endParaRPr lang="ja-JP" altLang="en-US"/>
          </a:p>
        </p:txBody>
      </p:sp>
      <p:sp>
        <p:nvSpPr>
          <p:cNvPr id="481304" name="Line 24"/>
          <p:cNvSpPr>
            <a:spLocks noChangeShapeType="1"/>
          </p:cNvSpPr>
          <p:nvPr/>
        </p:nvSpPr>
        <p:spPr bwMode="auto">
          <a:xfrm>
            <a:off x="7235825" y="3651022"/>
            <a:ext cx="792163" cy="936625"/>
          </a:xfrm>
          <a:prstGeom prst="line">
            <a:avLst/>
          </a:prstGeom>
          <a:noFill/>
          <a:ln w="28575">
            <a:solidFill>
              <a:schemeClr val="accent2"/>
            </a:solidFill>
            <a:round/>
            <a:headEnd/>
            <a:tailEnd/>
          </a:ln>
          <a:effectLst/>
        </p:spPr>
        <p:txBody>
          <a:bodyPr wrap="none" anchor="ctr"/>
          <a:lstStyle/>
          <a:p>
            <a:endParaRPr lang="ja-JP" altLang="en-US"/>
          </a:p>
        </p:txBody>
      </p:sp>
      <p:sp>
        <p:nvSpPr>
          <p:cNvPr id="481305" name="Line 25"/>
          <p:cNvSpPr>
            <a:spLocks noChangeShapeType="1"/>
          </p:cNvSpPr>
          <p:nvPr/>
        </p:nvSpPr>
        <p:spPr bwMode="auto">
          <a:xfrm flipV="1">
            <a:off x="4572000" y="2349500"/>
            <a:ext cx="0" cy="863600"/>
          </a:xfrm>
          <a:prstGeom prst="line">
            <a:avLst/>
          </a:prstGeom>
          <a:noFill/>
          <a:ln w="28575">
            <a:solidFill>
              <a:schemeClr val="accent2"/>
            </a:solidFill>
            <a:round/>
            <a:headEnd/>
            <a:tailEnd/>
          </a:ln>
          <a:effectLst/>
        </p:spPr>
        <p:txBody>
          <a:bodyPr wrap="none" anchor="ctr"/>
          <a:lstStyle/>
          <a:p>
            <a:endParaRPr lang="ja-JP" altLang="en-US"/>
          </a:p>
        </p:txBody>
      </p:sp>
      <p:sp>
        <p:nvSpPr>
          <p:cNvPr id="481306" name="Line 26"/>
          <p:cNvSpPr>
            <a:spLocks noChangeShapeType="1"/>
          </p:cNvSpPr>
          <p:nvPr/>
        </p:nvSpPr>
        <p:spPr bwMode="auto">
          <a:xfrm flipV="1">
            <a:off x="1908175" y="2349500"/>
            <a:ext cx="2663825" cy="863600"/>
          </a:xfrm>
          <a:prstGeom prst="line">
            <a:avLst/>
          </a:prstGeom>
          <a:noFill/>
          <a:ln w="28575">
            <a:solidFill>
              <a:schemeClr val="accent2"/>
            </a:solidFill>
            <a:round/>
            <a:headEnd/>
            <a:tailEnd/>
          </a:ln>
          <a:effectLst/>
        </p:spPr>
        <p:txBody>
          <a:bodyPr wrap="none" anchor="ctr"/>
          <a:lstStyle/>
          <a:p>
            <a:endParaRPr lang="ja-JP" altLang="en-US"/>
          </a:p>
        </p:txBody>
      </p:sp>
      <p:sp>
        <p:nvSpPr>
          <p:cNvPr id="481307" name="Line 27"/>
          <p:cNvSpPr>
            <a:spLocks noChangeShapeType="1"/>
          </p:cNvSpPr>
          <p:nvPr/>
        </p:nvSpPr>
        <p:spPr bwMode="auto">
          <a:xfrm flipH="1" flipV="1">
            <a:off x="4572000" y="2349500"/>
            <a:ext cx="2663825" cy="863600"/>
          </a:xfrm>
          <a:prstGeom prst="line">
            <a:avLst/>
          </a:prstGeom>
          <a:noFill/>
          <a:ln w="28575">
            <a:solidFill>
              <a:schemeClr val="accent2"/>
            </a:solidFill>
            <a:round/>
            <a:headEnd/>
            <a:tailEnd/>
          </a:ln>
          <a:effectLst/>
        </p:spPr>
        <p:txBody>
          <a:bodyPr wrap="none" anchor="ctr"/>
          <a:lstStyle/>
          <a:p>
            <a:endParaRPr lang="ja-JP" altLang="en-US"/>
          </a:p>
        </p:txBody>
      </p:sp>
      <p:sp>
        <p:nvSpPr>
          <p:cNvPr id="481308" name="Text Box 28"/>
          <p:cNvSpPr txBox="1">
            <a:spLocks noChangeArrowheads="1"/>
          </p:cNvSpPr>
          <p:nvPr/>
        </p:nvSpPr>
        <p:spPr bwMode="auto">
          <a:xfrm>
            <a:off x="2051050" y="2565400"/>
            <a:ext cx="4895850" cy="396875"/>
          </a:xfrm>
          <a:prstGeom prst="rect">
            <a:avLst/>
          </a:prstGeom>
          <a:noFill/>
          <a:ln w="9525">
            <a:noFill/>
            <a:miter lim="800000"/>
            <a:headEnd/>
            <a:tailEnd/>
          </a:ln>
          <a:effectLst/>
        </p:spPr>
        <p:txBody>
          <a:bodyPr>
            <a:spAutoFit/>
          </a:bodyPr>
          <a:lstStyle/>
          <a:p>
            <a:pPr>
              <a:spcBef>
                <a:spcPct val="50000"/>
              </a:spcBef>
            </a:pPr>
            <a:r>
              <a:rPr lang="en-US" altLang="ja-JP" b="1">
                <a:solidFill>
                  <a:srgbClr val="FF0000"/>
                </a:solidFill>
                <a:ea typeface="Osaka" charset="-128"/>
              </a:rPr>
              <a:t>50        30           20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130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0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5"/>
          <p:cNvSpPr>
            <a:spLocks noGrp="1"/>
          </p:cNvSpPr>
          <p:nvPr>
            <p:ph type="sldNum" sz="quarter" idx="12"/>
          </p:nvPr>
        </p:nvSpPr>
        <p:spPr/>
        <p:txBody>
          <a:bodyPr/>
          <a:lstStyle/>
          <a:p>
            <a:fld id="{A06A74A9-7462-43BD-91BD-CE602DA04540}" type="slidenum">
              <a:rPr lang="en-US" altLang="ja-JP"/>
              <a:pPr/>
              <a:t>18</a:t>
            </a:fld>
            <a:endParaRPr lang="en-US" altLang="ja-JP"/>
          </a:p>
        </p:txBody>
      </p:sp>
      <p:sp>
        <p:nvSpPr>
          <p:cNvPr id="260098" name="Rectangle 2"/>
          <p:cNvSpPr>
            <a:spLocks noGrp="1" noChangeArrowheads="1"/>
          </p:cNvSpPr>
          <p:nvPr>
            <p:ph type="title"/>
          </p:nvPr>
        </p:nvSpPr>
        <p:spPr/>
        <p:txBody>
          <a:bodyPr/>
          <a:lstStyle/>
          <a:p>
            <a:r>
              <a:rPr lang="ja-JP" altLang="en-US"/>
              <a:t>手順２：数量化意思決定</a:t>
            </a:r>
          </a:p>
        </p:txBody>
      </p:sp>
      <p:sp>
        <p:nvSpPr>
          <p:cNvPr id="260099" name="Rectangle 3"/>
          <p:cNvSpPr>
            <a:spLocks noGrp="1" noChangeArrowheads="1"/>
          </p:cNvSpPr>
          <p:nvPr>
            <p:ph type="body" idx="1"/>
          </p:nvPr>
        </p:nvSpPr>
        <p:spPr/>
        <p:txBody>
          <a:bodyPr/>
          <a:lstStyle/>
          <a:p>
            <a:r>
              <a:rPr lang="ja-JP" altLang="en-US"/>
              <a:t>選択基準　価格、装備、環境</a:t>
            </a:r>
          </a:p>
          <a:p>
            <a:r>
              <a:rPr lang="ja-JP" altLang="en-US"/>
              <a:t>選択候補　トヨタ、ニッサン、ベンツ</a:t>
            </a:r>
          </a:p>
          <a:p>
            <a:r>
              <a:rPr lang="ja-JP" altLang="en-US"/>
              <a:t>手順２　各選択基準のもとで、各候補の（相対）点数を付ける（合計が１００点になるように）</a:t>
            </a:r>
          </a:p>
          <a:p>
            <a:r>
              <a:rPr lang="ja-JP" altLang="en-US"/>
              <a:t>例　</a:t>
            </a:r>
          </a:p>
          <a:p>
            <a:pPr lvl="1"/>
            <a:r>
              <a:rPr lang="ja-JP" altLang="en-US"/>
              <a:t>価格基準：トヨタ </a:t>
            </a:r>
            <a:r>
              <a:rPr lang="en-US" altLang="ja-JP"/>
              <a:t>10</a:t>
            </a:r>
            <a:r>
              <a:rPr lang="ja-JP" altLang="en-US"/>
              <a:t>、ニッサン </a:t>
            </a:r>
            <a:r>
              <a:rPr lang="en-US" altLang="ja-JP"/>
              <a:t>60</a:t>
            </a:r>
            <a:r>
              <a:rPr lang="ja-JP" altLang="en-US"/>
              <a:t>、ベンツ </a:t>
            </a:r>
            <a:r>
              <a:rPr lang="en-US" altLang="ja-JP"/>
              <a:t>30</a:t>
            </a:r>
          </a:p>
          <a:p>
            <a:pPr lvl="1"/>
            <a:r>
              <a:rPr lang="ja-JP" altLang="en-US"/>
              <a:t>装備基準：トヨタ </a:t>
            </a:r>
            <a:r>
              <a:rPr lang="en-US" altLang="ja-JP"/>
              <a:t>50</a:t>
            </a:r>
            <a:r>
              <a:rPr lang="ja-JP" altLang="en-US"/>
              <a:t>、ニッサン </a:t>
            </a:r>
            <a:r>
              <a:rPr lang="en-US" altLang="ja-JP"/>
              <a:t>10</a:t>
            </a:r>
            <a:r>
              <a:rPr lang="ja-JP" altLang="en-US"/>
              <a:t>、ベンツ </a:t>
            </a:r>
            <a:r>
              <a:rPr lang="en-US" altLang="ja-JP"/>
              <a:t>40</a:t>
            </a:r>
          </a:p>
          <a:p>
            <a:pPr lvl="1"/>
            <a:r>
              <a:rPr lang="ja-JP" altLang="en-US"/>
              <a:t>環境基準：トヨタ </a:t>
            </a:r>
            <a:r>
              <a:rPr lang="en-US" altLang="ja-JP"/>
              <a:t>60</a:t>
            </a:r>
            <a:r>
              <a:rPr lang="ja-JP" altLang="en-US"/>
              <a:t>、ニッサン </a:t>
            </a:r>
            <a:r>
              <a:rPr lang="en-US" altLang="ja-JP"/>
              <a:t>10</a:t>
            </a:r>
            <a:r>
              <a:rPr lang="ja-JP" altLang="en-US"/>
              <a:t>、ベンツ </a:t>
            </a:r>
            <a:r>
              <a:rPr lang="en-US" altLang="ja-JP"/>
              <a:t>30</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スライド番号プレースホルダ 5"/>
          <p:cNvSpPr>
            <a:spLocks noGrp="1"/>
          </p:cNvSpPr>
          <p:nvPr>
            <p:ph type="sldNum" sz="quarter" idx="12"/>
          </p:nvPr>
        </p:nvSpPr>
        <p:spPr/>
        <p:txBody>
          <a:bodyPr/>
          <a:lstStyle/>
          <a:p>
            <a:fld id="{FFB43E0B-2C04-4397-91BA-C894DEE0161A}" type="slidenum">
              <a:rPr lang="en-US" altLang="ja-JP"/>
              <a:pPr/>
              <a:t>19</a:t>
            </a:fld>
            <a:endParaRPr lang="en-US" altLang="ja-JP"/>
          </a:p>
        </p:txBody>
      </p:sp>
      <p:sp>
        <p:nvSpPr>
          <p:cNvPr id="485378" name="Rectangle 2"/>
          <p:cNvSpPr>
            <a:spLocks noGrp="1" noChangeArrowheads="1"/>
          </p:cNvSpPr>
          <p:nvPr>
            <p:ph type="title"/>
          </p:nvPr>
        </p:nvSpPr>
        <p:spPr/>
        <p:txBody>
          <a:bodyPr/>
          <a:lstStyle/>
          <a:p>
            <a:r>
              <a:rPr lang="ja-JP" altLang="en-US"/>
              <a:t>問題の整理、図式化</a:t>
            </a:r>
          </a:p>
        </p:txBody>
      </p:sp>
      <p:sp>
        <p:nvSpPr>
          <p:cNvPr id="485379" name="Text Box 3"/>
          <p:cNvSpPr txBox="1">
            <a:spLocks noChangeArrowheads="1"/>
          </p:cNvSpPr>
          <p:nvPr/>
        </p:nvSpPr>
        <p:spPr bwMode="auto">
          <a:xfrm>
            <a:off x="3495677" y="1909991"/>
            <a:ext cx="2157413" cy="425450"/>
          </a:xfrm>
          <a:prstGeom prst="rect">
            <a:avLst/>
          </a:prstGeom>
          <a:noFill/>
          <a:ln w="28575">
            <a:solidFill>
              <a:schemeClr val="accent2"/>
            </a:solidFill>
            <a:miter lim="800000"/>
            <a:headEnd/>
            <a:tailEnd/>
          </a:ln>
          <a:effectLst/>
        </p:spPr>
        <p:txBody>
          <a:bodyPr>
            <a:spAutoFit/>
          </a:bodyPr>
          <a:lstStyle/>
          <a:p>
            <a:pPr>
              <a:spcBef>
                <a:spcPct val="50000"/>
              </a:spcBef>
            </a:pPr>
            <a:r>
              <a:rPr lang="ja-JP" altLang="en-US" b="1">
                <a:solidFill>
                  <a:schemeClr val="accent2"/>
                </a:solidFill>
              </a:rPr>
              <a:t>車の購入</a:t>
            </a:r>
          </a:p>
        </p:txBody>
      </p:sp>
      <p:sp>
        <p:nvSpPr>
          <p:cNvPr id="485380" name="Text Box 4"/>
          <p:cNvSpPr txBox="1">
            <a:spLocks noChangeArrowheads="1"/>
          </p:cNvSpPr>
          <p:nvPr/>
        </p:nvSpPr>
        <p:spPr bwMode="auto">
          <a:xfrm>
            <a:off x="971550" y="3213100"/>
            <a:ext cx="1873250" cy="425450"/>
          </a:xfrm>
          <a:prstGeom prst="rect">
            <a:avLst/>
          </a:prstGeom>
          <a:noFill/>
          <a:ln w="28575">
            <a:solidFill>
              <a:schemeClr val="accent2"/>
            </a:solidFill>
            <a:miter lim="800000"/>
            <a:headEnd/>
            <a:tailEnd/>
          </a:ln>
          <a:effectLst/>
        </p:spPr>
        <p:txBody>
          <a:bodyPr>
            <a:spAutoFit/>
          </a:bodyPr>
          <a:lstStyle/>
          <a:p>
            <a:pPr>
              <a:spcBef>
                <a:spcPct val="50000"/>
              </a:spcBef>
            </a:pPr>
            <a:r>
              <a:rPr lang="ja-JP" altLang="en-US" b="1">
                <a:solidFill>
                  <a:schemeClr val="accent2"/>
                </a:solidFill>
              </a:rPr>
              <a:t>価格基準</a:t>
            </a:r>
          </a:p>
        </p:txBody>
      </p:sp>
      <p:sp>
        <p:nvSpPr>
          <p:cNvPr id="485381" name="Text Box 5"/>
          <p:cNvSpPr txBox="1">
            <a:spLocks noChangeArrowheads="1"/>
          </p:cNvSpPr>
          <p:nvPr/>
        </p:nvSpPr>
        <p:spPr bwMode="auto">
          <a:xfrm>
            <a:off x="887413" y="4587647"/>
            <a:ext cx="517525" cy="1152525"/>
          </a:xfrm>
          <a:prstGeom prst="rect">
            <a:avLst/>
          </a:prstGeom>
          <a:noFill/>
          <a:ln w="28575">
            <a:solidFill>
              <a:schemeClr val="accent2"/>
            </a:solidFill>
            <a:miter lim="800000"/>
            <a:headEnd/>
            <a:tailEnd/>
          </a:ln>
          <a:effectLst/>
        </p:spPr>
        <p:txBody>
          <a:bodyPr vert="eaVert">
            <a:spAutoFit/>
          </a:bodyPr>
          <a:lstStyle/>
          <a:p>
            <a:pPr>
              <a:spcBef>
                <a:spcPct val="50000"/>
              </a:spcBef>
            </a:pPr>
            <a:r>
              <a:rPr lang="ja-JP" altLang="en-US" b="1">
                <a:solidFill>
                  <a:schemeClr val="accent2"/>
                </a:solidFill>
              </a:rPr>
              <a:t>トヨタ</a:t>
            </a:r>
          </a:p>
        </p:txBody>
      </p:sp>
      <p:sp>
        <p:nvSpPr>
          <p:cNvPr id="485382" name="Text Box 6"/>
          <p:cNvSpPr txBox="1">
            <a:spLocks noChangeArrowheads="1"/>
          </p:cNvSpPr>
          <p:nvPr/>
        </p:nvSpPr>
        <p:spPr bwMode="auto">
          <a:xfrm>
            <a:off x="1679575" y="4587647"/>
            <a:ext cx="517525" cy="1152525"/>
          </a:xfrm>
          <a:prstGeom prst="rect">
            <a:avLst/>
          </a:prstGeom>
          <a:noFill/>
          <a:ln w="28575">
            <a:solidFill>
              <a:schemeClr val="accent2"/>
            </a:solidFill>
            <a:miter lim="800000"/>
            <a:headEnd/>
            <a:tailEnd/>
          </a:ln>
          <a:effectLst/>
        </p:spPr>
        <p:txBody>
          <a:bodyPr vert="eaVert">
            <a:spAutoFit/>
          </a:bodyPr>
          <a:lstStyle/>
          <a:p>
            <a:pPr>
              <a:spcBef>
                <a:spcPct val="50000"/>
              </a:spcBef>
            </a:pPr>
            <a:r>
              <a:rPr lang="ja-JP" altLang="en-US" b="1">
                <a:solidFill>
                  <a:schemeClr val="accent2"/>
                </a:solidFill>
              </a:rPr>
              <a:t>ニッサン</a:t>
            </a:r>
          </a:p>
        </p:txBody>
      </p:sp>
      <p:sp>
        <p:nvSpPr>
          <p:cNvPr id="485383" name="Text Box 7"/>
          <p:cNvSpPr txBox="1">
            <a:spLocks noChangeArrowheads="1"/>
          </p:cNvSpPr>
          <p:nvPr/>
        </p:nvSpPr>
        <p:spPr bwMode="auto">
          <a:xfrm>
            <a:off x="2471738" y="4587647"/>
            <a:ext cx="517525" cy="1152525"/>
          </a:xfrm>
          <a:prstGeom prst="rect">
            <a:avLst/>
          </a:prstGeom>
          <a:noFill/>
          <a:ln w="28575">
            <a:solidFill>
              <a:schemeClr val="accent2"/>
            </a:solidFill>
            <a:miter lim="800000"/>
            <a:headEnd/>
            <a:tailEnd/>
          </a:ln>
          <a:effectLst/>
        </p:spPr>
        <p:txBody>
          <a:bodyPr vert="eaVert">
            <a:spAutoFit/>
          </a:bodyPr>
          <a:lstStyle/>
          <a:p>
            <a:pPr>
              <a:spcBef>
                <a:spcPct val="50000"/>
              </a:spcBef>
            </a:pPr>
            <a:r>
              <a:rPr lang="ja-JP" altLang="en-US" b="1">
                <a:solidFill>
                  <a:schemeClr val="accent2"/>
                </a:solidFill>
              </a:rPr>
              <a:t>ベンツ</a:t>
            </a:r>
          </a:p>
        </p:txBody>
      </p:sp>
      <p:sp>
        <p:nvSpPr>
          <p:cNvPr id="485384" name="Line 8"/>
          <p:cNvSpPr>
            <a:spLocks noChangeShapeType="1"/>
          </p:cNvSpPr>
          <p:nvPr/>
        </p:nvSpPr>
        <p:spPr bwMode="auto">
          <a:xfrm flipV="1">
            <a:off x="1906588" y="3651022"/>
            <a:ext cx="0" cy="936625"/>
          </a:xfrm>
          <a:prstGeom prst="line">
            <a:avLst/>
          </a:prstGeom>
          <a:noFill/>
          <a:ln w="28575">
            <a:solidFill>
              <a:schemeClr val="accent2"/>
            </a:solidFill>
            <a:round/>
            <a:headEnd/>
            <a:tailEnd/>
          </a:ln>
          <a:effectLst/>
        </p:spPr>
        <p:txBody>
          <a:bodyPr wrap="none" anchor="ctr"/>
          <a:lstStyle/>
          <a:p>
            <a:endParaRPr lang="ja-JP" altLang="en-US"/>
          </a:p>
        </p:txBody>
      </p:sp>
      <p:sp>
        <p:nvSpPr>
          <p:cNvPr id="485385" name="Line 9"/>
          <p:cNvSpPr>
            <a:spLocks noChangeShapeType="1"/>
          </p:cNvSpPr>
          <p:nvPr/>
        </p:nvSpPr>
        <p:spPr bwMode="auto">
          <a:xfrm flipH="1">
            <a:off x="1114425" y="3651022"/>
            <a:ext cx="792163" cy="936625"/>
          </a:xfrm>
          <a:prstGeom prst="line">
            <a:avLst/>
          </a:prstGeom>
          <a:noFill/>
          <a:ln w="28575">
            <a:solidFill>
              <a:schemeClr val="accent2"/>
            </a:solidFill>
            <a:round/>
            <a:headEnd/>
            <a:tailEnd/>
          </a:ln>
          <a:effectLst/>
        </p:spPr>
        <p:txBody>
          <a:bodyPr wrap="none" anchor="ctr"/>
          <a:lstStyle/>
          <a:p>
            <a:endParaRPr lang="ja-JP" altLang="en-US"/>
          </a:p>
        </p:txBody>
      </p:sp>
      <p:sp>
        <p:nvSpPr>
          <p:cNvPr id="485386" name="Line 10"/>
          <p:cNvSpPr>
            <a:spLocks noChangeShapeType="1"/>
          </p:cNvSpPr>
          <p:nvPr/>
        </p:nvSpPr>
        <p:spPr bwMode="auto">
          <a:xfrm>
            <a:off x="1906588" y="3651022"/>
            <a:ext cx="792162" cy="936625"/>
          </a:xfrm>
          <a:prstGeom prst="line">
            <a:avLst/>
          </a:prstGeom>
          <a:noFill/>
          <a:ln w="28575">
            <a:solidFill>
              <a:schemeClr val="accent2"/>
            </a:solidFill>
            <a:round/>
            <a:headEnd/>
            <a:tailEnd/>
          </a:ln>
          <a:effectLst/>
        </p:spPr>
        <p:txBody>
          <a:bodyPr wrap="none" anchor="ctr"/>
          <a:lstStyle/>
          <a:p>
            <a:endParaRPr lang="ja-JP" altLang="en-US"/>
          </a:p>
        </p:txBody>
      </p:sp>
      <p:sp>
        <p:nvSpPr>
          <p:cNvPr id="485387" name="Text Box 11"/>
          <p:cNvSpPr txBox="1">
            <a:spLocks noChangeArrowheads="1"/>
          </p:cNvSpPr>
          <p:nvPr/>
        </p:nvSpPr>
        <p:spPr bwMode="auto">
          <a:xfrm>
            <a:off x="3636963" y="3213100"/>
            <a:ext cx="1873250" cy="425450"/>
          </a:xfrm>
          <a:prstGeom prst="rect">
            <a:avLst/>
          </a:prstGeom>
          <a:noFill/>
          <a:ln w="28575">
            <a:solidFill>
              <a:schemeClr val="accent2"/>
            </a:solidFill>
            <a:miter lim="800000"/>
            <a:headEnd/>
            <a:tailEnd/>
          </a:ln>
          <a:effectLst/>
        </p:spPr>
        <p:txBody>
          <a:bodyPr>
            <a:spAutoFit/>
          </a:bodyPr>
          <a:lstStyle/>
          <a:p>
            <a:pPr>
              <a:spcBef>
                <a:spcPct val="50000"/>
              </a:spcBef>
            </a:pPr>
            <a:r>
              <a:rPr lang="ja-JP" altLang="en-US" b="1">
                <a:solidFill>
                  <a:schemeClr val="accent2"/>
                </a:solidFill>
              </a:rPr>
              <a:t>装備基準</a:t>
            </a:r>
          </a:p>
        </p:txBody>
      </p:sp>
      <p:sp>
        <p:nvSpPr>
          <p:cNvPr id="485388" name="Text Box 12"/>
          <p:cNvSpPr txBox="1">
            <a:spLocks noChangeArrowheads="1"/>
          </p:cNvSpPr>
          <p:nvPr/>
        </p:nvSpPr>
        <p:spPr bwMode="auto">
          <a:xfrm>
            <a:off x="3552825" y="4587647"/>
            <a:ext cx="517525" cy="1152525"/>
          </a:xfrm>
          <a:prstGeom prst="rect">
            <a:avLst/>
          </a:prstGeom>
          <a:noFill/>
          <a:ln w="28575">
            <a:solidFill>
              <a:schemeClr val="accent2"/>
            </a:solidFill>
            <a:miter lim="800000"/>
            <a:headEnd/>
            <a:tailEnd/>
          </a:ln>
          <a:effectLst/>
        </p:spPr>
        <p:txBody>
          <a:bodyPr vert="eaVert">
            <a:spAutoFit/>
          </a:bodyPr>
          <a:lstStyle/>
          <a:p>
            <a:pPr>
              <a:spcBef>
                <a:spcPct val="50000"/>
              </a:spcBef>
            </a:pPr>
            <a:r>
              <a:rPr lang="ja-JP" altLang="en-US" b="1">
                <a:solidFill>
                  <a:schemeClr val="accent2"/>
                </a:solidFill>
              </a:rPr>
              <a:t>トヨタ</a:t>
            </a:r>
          </a:p>
        </p:txBody>
      </p:sp>
      <p:sp>
        <p:nvSpPr>
          <p:cNvPr id="485389" name="Text Box 13"/>
          <p:cNvSpPr txBox="1">
            <a:spLocks noChangeArrowheads="1"/>
          </p:cNvSpPr>
          <p:nvPr/>
        </p:nvSpPr>
        <p:spPr bwMode="auto">
          <a:xfrm>
            <a:off x="4344988" y="4587647"/>
            <a:ext cx="517525" cy="1152525"/>
          </a:xfrm>
          <a:prstGeom prst="rect">
            <a:avLst/>
          </a:prstGeom>
          <a:noFill/>
          <a:ln w="28575">
            <a:solidFill>
              <a:schemeClr val="accent2"/>
            </a:solidFill>
            <a:miter lim="800000"/>
            <a:headEnd/>
            <a:tailEnd/>
          </a:ln>
          <a:effectLst/>
        </p:spPr>
        <p:txBody>
          <a:bodyPr vert="eaVert">
            <a:spAutoFit/>
          </a:bodyPr>
          <a:lstStyle/>
          <a:p>
            <a:pPr>
              <a:spcBef>
                <a:spcPct val="50000"/>
              </a:spcBef>
            </a:pPr>
            <a:r>
              <a:rPr lang="ja-JP" altLang="en-US" b="1">
                <a:solidFill>
                  <a:schemeClr val="accent2"/>
                </a:solidFill>
              </a:rPr>
              <a:t>ニッサン</a:t>
            </a:r>
          </a:p>
        </p:txBody>
      </p:sp>
      <p:sp>
        <p:nvSpPr>
          <p:cNvPr id="485390" name="Text Box 14"/>
          <p:cNvSpPr txBox="1">
            <a:spLocks noChangeArrowheads="1"/>
          </p:cNvSpPr>
          <p:nvPr/>
        </p:nvSpPr>
        <p:spPr bwMode="auto">
          <a:xfrm>
            <a:off x="5137150" y="4587647"/>
            <a:ext cx="517525" cy="1152525"/>
          </a:xfrm>
          <a:prstGeom prst="rect">
            <a:avLst/>
          </a:prstGeom>
          <a:noFill/>
          <a:ln w="28575">
            <a:solidFill>
              <a:schemeClr val="accent2"/>
            </a:solidFill>
            <a:miter lim="800000"/>
            <a:headEnd/>
            <a:tailEnd/>
          </a:ln>
          <a:effectLst/>
        </p:spPr>
        <p:txBody>
          <a:bodyPr vert="eaVert">
            <a:spAutoFit/>
          </a:bodyPr>
          <a:lstStyle/>
          <a:p>
            <a:pPr>
              <a:spcBef>
                <a:spcPct val="50000"/>
              </a:spcBef>
            </a:pPr>
            <a:r>
              <a:rPr lang="ja-JP" altLang="en-US" b="1">
                <a:solidFill>
                  <a:schemeClr val="accent2"/>
                </a:solidFill>
              </a:rPr>
              <a:t>ベンツ</a:t>
            </a:r>
          </a:p>
        </p:txBody>
      </p:sp>
      <p:sp>
        <p:nvSpPr>
          <p:cNvPr id="485391" name="Line 15"/>
          <p:cNvSpPr>
            <a:spLocks noChangeShapeType="1"/>
          </p:cNvSpPr>
          <p:nvPr/>
        </p:nvSpPr>
        <p:spPr bwMode="auto">
          <a:xfrm flipV="1">
            <a:off x="4572000" y="3651022"/>
            <a:ext cx="0" cy="936625"/>
          </a:xfrm>
          <a:prstGeom prst="line">
            <a:avLst/>
          </a:prstGeom>
          <a:noFill/>
          <a:ln w="28575">
            <a:solidFill>
              <a:schemeClr val="accent2"/>
            </a:solidFill>
            <a:round/>
            <a:headEnd/>
            <a:tailEnd/>
          </a:ln>
          <a:effectLst/>
        </p:spPr>
        <p:txBody>
          <a:bodyPr wrap="none" anchor="ctr"/>
          <a:lstStyle/>
          <a:p>
            <a:endParaRPr lang="ja-JP" altLang="en-US"/>
          </a:p>
        </p:txBody>
      </p:sp>
      <p:sp>
        <p:nvSpPr>
          <p:cNvPr id="485392" name="Line 16"/>
          <p:cNvSpPr>
            <a:spLocks noChangeShapeType="1"/>
          </p:cNvSpPr>
          <p:nvPr/>
        </p:nvSpPr>
        <p:spPr bwMode="auto">
          <a:xfrm flipH="1">
            <a:off x="3779838" y="3651022"/>
            <a:ext cx="792162" cy="936625"/>
          </a:xfrm>
          <a:prstGeom prst="line">
            <a:avLst/>
          </a:prstGeom>
          <a:noFill/>
          <a:ln w="28575">
            <a:solidFill>
              <a:schemeClr val="accent2"/>
            </a:solidFill>
            <a:round/>
            <a:headEnd/>
            <a:tailEnd/>
          </a:ln>
          <a:effectLst/>
        </p:spPr>
        <p:txBody>
          <a:bodyPr wrap="none" anchor="ctr"/>
          <a:lstStyle/>
          <a:p>
            <a:endParaRPr lang="ja-JP" altLang="en-US"/>
          </a:p>
        </p:txBody>
      </p:sp>
      <p:sp>
        <p:nvSpPr>
          <p:cNvPr id="485393" name="Line 17"/>
          <p:cNvSpPr>
            <a:spLocks noChangeShapeType="1"/>
          </p:cNvSpPr>
          <p:nvPr/>
        </p:nvSpPr>
        <p:spPr bwMode="auto">
          <a:xfrm>
            <a:off x="4572000" y="3651022"/>
            <a:ext cx="792163" cy="936625"/>
          </a:xfrm>
          <a:prstGeom prst="line">
            <a:avLst/>
          </a:prstGeom>
          <a:noFill/>
          <a:ln w="28575">
            <a:solidFill>
              <a:schemeClr val="accent2"/>
            </a:solidFill>
            <a:round/>
            <a:headEnd/>
            <a:tailEnd/>
          </a:ln>
          <a:effectLst/>
        </p:spPr>
        <p:txBody>
          <a:bodyPr wrap="none" anchor="ctr"/>
          <a:lstStyle/>
          <a:p>
            <a:endParaRPr lang="ja-JP" altLang="en-US"/>
          </a:p>
        </p:txBody>
      </p:sp>
      <p:sp>
        <p:nvSpPr>
          <p:cNvPr id="485394" name="Text Box 18"/>
          <p:cNvSpPr txBox="1">
            <a:spLocks noChangeArrowheads="1"/>
          </p:cNvSpPr>
          <p:nvPr/>
        </p:nvSpPr>
        <p:spPr bwMode="auto">
          <a:xfrm>
            <a:off x="6300788" y="3213100"/>
            <a:ext cx="1873250" cy="425450"/>
          </a:xfrm>
          <a:prstGeom prst="rect">
            <a:avLst/>
          </a:prstGeom>
          <a:noFill/>
          <a:ln w="28575">
            <a:solidFill>
              <a:schemeClr val="accent2"/>
            </a:solidFill>
            <a:miter lim="800000"/>
            <a:headEnd/>
            <a:tailEnd/>
          </a:ln>
          <a:effectLst/>
        </p:spPr>
        <p:txBody>
          <a:bodyPr>
            <a:spAutoFit/>
          </a:bodyPr>
          <a:lstStyle/>
          <a:p>
            <a:pPr>
              <a:spcBef>
                <a:spcPct val="50000"/>
              </a:spcBef>
            </a:pPr>
            <a:r>
              <a:rPr lang="ja-JP" altLang="en-US" b="1">
                <a:solidFill>
                  <a:schemeClr val="accent2"/>
                </a:solidFill>
              </a:rPr>
              <a:t>環境基準</a:t>
            </a:r>
          </a:p>
        </p:txBody>
      </p:sp>
      <p:sp>
        <p:nvSpPr>
          <p:cNvPr id="485395" name="Text Box 19"/>
          <p:cNvSpPr txBox="1">
            <a:spLocks noChangeArrowheads="1"/>
          </p:cNvSpPr>
          <p:nvPr/>
        </p:nvSpPr>
        <p:spPr bwMode="auto">
          <a:xfrm>
            <a:off x="6216650" y="4587647"/>
            <a:ext cx="517525" cy="1152525"/>
          </a:xfrm>
          <a:prstGeom prst="rect">
            <a:avLst/>
          </a:prstGeom>
          <a:noFill/>
          <a:ln w="28575">
            <a:solidFill>
              <a:schemeClr val="accent2"/>
            </a:solidFill>
            <a:miter lim="800000"/>
            <a:headEnd/>
            <a:tailEnd/>
          </a:ln>
          <a:effectLst/>
        </p:spPr>
        <p:txBody>
          <a:bodyPr vert="eaVert">
            <a:spAutoFit/>
          </a:bodyPr>
          <a:lstStyle/>
          <a:p>
            <a:pPr>
              <a:spcBef>
                <a:spcPct val="50000"/>
              </a:spcBef>
            </a:pPr>
            <a:r>
              <a:rPr lang="ja-JP" altLang="en-US" b="1">
                <a:solidFill>
                  <a:schemeClr val="accent2"/>
                </a:solidFill>
              </a:rPr>
              <a:t>トヨタ</a:t>
            </a:r>
          </a:p>
        </p:txBody>
      </p:sp>
      <p:sp>
        <p:nvSpPr>
          <p:cNvPr id="485396" name="Text Box 20"/>
          <p:cNvSpPr txBox="1">
            <a:spLocks noChangeArrowheads="1"/>
          </p:cNvSpPr>
          <p:nvPr/>
        </p:nvSpPr>
        <p:spPr bwMode="auto">
          <a:xfrm>
            <a:off x="7008813" y="4587647"/>
            <a:ext cx="517525" cy="1152525"/>
          </a:xfrm>
          <a:prstGeom prst="rect">
            <a:avLst/>
          </a:prstGeom>
          <a:noFill/>
          <a:ln w="28575">
            <a:solidFill>
              <a:schemeClr val="accent2"/>
            </a:solidFill>
            <a:miter lim="800000"/>
            <a:headEnd/>
            <a:tailEnd/>
          </a:ln>
          <a:effectLst/>
        </p:spPr>
        <p:txBody>
          <a:bodyPr vert="eaVert">
            <a:spAutoFit/>
          </a:bodyPr>
          <a:lstStyle/>
          <a:p>
            <a:pPr>
              <a:spcBef>
                <a:spcPct val="50000"/>
              </a:spcBef>
            </a:pPr>
            <a:r>
              <a:rPr lang="ja-JP" altLang="en-US" b="1">
                <a:solidFill>
                  <a:schemeClr val="accent2"/>
                </a:solidFill>
              </a:rPr>
              <a:t>ニッサン</a:t>
            </a:r>
          </a:p>
        </p:txBody>
      </p:sp>
      <p:sp>
        <p:nvSpPr>
          <p:cNvPr id="485397" name="Text Box 21"/>
          <p:cNvSpPr txBox="1">
            <a:spLocks noChangeArrowheads="1"/>
          </p:cNvSpPr>
          <p:nvPr/>
        </p:nvSpPr>
        <p:spPr bwMode="auto">
          <a:xfrm>
            <a:off x="7800975" y="4587647"/>
            <a:ext cx="517525" cy="1152525"/>
          </a:xfrm>
          <a:prstGeom prst="rect">
            <a:avLst/>
          </a:prstGeom>
          <a:noFill/>
          <a:ln w="28575">
            <a:solidFill>
              <a:schemeClr val="accent2"/>
            </a:solidFill>
            <a:miter lim="800000"/>
            <a:headEnd/>
            <a:tailEnd/>
          </a:ln>
          <a:effectLst/>
        </p:spPr>
        <p:txBody>
          <a:bodyPr vert="eaVert">
            <a:spAutoFit/>
          </a:bodyPr>
          <a:lstStyle/>
          <a:p>
            <a:pPr>
              <a:spcBef>
                <a:spcPct val="50000"/>
              </a:spcBef>
            </a:pPr>
            <a:r>
              <a:rPr lang="ja-JP" altLang="en-US" b="1">
                <a:solidFill>
                  <a:schemeClr val="accent2"/>
                </a:solidFill>
              </a:rPr>
              <a:t>ベンツ</a:t>
            </a:r>
          </a:p>
        </p:txBody>
      </p:sp>
      <p:sp>
        <p:nvSpPr>
          <p:cNvPr id="485398" name="Line 22"/>
          <p:cNvSpPr>
            <a:spLocks noChangeShapeType="1"/>
          </p:cNvSpPr>
          <p:nvPr/>
        </p:nvSpPr>
        <p:spPr bwMode="auto">
          <a:xfrm flipV="1">
            <a:off x="7235825" y="3651022"/>
            <a:ext cx="0" cy="936625"/>
          </a:xfrm>
          <a:prstGeom prst="line">
            <a:avLst/>
          </a:prstGeom>
          <a:noFill/>
          <a:ln w="28575">
            <a:solidFill>
              <a:schemeClr val="accent2"/>
            </a:solidFill>
            <a:round/>
            <a:headEnd/>
            <a:tailEnd/>
          </a:ln>
          <a:effectLst/>
        </p:spPr>
        <p:txBody>
          <a:bodyPr wrap="none" anchor="ctr"/>
          <a:lstStyle/>
          <a:p>
            <a:endParaRPr lang="ja-JP" altLang="en-US"/>
          </a:p>
        </p:txBody>
      </p:sp>
      <p:sp>
        <p:nvSpPr>
          <p:cNvPr id="485399" name="Line 23"/>
          <p:cNvSpPr>
            <a:spLocks noChangeShapeType="1"/>
          </p:cNvSpPr>
          <p:nvPr/>
        </p:nvSpPr>
        <p:spPr bwMode="auto">
          <a:xfrm flipH="1">
            <a:off x="6443663" y="3651022"/>
            <a:ext cx="792162" cy="936625"/>
          </a:xfrm>
          <a:prstGeom prst="line">
            <a:avLst/>
          </a:prstGeom>
          <a:noFill/>
          <a:ln w="28575">
            <a:solidFill>
              <a:schemeClr val="accent2"/>
            </a:solidFill>
            <a:round/>
            <a:headEnd/>
            <a:tailEnd/>
          </a:ln>
          <a:effectLst/>
        </p:spPr>
        <p:txBody>
          <a:bodyPr wrap="none" anchor="ctr"/>
          <a:lstStyle/>
          <a:p>
            <a:endParaRPr lang="ja-JP" altLang="en-US"/>
          </a:p>
        </p:txBody>
      </p:sp>
      <p:sp>
        <p:nvSpPr>
          <p:cNvPr id="485400" name="Line 24"/>
          <p:cNvSpPr>
            <a:spLocks noChangeShapeType="1"/>
          </p:cNvSpPr>
          <p:nvPr/>
        </p:nvSpPr>
        <p:spPr bwMode="auto">
          <a:xfrm>
            <a:off x="7235825" y="3651022"/>
            <a:ext cx="792163" cy="936625"/>
          </a:xfrm>
          <a:prstGeom prst="line">
            <a:avLst/>
          </a:prstGeom>
          <a:noFill/>
          <a:ln w="28575">
            <a:solidFill>
              <a:schemeClr val="accent2"/>
            </a:solidFill>
            <a:round/>
            <a:headEnd/>
            <a:tailEnd/>
          </a:ln>
          <a:effectLst/>
        </p:spPr>
        <p:txBody>
          <a:bodyPr wrap="none" anchor="ctr"/>
          <a:lstStyle/>
          <a:p>
            <a:endParaRPr lang="ja-JP" altLang="en-US"/>
          </a:p>
        </p:txBody>
      </p:sp>
      <p:sp>
        <p:nvSpPr>
          <p:cNvPr id="485401" name="Line 25"/>
          <p:cNvSpPr>
            <a:spLocks noChangeShapeType="1"/>
          </p:cNvSpPr>
          <p:nvPr/>
        </p:nvSpPr>
        <p:spPr bwMode="auto">
          <a:xfrm flipV="1">
            <a:off x="4572000" y="2349500"/>
            <a:ext cx="0" cy="863600"/>
          </a:xfrm>
          <a:prstGeom prst="line">
            <a:avLst/>
          </a:prstGeom>
          <a:noFill/>
          <a:ln w="28575">
            <a:solidFill>
              <a:schemeClr val="accent2"/>
            </a:solidFill>
            <a:round/>
            <a:headEnd/>
            <a:tailEnd/>
          </a:ln>
          <a:effectLst/>
        </p:spPr>
        <p:txBody>
          <a:bodyPr wrap="none" anchor="ctr"/>
          <a:lstStyle/>
          <a:p>
            <a:endParaRPr lang="ja-JP" altLang="en-US"/>
          </a:p>
        </p:txBody>
      </p:sp>
      <p:sp>
        <p:nvSpPr>
          <p:cNvPr id="485402" name="Line 26"/>
          <p:cNvSpPr>
            <a:spLocks noChangeShapeType="1"/>
          </p:cNvSpPr>
          <p:nvPr/>
        </p:nvSpPr>
        <p:spPr bwMode="auto">
          <a:xfrm flipV="1">
            <a:off x="1908175" y="2349500"/>
            <a:ext cx="2663825" cy="863600"/>
          </a:xfrm>
          <a:prstGeom prst="line">
            <a:avLst/>
          </a:prstGeom>
          <a:noFill/>
          <a:ln w="28575">
            <a:solidFill>
              <a:schemeClr val="accent2"/>
            </a:solidFill>
            <a:round/>
            <a:headEnd/>
            <a:tailEnd/>
          </a:ln>
          <a:effectLst/>
        </p:spPr>
        <p:txBody>
          <a:bodyPr wrap="none" anchor="ctr"/>
          <a:lstStyle/>
          <a:p>
            <a:endParaRPr lang="ja-JP" altLang="en-US"/>
          </a:p>
        </p:txBody>
      </p:sp>
      <p:sp>
        <p:nvSpPr>
          <p:cNvPr id="485403" name="Line 27"/>
          <p:cNvSpPr>
            <a:spLocks noChangeShapeType="1"/>
          </p:cNvSpPr>
          <p:nvPr/>
        </p:nvSpPr>
        <p:spPr bwMode="auto">
          <a:xfrm flipH="1" flipV="1">
            <a:off x="4572000" y="2349500"/>
            <a:ext cx="2663825" cy="863600"/>
          </a:xfrm>
          <a:prstGeom prst="line">
            <a:avLst/>
          </a:prstGeom>
          <a:noFill/>
          <a:ln w="28575">
            <a:solidFill>
              <a:schemeClr val="accent2"/>
            </a:solidFill>
            <a:round/>
            <a:headEnd/>
            <a:tailEnd/>
          </a:ln>
          <a:effectLst/>
        </p:spPr>
        <p:txBody>
          <a:bodyPr wrap="none" anchor="ctr"/>
          <a:lstStyle/>
          <a:p>
            <a:endParaRPr lang="ja-JP" altLang="en-US"/>
          </a:p>
        </p:txBody>
      </p:sp>
      <p:sp>
        <p:nvSpPr>
          <p:cNvPr id="485404" name="Text Box 28"/>
          <p:cNvSpPr txBox="1">
            <a:spLocks noChangeArrowheads="1"/>
          </p:cNvSpPr>
          <p:nvPr/>
        </p:nvSpPr>
        <p:spPr bwMode="auto">
          <a:xfrm>
            <a:off x="2051050" y="2565400"/>
            <a:ext cx="4895850" cy="396875"/>
          </a:xfrm>
          <a:prstGeom prst="rect">
            <a:avLst/>
          </a:prstGeom>
          <a:noFill/>
          <a:ln w="9525">
            <a:noFill/>
            <a:miter lim="800000"/>
            <a:headEnd/>
            <a:tailEnd/>
          </a:ln>
          <a:effectLst/>
        </p:spPr>
        <p:txBody>
          <a:bodyPr>
            <a:spAutoFit/>
          </a:bodyPr>
          <a:lstStyle/>
          <a:p>
            <a:pPr>
              <a:spcBef>
                <a:spcPct val="50000"/>
              </a:spcBef>
            </a:pPr>
            <a:r>
              <a:rPr lang="en-US" altLang="ja-JP" b="1">
                <a:solidFill>
                  <a:srgbClr val="FF0000"/>
                </a:solidFill>
                <a:ea typeface="Osaka" charset="-128"/>
              </a:rPr>
              <a:t>50        30           20</a:t>
            </a:r>
          </a:p>
        </p:txBody>
      </p:sp>
      <p:sp>
        <p:nvSpPr>
          <p:cNvPr id="485405" name="Text Box 29"/>
          <p:cNvSpPr txBox="1">
            <a:spLocks noChangeArrowheads="1"/>
          </p:cNvSpPr>
          <p:nvPr/>
        </p:nvSpPr>
        <p:spPr bwMode="auto">
          <a:xfrm>
            <a:off x="755650" y="4227284"/>
            <a:ext cx="2376488" cy="396875"/>
          </a:xfrm>
          <a:prstGeom prst="rect">
            <a:avLst/>
          </a:prstGeom>
          <a:noFill/>
          <a:ln w="9525">
            <a:noFill/>
            <a:miter lim="800000"/>
            <a:headEnd/>
            <a:tailEnd/>
          </a:ln>
          <a:effectLst/>
        </p:spPr>
        <p:txBody>
          <a:bodyPr>
            <a:spAutoFit/>
          </a:bodyPr>
          <a:lstStyle/>
          <a:p>
            <a:pPr>
              <a:spcBef>
                <a:spcPct val="50000"/>
              </a:spcBef>
            </a:pPr>
            <a:r>
              <a:rPr lang="en-US" altLang="ja-JP" b="1">
                <a:solidFill>
                  <a:srgbClr val="FF0000"/>
                </a:solidFill>
                <a:ea typeface="Osaka" charset="-128"/>
              </a:rPr>
              <a:t>10  60     30</a:t>
            </a:r>
          </a:p>
        </p:txBody>
      </p:sp>
      <p:sp>
        <p:nvSpPr>
          <p:cNvPr id="485406" name="Text Box 30"/>
          <p:cNvSpPr txBox="1">
            <a:spLocks noChangeArrowheads="1"/>
          </p:cNvSpPr>
          <p:nvPr/>
        </p:nvSpPr>
        <p:spPr bwMode="auto">
          <a:xfrm>
            <a:off x="3419475" y="4227284"/>
            <a:ext cx="2376488" cy="396875"/>
          </a:xfrm>
          <a:prstGeom prst="rect">
            <a:avLst/>
          </a:prstGeom>
          <a:noFill/>
          <a:ln w="9525">
            <a:noFill/>
            <a:miter lim="800000"/>
            <a:headEnd/>
            <a:tailEnd/>
          </a:ln>
          <a:effectLst/>
        </p:spPr>
        <p:txBody>
          <a:bodyPr>
            <a:spAutoFit/>
          </a:bodyPr>
          <a:lstStyle/>
          <a:p>
            <a:pPr>
              <a:spcBef>
                <a:spcPct val="50000"/>
              </a:spcBef>
            </a:pPr>
            <a:r>
              <a:rPr lang="en-US" altLang="ja-JP" b="1">
                <a:solidFill>
                  <a:srgbClr val="FF0000"/>
                </a:solidFill>
                <a:ea typeface="Osaka" charset="-128"/>
              </a:rPr>
              <a:t>50  10     40</a:t>
            </a:r>
          </a:p>
        </p:txBody>
      </p:sp>
      <p:sp>
        <p:nvSpPr>
          <p:cNvPr id="485407" name="Text Box 31"/>
          <p:cNvSpPr txBox="1">
            <a:spLocks noChangeArrowheads="1"/>
          </p:cNvSpPr>
          <p:nvPr/>
        </p:nvSpPr>
        <p:spPr bwMode="auto">
          <a:xfrm>
            <a:off x="6084888" y="4227284"/>
            <a:ext cx="2376487" cy="396875"/>
          </a:xfrm>
          <a:prstGeom prst="rect">
            <a:avLst/>
          </a:prstGeom>
          <a:noFill/>
          <a:ln w="9525">
            <a:noFill/>
            <a:miter lim="800000"/>
            <a:headEnd/>
            <a:tailEnd/>
          </a:ln>
          <a:effectLst/>
        </p:spPr>
        <p:txBody>
          <a:bodyPr>
            <a:spAutoFit/>
          </a:bodyPr>
          <a:lstStyle/>
          <a:p>
            <a:pPr>
              <a:spcBef>
                <a:spcPct val="50000"/>
              </a:spcBef>
            </a:pPr>
            <a:r>
              <a:rPr lang="en-US" altLang="ja-JP" b="1">
                <a:solidFill>
                  <a:srgbClr val="FF0000"/>
                </a:solidFill>
                <a:ea typeface="Osaka" charset="-128"/>
              </a:rPr>
              <a:t>60  10    30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540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8540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854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5405" grpId="0"/>
      <p:bldP spid="485406" grpId="0"/>
      <p:bldP spid="48540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p:txBody>
          <a:bodyPr/>
          <a:lstStyle/>
          <a:p>
            <a:fld id="{1CFA6543-CEAD-4C48-A6DF-B022A8FFB259}" type="slidenum">
              <a:rPr lang="en-US" altLang="ja-JP"/>
              <a:pPr/>
              <a:t>2</a:t>
            </a:fld>
            <a:endParaRPr lang="en-US" altLang="ja-JP"/>
          </a:p>
        </p:txBody>
      </p:sp>
      <p:sp>
        <p:nvSpPr>
          <p:cNvPr id="240642" name="Rectangle 2"/>
          <p:cNvSpPr>
            <a:spLocks noGrp="1" noChangeArrowheads="1"/>
          </p:cNvSpPr>
          <p:nvPr>
            <p:ph type="title"/>
          </p:nvPr>
        </p:nvSpPr>
        <p:spPr/>
        <p:txBody>
          <a:bodyPr/>
          <a:lstStyle/>
          <a:p>
            <a:r>
              <a:rPr lang="ja-JP" altLang="en-US"/>
              <a:t>携帯電話の買い換え</a:t>
            </a:r>
          </a:p>
        </p:txBody>
      </p:sp>
      <p:sp>
        <p:nvSpPr>
          <p:cNvPr id="240643" name="Rectangle 3"/>
          <p:cNvSpPr>
            <a:spLocks noGrp="1" noChangeArrowheads="1"/>
          </p:cNvSpPr>
          <p:nvPr>
            <p:ph type="body" idx="1"/>
          </p:nvPr>
        </p:nvSpPr>
        <p:spPr/>
        <p:txBody>
          <a:bodyPr/>
          <a:lstStyle/>
          <a:p>
            <a:r>
              <a:rPr lang="ja-JP" altLang="en-US"/>
              <a:t>機能を重視するか</a:t>
            </a:r>
          </a:p>
          <a:p>
            <a:r>
              <a:rPr lang="ja-JP" altLang="en-US"/>
              <a:t>割引を重視するか</a:t>
            </a:r>
          </a:p>
          <a:p>
            <a:r>
              <a:rPr lang="ja-JP" altLang="en-US"/>
              <a:t>カッコいいのがよいか</a:t>
            </a:r>
          </a:p>
          <a:p>
            <a:r>
              <a:rPr lang="ja-JP" altLang="en-US"/>
              <a:t>乗り換えの手間はどれくらい掛かるか</a:t>
            </a:r>
          </a:p>
        </p:txBody>
      </p:sp>
      <p:pic>
        <p:nvPicPr>
          <p:cNvPr id="240644" name="Picture 4" descr="MCj04058840000[1]"/>
          <p:cNvPicPr>
            <a:picLocks noChangeAspect="1" noChangeArrowheads="1"/>
          </p:cNvPicPr>
          <p:nvPr/>
        </p:nvPicPr>
        <p:blipFill>
          <a:blip r:embed="rId3"/>
          <a:srcRect/>
          <a:stretch>
            <a:fillRect/>
          </a:stretch>
        </p:blipFill>
        <p:spPr bwMode="auto">
          <a:xfrm>
            <a:off x="3924300" y="4724400"/>
            <a:ext cx="1073150" cy="1073150"/>
          </a:xfrm>
          <a:prstGeom prst="rect">
            <a:avLst/>
          </a:prstGeom>
          <a:noFill/>
        </p:spPr>
      </p:pic>
      <p:sp>
        <p:nvSpPr>
          <p:cNvPr id="7" name="テキスト ボックス 6"/>
          <p:cNvSpPr txBox="1"/>
          <p:nvPr/>
        </p:nvSpPr>
        <p:spPr>
          <a:xfrm>
            <a:off x="7371644" y="0"/>
            <a:ext cx="1772356" cy="707886"/>
          </a:xfrm>
          <a:prstGeom prst="rect">
            <a:avLst/>
          </a:prstGeom>
          <a:solidFill>
            <a:srgbClr val="0000CC">
              <a:alpha val="20000"/>
            </a:srgbClr>
          </a:solidFill>
        </p:spPr>
        <p:txBody>
          <a:bodyPr wrap="square" rtlCol="0">
            <a:spAutoFit/>
          </a:bodyPr>
          <a:lstStyle/>
          <a:p>
            <a:r>
              <a:rPr kumimoji="1" lang="ja-JP" altLang="en-US" b="1" dirty="0" smtClean="0">
                <a:solidFill>
                  <a:srgbClr val="FF0000"/>
                </a:solidFill>
                <a:latin typeface="+mj-lt"/>
              </a:rPr>
              <a:t>テキスト</a:t>
            </a:r>
            <a:endParaRPr kumimoji="1" lang="en-US" altLang="ja-JP" b="1" dirty="0" smtClean="0">
              <a:solidFill>
                <a:srgbClr val="FF0000"/>
              </a:solidFill>
              <a:latin typeface="+mj-lt"/>
            </a:endParaRPr>
          </a:p>
          <a:p>
            <a:r>
              <a:rPr kumimoji="1" lang="en-US" altLang="ja-JP" b="1" dirty="0" smtClean="0">
                <a:solidFill>
                  <a:srgbClr val="FF0000"/>
                </a:solidFill>
                <a:latin typeface="+mj-lt"/>
              </a:rPr>
              <a:t>143</a:t>
            </a:r>
            <a:r>
              <a:rPr kumimoji="1" lang="ja-JP" altLang="en-US" b="1" dirty="0" smtClean="0">
                <a:solidFill>
                  <a:srgbClr val="FF0000"/>
                </a:solidFill>
                <a:latin typeface="+mj-lt"/>
              </a:rPr>
              <a:t>ページ</a:t>
            </a:r>
            <a:endParaRPr kumimoji="1" lang="ja-JP" altLang="en-US" b="1" dirty="0">
              <a:solidFill>
                <a:srgbClr val="FF0000"/>
              </a:solidFill>
              <a:latin typeface="+mj-l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スライド番号プレースホルダ 5"/>
          <p:cNvSpPr>
            <a:spLocks noGrp="1"/>
          </p:cNvSpPr>
          <p:nvPr>
            <p:ph type="sldNum" sz="quarter" idx="12"/>
          </p:nvPr>
        </p:nvSpPr>
        <p:spPr/>
        <p:txBody>
          <a:bodyPr/>
          <a:lstStyle/>
          <a:p>
            <a:fld id="{52A6D7DE-8315-4633-A355-116BE6942802}" type="slidenum">
              <a:rPr lang="en-US" altLang="ja-JP"/>
              <a:pPr/>
              <a:t>20</a:t>
            </a:fld>
            <a:endParaRPr lang="en-US" altLang="ja-JP"/>
          </a:p>
        </p:txBody>
      </p:sp>
      <p:sp>
        <p:nvSpPr>
          <p:cNvPr id="261122" name="Rectangle 2"/>
          <p:cNvSpPr>
            <a:spLocks noGrp="1" noChangeArrowheads="1"/>
          </p:cNvSpPr>
          <p:nvPr>
            <p:ph type="title"/>
          </p:nvPr>
        </p:nvSpPr>
        <p:spPr/>
        <p:txBody>
          <a:bodyPr/>
          <a:lstStyle/>
          <a:p>
            <a:r>
              <a:rPr lang="ja-JP" altLang="en-US"/>
              <a:t>手順３：総合点の計算</a:t>
            </a:r>
          </a:p>
        </p:txBody>
      </p:sp>
      <p:sp>
        <p:nvSpPr>
          <p:cNvPr id="261123" name="Rectangle 3"/>
          <p:cNvSpPr>
            <a:spLocks noGrp="1" noChangeArrowheads="1"/>
          </p:cNvSpPr>
          <p:nvPr>
            <p:ph type="body" idx="1"/>
          </p:nvPr>
        </p:nvSpPr>
        <p:spPr>
          <a:xfrm>
            <a:off x="685800" y="1676400"/>
            <a:ext cx="7800975" cy="4705350"/>
          </a:xfrm>
        </p:spPr>
        <p:txBody>
          <a:bodyPr/>
          <a:lstStyle/>
          <a:p>
            <a:r>
              <a:rPr lang="ja-JP" altLang="en-US"/>
              <a:t>ある候補の点数は基準ごとの点数に基準の点数をかけて全部足せばよい</a:t>
            </a:r>
          </a:p>
          <a:p>
            <a:pPr lvl="1"/>
            <a:r>
              <a:rPr lang="ja-JP" altLang="en-US"/>
              <a:t>価格基準</a:t>
            </a:r>
            <a:r>
              <a:rPr lang="en-US" altLang="ja-JP"/>
              <a:t>(50)</a:t>
            </a:r>
            <a:r>
              <a:rPr lang="ja-JP" altLang="en-US"/>
              <a:t>：トヨタ </a:t>
            </a:r>
            <a:r>
              <a:rPr lang="en-US" altLang="ja-JP"/>
              <a:t>10</a:t>
            </a:r>
            <a:r>
              <a:rPr lang="ja-JP" altLang="en-US"/>
              <a:t>、ニッサン </a:t>
            </a:r>
            <a:r>
              <a:rPr lang="en-US" altLang="ja-JP"/>
              <a:t>60</a:t>
            </a:r>
            <a:r>
              <a:rPr lang="ja-JP" altLang="en-US"/>
              <a:t>、ベンツ </a:t>
            </a:r>
            <a:r>
              <a:rPr lang="en-US" altLang="ja-JP"/>
              <a:t>30</a:t>
            </a:r>
          </a:p>
          <a:p>
            <a:pPr lvl="1"/>
            <a:r>
              <a:rPr lang="ja-JP" altLang="en-US"/>
              <a:t>装備基準</a:t>
            </a:r>
            <a:r>
              <a:rPr lang="en-US" altLang="ja-JP"/>
              <a:t>(30)</a:t>
            </a:r>
            <a:r>
              <a:rPr lang="ja-JP" altLang="en-US"/>
              <a:t>：トヨタ </a:t>
            </a:r>
            <a:r>
              <a:rPr lang="en-US" altLang="ja-JP"/>
              <a:t>50</a:t>
            </a:r>
            <a:r>
              <a:rPr lang="ja-JP" altLang="en-US"/>
              <a:t>、ニッサン </a:t>
            </a:r>
            <a:r>
              <a:rPr lang="en-US" altLang="ja-JP"/>
              <a:t>10</a:t>
            </a:r>
            <a:r>
              <a:rPr lang="ja-JP" altLang="en-US"/>
              <a:t>、ベンツ </a:t>
            </a:r>
            <a:r>
              <a:rPr lang="en-US" altLang="ja-JP"/>
              <a:t>40</a:t>
            </a:r>
          </a:p>
          <a:p>
            <a:pPr lvl="1"/>
            <a:r>
              <a:rPr lang="ja-JP" altLang="en-US"/>
              <a:t>環境基準</a:t>
            </a:r>
            <a:r>
              <a:rPr lang="en-US" altLang="ja-JP"/>
              <a:t>(20)</a:t>
            </a:r>
            <a:r>
              <a:rPr lang="ja-JP" altLang="en-US"/>
              <a:t>：トヨタ </a:t>
            </a:r>
            <a:r>
              <a:rPr lang="en-US" altLang="ja-JP"/>
              <a:t>60</a:t>
            </a:r>
            <a:r>
              <a:rPr lang="ja-JP" altLang="en-US"/>
              <a:t>、ニッサン </a:t>
            </a:r>
            <a:r>
              <a:rPr lang="en-US" altLang="ja-JP"/>
              <a:t>10</a:t>
            </a:r>
            <a:r>
              <a:rPr lang="ja-JP" altLang="en-US"/>
              <a:t>、ベンツ </a:t>
            </a:r>
            <a:r>
              <a:rPr lang="en-US" altLang="ja-JP"/>
              <a:t>30</a:t>
            </a:r>
          </a:p>
          <a:p>
            <a:r>
              <a:rPr lang="ja-JP" altLang="en-US"/>
              <a:t>トヨタの点数　：</a:t>
            </a:r>
            <a:r>
              <a:rPr lang="en-US" altLang="ja-JP" sz="2000"/>
              <a:t>50x10+30x50+20x60</a:t>
            </a:r>
            <a:r>
              <a:rPr lang="en-US" altLang="ja-JP"/>
              <a:t> = 3200</a:t>
            </a:r>
          </a:p>
          <a:p>
            <a:r>
              <a:rPr lang="ja-JP" altLang="en-US"/>
              <a:t>ニッサンの点数：</a:t>
            </a:r>
            <a:r>
              <a:rPr lang="en-US" altLang="ja-JP" sz="2000"/>
              <a:t>50x60+30x10+20x10</a:t>
            </a:r>
            <a:r>
              <a:rPr lang="en-US" altLang="ja-JP"/>
              <a:t> = 3500</a:t>
            </a:r>
          </a:p>
          <a:p>
            <a:r>
              <a:rPr lang="ja-JP" altLang="en-US"/>
              <a:t>ベンツの点数　：</a:t>
            </a:r>
            <a:r>
              <a:rPr lang="en-US" altLang="ja-JP" sz="2000"/>
              <a:t>50x30+30x40+20x30</a:t>
            </a:r>
            <a:r>
              <a:rPr lang="en-US" altLang="ja-JP"/>
              <a:t> = 3300</a:t>
            </a:r>
          </a:p>
        </p:txBody>
      </p:sp>
      <p:sp>
        <p:nvSpPr>
          <p:cNvPr id="261124" name="Oval 4"/>
          <p:cNvSpPr>
            <a:spLocks noChangeArrowheads="1"/>
          </p:cNvSpPr>
          <p:nvPr/>
        </p:nvSpPr>
        <p:spPr bwMode="auto">
          <a:xfrm>
            <a:off x="6659563" y="4581525"/>
            <a:ext cx="1296987" cy="600075"/>
          </a:xfrm>
          <a:prstGeom prst="ellipse">
            <a:avLst/>
          </a:prstGeom>
          <a:noFill/>
          <a:ln w="38100">
            <a:solidFill>
              <a:srgbClr val="FF0000"/>
            </a:solidFill>
            <a:round/>
            <a:headEnd/>
            <a:tailEnd/>
          </a:ln>
          <a:effectLst/>
        </p:spPr>
        <p:txBody>
          <a:bodyPr wrap="none" anchor="ctr"/>
          <a:lstStyle/>
          <a:p>
            <a:endParaRPr lang="ja-JP" altLang="en-US"/>
          </a:p>
        </p:txBody>
      </p:sp>
      <p:sp>
        <p:nvSpPr>
          <p:cNvPr id="261125" name="Text Box 5"/>
          <p:cNvSpPr txBox="1">
            <a:spLocks noChangeArrowheads="1"/>
          </p:cNvSpPr>
          <p:nvPr/>
        </p:nvSpPr>
        <p:spPr bwMode="auto">
          <a:xfrm>
            <a:off x="2721428" y="5653097"/>
            <a:ext cx="3343275" cy="457200"/>
          </a:xfrm>
          <a:prstGeom prst="rect">
            <a:avLst/>
          </a:prstGeom>
          <a:noFill/>
          <a:ln w="9525">
            <a:noFill/>
            <a:miter lim="800000"/>
            <a:headEnd/>
            <a:tailEnd/>
          </a:ln>
          <a:effectLst/>
        </p:spPr>
        <p:txBody>
          <a:bodyPr>
            <a:spAutoFit/>
          </a:bodyPr>
          <a:lstStyle/>
          <a:p>
            <a:pPr>
              <a:spcBef>
                <a:spcPct val="50000"/>
              </a:spcBef>
            </a:pPr>
            <a:r>
              <a:rPr lang="ja-JP" altLang="en-US" sz="2400" b="1" dirty="0">
                <a:solidFill>
                  <a:srgbClr val="FF0000"/>
                </a:solidFill>
                <a:ea typeface="Osaka" charset="-128"/>
              </a:rPr>
              <a:t>ニッサンに決定！！！</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mph" presetSubtype="0" fill="hold" nodeType="clickEffect">
                                  <p:stCondLst>
                                    <p:cond delay="0"/>
                                  </p:stCondLst>
                                  <p:childTnLst>
                                    <p:animClr clrSpc="hsl" dir="cw">
                                      <p:cBhvr override="childStyle">
                                        <p:cTn id="6" dur="500" fill="hold"/>
                                        <p:tgtEl>
                                          <p:spTgt spid="261123">
                                            <p:txEl>
                                              <p:pRg st="5" end="5"/>
                                            </p:txEl>
                                          </p:spTgt>
                                        </p:tgtEl>
                                        <p:attrNameLst>
                                          <p:attrName>style.color</p:attrName>
                                        </p:attrNameLst>
                                      </p:cBhvr>
                                      <p:by>
                                        <p:hsl h="7200000" s="0" l="0"/>
                                      </p:by>
                                    </p:animClr>
                                    <p:animClr clrSpc="hsl" dir="cw">
                                      <p:cBhvr>
                                        <p:cTn id="7" dur="500" fill="hold"/>
                                        <p:tgtEl>
                                          <p:spTgt spid="261123">
                                            <p:txEl>
                                              <p:pRg st="5" end="5"/>
                                            </p:txEl>
                                          </p:spTgt>
                                        </p:tgtEl>
                                        <p:attrNameLst>
                                          <p:attrName>fillcolor</p:attrName>
                                        </p:attrNameLst>
                                      </p:cBhvr>
                                      <p:by>
                                        <p:hsl h="7200000" s="0" l="0"/>
                                      </p:by>
                                    </p:animClr>
                                    <p:animClr clrSpc="hsl" dir="cw">
                                      <p:cBhvr>
                                        <p:cTn id="8" dur="500" fill="hold"/>
                                        <p:tgtEl>
                                          <p:spTgt spid="261123">
                                            <p:txEl>
                                              <p:pRg st="5" end="5"/>
                                            </p:txEl>
                                          </p:spTgt>
                                        </p:tgtEl>
                                        <p:attrNameLst>
                                          <p:attrName>stroke.color</p:attrName>
                                        </p:attrNameLst>
                                      </p:cBhvr>
                                      <p:by>
                                        <p:hsl h="7200000" s="0" l="0"/>
                                      </p:by>
                                    </p:animClr>
                                    <p:set>
                                      <p:cBhvr>
                                        <p:cTn id="9" dur="500" fill="hold"/>
                                        <p:tgtEl>
                                          <p:spTgt spid="261123">
                                            <p:txEl>
                                              <p:pRg st="5" end="5"/>
                                            </p:txEl>
                                          </p:spTgt>
                                        </p:tgtEl>
                                        <p:attrNameLst>
                                          <p:attrName>fill.type</p:attrName>
                                        </p:attrNameLst>
                                      </p:cBhvr>
                                      <p:to>
                                        <p:strVal val="solid"/>
                                      </p:to>
                                    </p:set>
                                  </p:childTnLst>
                                </p:cTn>
                              </p:par>
                            </p:childTnLst>
                          </p:cTn>
                        </p:par>
                        <p:par>
                          <p:cTn id="10" fill="hold">
                            <p:stCondLst>
                              <p:cond delay="500"/>
                            </p:stCondLst>
                            <p:childTnLst>
                              <p:par>
                                <p:cTn id="11" presetID="1" presetClass="entr" presetSubtype="0" fill="hold" grpId="0" nodeType="afterEffect">
                                  <p:stCondLst>
                                    <p:cond delay="0"/>
                                  </p:stCondLst>
                                  <p:childTnLst>
                                    <p:set>
                                      <p:cBhvr>
                                        <p:cTn id="12" dur="1" fill="hold">
                                          <p:stCondLst>
                                            <p:cond delay="0"/>
                                          </p:stCondLst>
                                        </p:cTn>
                                        <p:tgtEl>
                                          <p:spTgt spid="261124"/>
                                        </p:tgtEl>
                                        <p:attrNameLst>
                                          <p:attrName>style.visibility</p:attrName>
                                        </p:attrNameLst>
                                      </p:cBhvr>
                                      <p:to>
                                        <p:strVal val="visible"/>
                                      </p:to>
                                    </p:set>
                                  </p:childTnLst>
                                </p:cTn>
                              </p:par>
                            </p:childTnLst>
                          </p:cTn>
                        </p:par>
                        <p:par>
                          <p:cTn id="13" fill="hold">
                            <p:stCondLst>
                              <p:cond delay="500"/>
                            </p:stCondLst>
                            <p:childTnLst>
                              <p:par>
                                <p:cTn id="14" presetID="1" presetClass="entr" presetSubtype="0" fill="hold" grpId="0" nodeType="afterEffect">
                                  <p:stCondLst>
                                    <p:cond delay="0"/>
                                  </p:stCondLst>
                                  <p:childTnLst>
                                    <p:set>
                                      <p:cBhvr>
                                        <p:cTn id="15" dur="1" fill="hold">
                                          <p:stCondLst>
                                            <p:cond delay="0"/>
                                          </p:stCondLst>
                                        </p:cTn>
                                        <p:tgtEl>
                                          <p:spTgt spid="2611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1124" grpId="0" animBg="1"/>
      <p:bldP spid="26112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9474" name="Rectangle 2"/>
          <p:cNvSpPr>
            <a:spLocks noGrp="1" noChangeArrowheads="1"/>
          </p:cNvSpPr>
          <p:nvPr>
            <p:ph type="ctrTitle"/>
          </p:nvPr>
        </p:nvSpPr>
        <p:spPr>
          <a:xfrm>
            <a:off x="468313" y="836613"/>
            <a:ext cx="8207375" cy="5329237"/>
          </a:xfrm>
        </p:spPr>
        <p:txBody>
          <a:bodyPr/>
          <a:lstStyle/>
          <a:p>
            <a:r>
              <a:rPr lang="ja-JP" altLang="en-US">
                <a:solidFill>
                  <a:srgbClr val="6666FF"/>
                </a:solidFill>
              </a:rPr>
              <a:t>評価基準が複数ある場合の意思決定法</a:t>
            </a:r>
            <a:r>
              <a:rPr lang="ja-JP" altLang="en-US"/>
              <a:t/>
            </a:r>
            <a:br>
              <a:rPr lang="ja-JP" altLang="en-US"/>
            </a:br>
            <a:r>
              <a:rPr lang="ja-JP" altLang="en-US">
                <a:solidFill>
                  <a:srgbClr val="6666FF"/>
                </a:solidFill>
              </a:rPr>
              <a:t>数量化意思決定法</a:t>
            </a:r>
            <a:r>
              <a:rPr lang="ja-JP" altLang="en-US"/>
              <a:t/>
            </a:r>
            <a:br>
              <a:rPr lang="ja-JP" altLang="en-US"/>
            </a:br>
            <a:r>
              <a:rPr lang="ja-JP" altLang="en-US"/>
              <a:t>図式表現</a:t>
            </a:r>
            <a:br>
              <a:rPr lang="ja-JP" altLang="en-US"/>
            </a:br>
            <a:r>
              <a:rPr lang="ja-JP" altLang="en-US">
                <a:solidFill>
                  <a:srgbClr val="6666FF"/>
                </a:solidFill>
              </a:rPr>
              <a:t>問題点</a:t>
            </a:r>
            <a:br>
              <a:rPr lang="ja-JP" altLang="en-US">
                <a:solidFill>
                  <a:srgbClr val="6666FF"/>
                </a:solidFill>
              </a:rPr>
            </a:br>
            <a:r>
              <a:rPr lang="ja-JP" altLang="en-US">
                <a:solidFill>
                  <a:srgbClr val="6666FF"/>
                </a:solidFill>
              </a:rPr>
              <a:t>一対比較</a:t>
            </a:r>
            <a:br>
              <a:rPr lang="ja-JP" altLang="en-US">
                <a:solidFill>
                  <a:srgbClr val="6666FF"/>
                </a:solidFill>
              </a:rPr>
            </a:br>
            <a:r>
              <a:rPr lang="ja-JP" altLang="en-US">
                <a:solidFill>
                  <a:srgbClr val="6666FF"/>
                </a:solidFill>
              </a:rPr>
              <a:t>総合評価</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 6"/>
          <p:cNvSpPr>
            <a:spLocks noGrp="1"/>
          </p:cNvSpPr>
          <p:nvPr>
            <p:ph type="sldNum" sz="quarter" idx="12"/>
          </p:nvPr>
        </p:nvSpPr>
        <p:spPr/>
        <p:txBody>
          <a:bodyPr/>
          <a:lstStyle/>
          <a:p>
            <a:fld id="{BF63ACBC-8676-4FEA-9351-3820D312DBB9}" type="slidenum">
              <a:rPr lang="en-US" altLang="ja-JP"/>
              <a:pPr/>
              <a:t>22</a:t>
            </a:fld>
            <a:endParaRPr lang="en-US" altLang="ja-JP"/>
          </a:p>
        </p:txBody>
      </p:sp>
      <p:sp>
        <p:nvSpPr>
          <p:cNvPr id="292866" name="Rectangle 2"/>
          <p:cNvSpPr>
            <a:spLocks noGrp="1" noChangeArrowheads="1"/>
          </p:cNvSpPr>
          <p:nvPr>
            <p:ph type="title"/>
          </p:nvPr>
        </p:nvSpPr>
        <p:spPr/>
        <p:txBody>
          <a:bodyPr/>
          <a:lstStyle/>
          <a:p>
            <a:r>
              <a:rPr lang="ja-JP" altLang="en-US"/>
              <a:t>別の図式化　パイの分配（手順１）</a:t>
            </a:r>
          </a:p>
        </p:txBody>
      </p:sp>
      <p:graphicFrame>
        <p:nvGraphicFramePr>
          <p:cNvPr id="292892" name="Object 28"/>
          <p:cNvGraphicFramePr>
            <a:graphicFrameLocks noGrp="1" noChangeAspect="1"/>
          </p:cNvGraphicFramePr>
          <p:nvPr>
            <p:ph sz="half" idx="1"/>
            <p:extLst>
              <p:ext uri="{D42A27DB-BD31-4B8C-83A1-F6EECF244321}">
                <p14:modId xmlns:p14="http://schemas.microsoft.com/office/powerpoint/2010/main" val="2577106994"/>
              </p:ext>
            </p:extLst>
          </p:nvPr>
        </p:nvGraphicFramePr>
        <p:xfrm>
          <a:off x="1196975" y="2573338"/>
          <a:ext cx="7188200" cy="3009900"/>
        </p:xfrm>
        <a:graphic>
          <a:graphicData uri="http://schemas.openxmlformats.org/presentationml/2006/ole">
            <mc:AlternateContent xmlns:mc="http://schemas.openxmlformats.org/markup-compatibility/2006">
              <mc:Choice xmlns:v="urn:schemas-microsoft-com:vml" Requires="v">
                <p:oleObj spid="_x0000_s292920" name="ワークシート" r:id="rId5" imgW="2638466" imgH="1104734" progId="Excel.Sheet.8">
                  <p:embed/>
                </p:oleObj>
              </mc:Choice>
              <mc:Fallback>
                <p:oleObj name="ワークシート" r:id="rId5" imgW="2638466" imgH="1104734" progId="Excel.Sheet.8">
                  <p:embed/>
                  <p:pic>
                    <p:nvPicPr>
                      <p:cNvPr id="0" name="Picture 28"/>
                      <p:cNvPicPr>
                        <a:picLocks noChangeAspect="1" noChangeArrowheads="1"/>
                      </p:cNvPicPr>
                      <p:nvPr/>
                    </p:nvPicPr>
                    <p:blipFill>
                      <a:blip r:embed="rId6"/>
                      <a:srcRect/>
                      <a:stretch>
                        <a:fillRect/>
                      </a:stretch>
                    </p:blipFill>
                    <p:spPr bwMode="auto">
                      <a:xfrm>
                        <a:off x="1196975" y="2573338"/>
                        <a:ext cx="7188200" cy="300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292899" name="Picture 35" descr="MCj02288810000[1]"/>
          <p:cNvPicPr>
            <a:picLocks noChangeAspect="1" noChangeArrowheads="1"/>
          </p:cNvPicPr>
          <p:nvPr/>
        </p:nvPicPr>
        <p:blipFill>
          <a:blip r:embed="rId7"/>
          <a:srcRect/>
          <a:stretch>
            <a:fillRect/>
          </a:stretch>
        </p:blipFill>
        <p:spPr bwMode="auto">
          <a:xfrm>
            <a:off x="7092950" y="1628775"/>
            <a:ext cx="1682750" cy="1814513"/>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スライド番号プレースホルダ 6"/>
          <p:cNvSpPr>
            <a:spLocks noGrp="1"/>
          </p:cNvSpPr>
          <p:nvPr>
            <p:ph type="sldNum" sz="quarter" idx="12"/>
          </p:nvPr>
        </p:nvSpPr>
        <p:spPr/>
        <p:txBody>
          <a:bodyPr/>
          <a:lstStyle/>
          <a:p>
            <a:fld id="{80F04C67-1BA1-43B6-BD82-B0E277ED0043}" type="slidenum">
              <a:rPr lang="en-US" altLang="ja-JP"/>
              <a:pPr/>
              <a:t>23</a:t>
            </a:fld>
            <a:endParaRPr lang="en-US" altLang="ja-JP"/>
          </a:p>
        </p:txBody>
      </p:sp>
      <p:sp>
        <p:nvSpPr>
          <p:cNvPr id="380930" name="Rectangle 2"/>
          <p:cNvSpPr>
            <a:spLocks noGrp="1" noChangeArrowheads="1"/>
          </p:cNvSpPr>
          <p:nvPr>
            <p:ph type="title"/>
          </p:nvPr>
        </p:nvSpPr>
        <p:spPr/>
        <p:txBody>
          <a:bodyPr/>
          <a:lstStyle/>
          <a:p>
            <a:r>
              <a:rPr lang="ja-JP" altLang="en-US" dirty="0"/>
              <a:t>別の図式化　パイの</a:t>
            </a:r>
            <a:r>
              <a:rPr lang="ja-JP" altLang="en-US" dirty="0" smtClean="0"/>
              <a:t>分配</a:t>
            </a:r>
            <a:r>
              <a:rPr lang="en-US" altLang="ja-JP" dirty="0" smtClean="0"/>
              <a:t>(</a:t>
            </a:r>
            <a:r>
              <a:rPr lang="ja-JP" altLang="en-US" dirty="0" smtClean="0"/>
              <a:t>手順２</a:t>
            </a:r>
            <a:r>
              <a:rPr lang="en-US" altLang="ja-JP" dirty="0" smtClean="0"/>
              <a:t>)</a:t>
            </a:r>
            <a:r>
              <a:rPr lang="ja-JP" altLang="en-US" dirty="0" smtClean="0"/>
              <a:t>　</a:t>
            </a:r>
            <a:r>
              <a:rPr lang="en-US" altLang="ja-JP" sz="1400" dirty="0" smtClean="0"/>
              <a:t>.</a:t>
            </a:r>
            <a:endParaRPr lang="ja-JP" altLang="en-US" dirty="0"/>
          </a:p>
        </p:txBody>
      </p:sp>
      <p:graphicFrame>
        <p:nvGraphicFramePr>
          <p:cNvPr id="380941" name="Object 13"/>
          <p:cNvGraphicFramePr>
            <a:graphicFrameLocks noGrp="1" noChangeAspect="1"/>
          </p:cNvGraphicFramePr>
          <p:nvPr>
            <p:ph sz="half" idx="2"/>
            <p:extLst>
              <p:ext uri="{D42A27DB-BD31-4B8C-83A1-F6EECF244321}">
                <p14:modId xmlns:p14="http://schemas.microsoft.com/office/powerpoint/2010/main" val="1818199682"/>
              </p:ext>
            </p:extLst>
          </p:nvPr>
        </p:nvGraphicFramePr>
        <p:xfrm>
          <a:off x="684213" y="2357438"/>
          <a:ext cx="7891462" cy="3240087"/>
        </p:xfrm>
        <a:graphic>
          <a:graphicData uri="http://schemas.openxmlformats.org/presentationml/2006/ole">
            <mc:AlternateContent xmlns:mc="http://schemas.openxmlformats.org/markup-compatibility/2006">
              <mc:Choice xmlns:v="urn:schemas-microsoft-com:vml" Requires="v">
                <p:oleObj spid="_x0000_s380973" name="ワークシート" r:id="rId5" imgW="3248078" imgH="1333530" progId="Excel.Sheet.8">
                  <p:embed/>
                </p:oleObj>
              </mc:Choice>
              <mc:Fallback>
                <p:oleObj name="ワークシート" r:id="rId5" imgW="3248078" imgH="1333530" progId="Excel.Sheet.8">
                  <p:embed/>
                  <p:pic>
                    <p:nvPicPr>
                      <p:cNvPr id="0" name="Picture 13"/>
                      <p:cNvPicPr>
                        <a:picLocks noChangeAspect="1" noChangeArrowheads="1"/>
                      </p:cNvPicPr>
                      <p:nvPr/>
                    </p:nvPicPr>
                    <p:blipFill>
                      <a:blip r:embed="rId6"/>
                      <a:srcRect/>
                      <a:stretch>
                        <a:fillRect/>
                      </a:stretch>
                    </p:blipFill>
                    <p:spPr bwMode="auto">
                      <a:xfrm>
                        <a:off x="684213" y="2357438"/>
                        <a:ext cx="7891462" cy="3240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 name="テキスト ボックス 5"/>
          <p:cNvSpPr txBox="1"/>
          <p:nvPr/>
        </p:nvSpPr>
        <p:spPr>
          <a:xfrm>
            <a:off x="7371644" y="0"/>
            <a:ext cx="1772356" cy="707886"/>
          </a:xfrm>
          <a:prstGeom prst="rect">
            <a:avLst/>
          </a:prstGeom>
          <a:solidFill>
            <a:srgbClr val="0000CC">
              <a:alpha val="20000"/>
            </a:srgbClr>
          </a:solidFill>
        </p:spPr>
        <p:txBody>
          <a:bodyPr wrap="square" rtlCol="0">
            <a:spAutoFit/>
          </a:bodyPr>
          <a:lstStyle/>
          <a:p>
            <a:r>
              <a:rPr kumimoji="1" lang="ja-JP" altLang="en-US" b="1" dirty="0" smtClean="0">
                <a:solidFill>
                  <a:srgbClr val="FF0000"/>
                </a:solidFill>
                <a:latin typeface="+mj-lt"/>
              </a:rPr>
              <a:t>テキスト</a:t>
            </a:r>
            <a:endParaRPr kumimoji="1" lang="en-US" altLang="ja-JP" b="1" dirty="0" smtClean="0">
              <a:solidFill>
                <a:srgbClr val="FF0000"/>
              </a:solidFill>
              <a:latin typeface="+mj-lt"/>
            </a:endParaRPr>
          </a:p>
          <a:p>
            <a:r>
              <a:rPr kumimoji="1" lang="en-US" altLang="ja-JP" b="1" dirty="0" smtClean="0">
                <a:solidFill>
                  <a:srgbClr val="FF0000"/>
                </a:solidFill>
                <a:latin typeface="+mj-lt"/>
              </a:rPr>
              <a:t>145</a:t>
            </a:r>
            <a:r>
              <a:rPr kumimoji="1" lang="ja-JP" altLang="en-US" b="1" dirty="0" smtClean="0">
                <a:solidFill>
                  <a:srgbClr val="FF0000"/>
                </a:solidFill>
                <a:latin typeface="+mj-lt"/>
              </a:rPr>
              <a:t>ページ</a:t>
            </a:r>
            <a:endParaRPr kumimoji="1" lang="ja-JP" altLang="en-US" b="1" dirty="0">
              <a:solidFill>
                <a:srgbClr val="FF0000"/>
              </a:solidFill>
              <a:latin typeface="+mj-lt"/>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p:txBody>
          <a:bodyPr/>
          <a:lstStyle/>
          <a:p>
            <a:fld id="{0EA2290B-D06F-48E6-A994-96D8F06018DE}" type="slidenum">
              <a:rPr lang="en-US" altLang="ja-JP"/>
              <a:pPr/>
              <a:t>24</a:t>
            </a:fld>
            <a:endParaRPr lang="en-US" altLang="ja-JP"/>
          </a:p>
        </p:txBody>
      </p:sp>
      <p:sp>
        <p:nvSpPr>
          <p:cNvPr id="385026" name="Rectangle 2"/>
          <p:cNvSpPr>
            <a:spLocks noGrp="1" noChangeArrowheads="1"/>
          </p:cNvSpPr>
          <p:nvPr>
            <p:ph type="title"/>
          </p:nvPr>
        </p:nvSpPr>
        <p:spPr/>
        <p:txBody>
          <a:bodyPr/>
          <a:lstStyle/>
          <a:p>
            <a:r>
              <a:rPr lang="ja-JP" altLang="en-US"/>
              <a:t>別の図式化　パイの分配（手順</a:t>
            </a:r>
            <a:r>
              <a:rPr lang="en-US" altLang="ja-JP"/>
              <a:t>3</a:t>
            </a:r>
            <a:r>
              <a:rPr lang="ja-JP" altLang="en-US"/>
              <a:t>）</a:t>
            </a:r>
          </a:p>
        </p:txBody>
      </p:sp>
      <p:graphicFrame>
        <p:nvGraphicFramePr>
          <p:cNvPr id="385035" name="Object 11"/>
          <p:cNvGraphicFramePr>
            <a:graphicFrameLocks noGrp="1" noChangeAspect="1"/>
          </p:cNvGraphicFramePr>
          <p:nvPr>
            <p:ph idx="1"/>
            <p:extLst>
              <p:ext uri="{D42A27DB-BD31-4B8C-83A1-F6EECF244321}">
                <p14:modId xmlns:p14="http://schemas.microsoft.com/office/powerpoint/2010/main" val="982076708"/>
              </p:ext>
            </p:extLst>
          </p:nvPr>
        </p:nvGraphicFramePr>
        <p:xfrm>
          <a:off x="755650" y="2168525"/>
          <a:ext cx="7993063" cy="3284538"/>
        </p:xfrm>
        <a:graphic>
          <a:graphicData uri="http://schemas.openxmlformats.org/presentationml/2006/ole">
            <mc:AlternateContent xmlns:mc="http://schemas.openxmlformats.org/markup-compatibility/2006">
              <mc:Choice xmlns:v="urn:schemas-microsoft-com:vml" Requires="v">
                <p:oleObj spid="_x0000_s385064" name="ワークシート" r:id="rId5" imgW="2990912" imgH="1228770" progId="Excel.Sheet.8">
                  <p:embed/>
                </p:oleObj>
              </mc:Choice>
              <mc:Fallback>
                <p:oleObj name="ワークシート" r:id="rId5" imgW="2990912" imgH="1228770" progId="Excel.Sheet.8">
                  <p:embed/>
                  <p:pic>
                    <p:nvPicPr>
                      <p:cNvPr id="0" name="Picture 11"/>
                      <p:cNvPicPr>
                        <a:picLocks noChangeAspect="1" noChangeArrowheads="1"/>
                      </p:cNvPicPr>
                      <p:nvPr/>
                    </p:nvPicPr>
                    <p:blipFill>
                      <a:blip r:embed="rId6"/>
                      <a:srcRect/>
                      <a:stretch>
                        <a:fillRect/>
                      </a:stretch>
                    </p:blipFill>
                    <p:spPr bwMode="auto">
                      <a:xfrm>
                        <a:off x="755650" y="2168525"/>
                        <a:ext cx="7993063" cy="3284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1170" name="Rectangle 2"/>
          <p:cNvSpPr>
            <a:spLocks noGrp="1" noChangeArrowheads="1"/>
          </p:cNvSpPr>
          <p:nvPr>
            <p:ph type="ctrTitle"/>
          </p:nvPr>
        </p:nvSpPr>
        <p:spPr>
          <a:xfrm>
            <a:off x="468313" y="836613"/>
            <a:ext cx="8207375" cy="5329237"/>
          </a:xfrm>
        </p:spPr>
        <p:txBody>
          <a:bodyPr/>
          <a:lstStyle/>
          <a:p>
            <a:r>
              <a:rPr lang="ja-JP" altLang="en-US">
                <a:solidFill>
                  <a:srgbClr val="6666FF"/>
                </a:solidFill>
              </a:rPr>
              <a:t>評価基準が複数ある場合の意思決定法</a:t>
            </a:r>
            <a:r>
              <a:rPr lang="ja-JP" altLang="en-US"/>
              <a:t/>
            </a:r>
            <a:br>
              <a:rPr lang="ja-JP" altLang="en-US"/>
            </a:br>
            <a:r>
              <a:rPr lang="ja-JP" altLang="en-US">
                <a:solidFill>
                  <a:srgbClr val="6666FF"/>
                </a:solidFill>
              </a:rPr>
              <a:t>数量化意思決定法</a:t>
            </a:r>
            <a:r>
              <a:rPr lang="ja-JP" altLang="en-US"/>
              <a:t/>
            </a:r>
            <a:br>
              <a:rPr lang="ja-JP" altLang="en-US"/>
            </a:br>
            <a:r>
              <a:rPr lang="ja-JP" altLang="en-US">
                <a:solidFill>
                  <a:srgbClr val="6666FF"/>
                </a:solidFill>
              </a:rPr>
              <a:t>図式表現</a:t>
            </a:r>
            <a:r>
              <a:rPr lang="ja-JP" altLang="en-US"/>
              <a:t/>
            </a:r>
            <a:br>
              <a:rPr lang="ja-JP" altLang="en-US"/>
            </a:br>
            <a:r>
              <a:rPr lang="ja-JP" altLang="en-US"/>
              <a:t>問題点</a:t>
            </a:r>
            <a:r>
              <a:rPr lang="ja-JP" altLang="en-US">
                <a:solidFill>
                  <a:srgbClr val="6666FF"/>
                </a:solidFill>
              </a:rPr>
              <a:t/>
            </a:r>
            <a:br>
              <a:rPr lang="ja-JP" altLang="en-US">
                <a:solidFill>
                  <a:srgbClr val="6666FF"/>
                </a:solidFill>
              </a:rPr>
            </a:br>
            <a:r>
              <a:rPr lang="ja-JP" altLang="en-US">
                <a:solidFill>
                  <a:srgbClr val="6666FF"/>
                </a:solidFill>
              </a:rPr>
              <a:t>一対比較</a:t>
            </a:r>
            <a:br>
              <a:rPr lang="ja-JP" altLang="en-US">
                <a:solidFill>
                  <a:srgbClr val="6666FF"/>
                </a:solidFill>
              </a:rPr>
            </a:br>
            <a:r>
              <a:rPr lang="ja-JP" altLang="en-US">
                <a:solidFill>
                  <a:srgbClr val="6666FF"/>
                </a:solidFill>
              </a:rPr>
              <a:t>総合評価</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5"/>
          <p:cNvSpPr>
            <a:spLocks noGrp="1"/>
          </p:cNvSpPr>
          <p:nvPr>
            <p:ph type="sldNum" sz="quarter" idx="12"/>
          </p:nvPr>
        </p:nvSpPr>
        <p:spPr/>
        <p:txBody>
          <a:bodyPr/>
          <a:lstStyle/>
          <a:p>
            <a:fld id="{B59071DE-5393-4DF0-8C0B-64595A4060DB}" type="slidenum">
              <a:rPr lang="en-US" altLang="ja-JP"/>
              <a:pPr/>
              <a:t>26</a:t>
            </a:fld>
            <a:endParaRPr lang="en-US" altLang="ja-JP"/>
          </a:p>
        </p:txBody>
      </p:sp>
      <p:sp>
        <p:nvSpPr>
          <p:cNvPr id="264194" name="Rectangle 2"/>
          <p:cNvSpPr>
            <a:spLocks noGrp="1" noChangeArrowheads="1"/>
          </p:cNvSpPr>
          <p:nvPr>
            <p:ph type="title"/>
          </p:nvPr>
        </p:nvSpPr>
        <p:spPr/>
        <p:txBody>
          <a:bodyPr/>
          <a:lstStyle/>
          <a:p>
            <a:r>
              <a:rPr lang="ja-JP" altLang="en-US"/>
              <a:t>問題点　</a:t>
            </a:r>
          </a:p>
        </p:txBody>
      </p:sp>
      <p:sp>
        <p:nvSpPr>
          <p:cNvPr id="264195" name="Rectangle 3"/>
          <p:cNvSpPr>
            <a:spLocks noGrp="1" noChangeArrowheads="1"/>
          </p:cNvSpPr>
          <p:nvPr>
            <p:ph type="body" idx="1"/>
          </p:nvPr>
        </p:nvSpPr>
        <p:spPr/>
        <p:txBody>
          <a:bodyPr/>
          <a:lstStyle/>
          <a:p>
            <a:r>
              <a:rPr lang="ja-JP" altLang="en-US"/>
              <a:t>その１　評価基準がたくさんあったらどうする？</a:t>
            </a:r>
          </a:p>
          <a:p>
            <a:r>
              <a:rPr lang="ja-JP" altLang="en-US"/>
              <a:t>その２　候補がたくさんあったらどうする？</a:t>
            </a:r>
          </a:p>
          <a:p>
            <a:r>
              <a:rPr lang="ja-JP" altLang="en-US"/>
              <a:t>その３　評価値をどうやって決める？</a:t>
            </a:r>
          </a:p>
        </p:txBody>
      </p:sp>
      <p:sp>
        <p:nvSpPr>
          <p:cNvPr id="2" name="角丸四角形 1"/>
          <p:cNvSpPr/>
          <p:nvPr/>
        </p:nvSpPr>
        <p:spPr bwMode="auto">
          <a:xfrm>
            <a:off x="927652" y="4121424"/>
            <a:ext cx="2133600" cy="1113183"/>
          </a:xfrm>
          <a:prstGeom prst="roundRect">
            <a:avLst/>
          </a:prstGeom>
          <a:solidFill>
            <a:schemeClr val="accent1"/>
          </a:solidFill>
          <a:ln w="38100" cap="flat" cmpd="sng" algn="ctr">
            <a:solidFill>
              <a:srgbClr val="0000CC"/>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ja-JP" altLang="en-US" sz="2800" b="1" i="0" u="none" strike="noStrike" cap="none" normalizeH="0" baseline="0" dirty="0" smtClean="0">
                <a:ln>
                  <a:noFill/>
                </a:ln>
                <a:solidFill>
                  <a:srgbClr val="0000CC"/>
                </a:solidFill>
                <a:effectLst/>
                <a:latin typeface="HG丸ｺﾞｼｯｸM-PRO" panose="020F0600000000000000" pitchFamily="50" charset="-128"/>
                <a:ea typeface="HG丸ｺﾞｼｯｸM-PRO" panose="020F0600000000000000" pitchFamily="50" charset="-128"/>
              </a:rPr>
              <a:t>一対比較</a:t>
            </a:r>
          </a:p>
        </p:txBody>
      </p:sp>
      <p:sp>
        <p:nvSpPr>
          <p:cNvPr id="8" name="角丸四角形 7"/>
          <p:cNvSpPr/>
          <p:nvPr/>
        </p:nvSpPr>
        <p:spPr bwMode="auto">
          <a:xfrm>
            <a:off x="3604591" y="4121424"/>
            <a:ext cx="2133600" cy="1113183"/>
          </a:xfrm>
          <a:prstGeom prst="roundRect">
            <a:avLst/>
          </a:prstGeom>
          <a:solidFill>
            <a:schemeClr val="accent1"/>
          </a:solidFill>
          <a:ln w="38100" cap="flat" cmpd="sng" algn="ctr">
            <a:solidFill>
              <a:srgbClr val="0000CC"/>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ja-JP" altLang="en-US" sz="2800" b="1" i="0" u="none" strike="noStrike" cap="none" normalizeH="0" baseline="0" dirty="0" smtClean="0">
                <a:ln>
                  <a:noFill/>
                </a:ln>
                <a:solidFill>
                  <a:srgbClr val="0000CC"/>
                </a:solidFill>
                <a:effectLst/>
                <a:latin typeface="HG丸ｺﾞｼｯｸM-PRO" panose="020F0600000000000000" pitchFamily="50" charset="-128"/>
                <a:ea typeface="HG丸ｺﾞｼｯｸM-PRO" panose="020F0600000000000000" pitchFamily="50" charset="-128"/>
              </a:rPr>
              <a:t>階層化</a:t>
            </a:r>
          </a:p>
        </p:txBody>
      </p:sp>
      <p:sp>
        <p:nvSpPr>
          <p:cNvPr id="9" name="角丸四角形 8"/>
          <p:cNvSpPr/>
          <p:nvPr/>
        </p:nvSpPr>
        <p:spPr bwMode="auto">
          <a:xfrm>
            <a:off x="6241773" y="4121424"/>
            <a:ext cx="2133600" cy="1113183"/>
          </a:xfrm>
          <a:prstGeom prst="roundRect">
            <a:avLst/>
          </a:prstGeom>
          <a:solidFill>
            <a:schemeClr val="accent1"/>
          </a:solidFill>
          <a:ln w="38100" cap="flat" cmpd="sng" algn="ctr">
            <a:solidFill>
              <a:srgbClr val="0000CC"/>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ja-JP" altLang="en-US" sz="2800" b="1" i="0" u="none" strike="noStrike" cap="none" normalizeH="0" baseline="0" dirty="0" smtClean="0">
                <a:ln>
                  <a:noFill/>
                </a:ln>
                <a:solidFill>
                  <a:srgbClr val="0000CC"/>
                </a:solidFill>
                <a:effectLst/>
                <a:latin typeface="HG丸ｺﾞｼｯｸM-PRO" panose="020F0600000000000000" pitchFamily="50" charset="-128"/>
                <a:ea typeface="HG丸ｺﾞｼｯｸM-PRO" panose="020F0600000000000000" pitchFamily="50" charset="-128"/>
              </a:rPr>
              <a:t>感度分析</a:t>
            </a:r>
          </a:p>
        </p:txBody>
      </p:sp>
      <p:sp>
        <p:nvSpPr>
          <p:cNvPr id="10" name="テキスト ボックス 9"/>
          <p:cNvSpPr txBox="1"/>
          <p:nvPr/>
        </p:nvSpPr>
        <p:spPr>
          <a:xfrm>
            <a:off x="7371644" y="0"/>
            <a:ext cx="1772356" cy="707886"/>
          </a:xfrm>
          <a:prstGeom prst="rect">
            <a:avLst/>
          </a:prstGeom>
          <a:solidFill>
            <a:srgbClr val="0000CC">
              <a:alpha val="20000"/>
            </a:srgbClr>
          </a:solidFill>
        </p:spPr>
        <p:txBody>
          <a:bodyPr wrap="square" rtlCol="0">
            <a:spAutoFit/>
          </a:bodyPr>
          <a:lstStyle/>
          <a:p>
            <a:r>
              <a:rPr kumimoji="1" lang="ja-JP" altLang="en-US" b="1" dirty="0" smtClean="0">
                <a:solidFill>
                  <a:srgbClr val="FF0000"/>
                </a:solidFill>
                <a:latin typeface="+mj-lt"/>
              </a:rPr>
              <a:t>テキスト</a:t>
            </a:r>
            <a:endParaRPr kumimoji="1" lang="en-US" altLang="ja-JP" b="1" dirty="0" smtClean="0">
              <a:solidFill>
                <a:srgbClr val="FF0000"/>
              </a:solidFill>
              <a:latin typeface="+mj-lt"/>
            </a:endParaRPr>
          </a:p>
          <a:p>
            <a:r>
              <a:rPr kumimoji="1" lang="en-US" altLang="ja-JP" b="1" dirty="0" smtClean="0">
                <a:solidFill>
                  <a:srgbClr val="FF0000"/>
                </a:solidFill>
                <a:latin typeface="+mj-lt"/>
              </a:rPr>
              <a:t>146</a:t>
            </a:r>
            <a:r>
              <a:rPr kumimoji="1" lang="ja-JP" altLang="en-US" b="1" dirty="0" smtClean="0">
                <a:solidFill>
                  <a:srgbClr val="FF0000"/>
                </a:solidFill>
                <a:latin typeface="+mj-lt"/>
              </a:rPr>
              <a:t>ページ</a:t>
            </a:r>
            <a:endParaRPr kumimoji="1" lang="ja-JP" altLang="en-US" b="1" dirty="0">
              <a:solidFill>
                <a:srgbClr val="FF0000"/>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ipe(up)">
                                      <p:cBhvr>
                                        <p:cTn id="10" dur="500"/>
                                        <p:tgtEl>
                                          <p:spTgt spid="8"/>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wipe(up)">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2194" name="Rectangle 2"/>
          <p:cNvSpPr>
            <a:spLocks noGrp="1" noChangeArrowheads="1"/>
          </p:cNvSpPr>
          <p:nvPr>
            <p:ph type="ctrTitle"/>
          </p:nvPr>
        </p:nvSpPr>
        <p:spPr>
          <a:xfrm>
            <a:off x="468313" y="836613"/>
            <a:ext cx="8207375" cy="5329237"/>
          </a:xfrm>
        </p:spPr>
        <p:txBody>
          <a:bodyPr/>
          <a:lstStyle/>
          <a:p>
            <a:r>
              <a:rPr lang="ja-JP" altLang="en-US">
                <a:solidFill>
                  <a:srgbClr val="6666FF"/>
                </a:solidFill>
              </a:rPr>
              <a:t>評価基準が複数ある場合の意思決定法</a:t>
            </a:r>
            <a:r>
              <a:rPr lang="ja-JP" altLang="en-US"/>
              <a:t/>
            </a:r>
            <a:br>
              <a:rPr lang="ja-JP" altLang="en-US"/>
            </a:br>
            <a:r>
              <a:rPr lang="ja-JP" altLang="en-US">
                <a:solidFill>
                  <a:srgbClr val="6666FF"/>
                </a:solidFill>
              </a:rPr>
              <a:t>数量化意思決定法</a:t>
            </a:r>
            <a:r>
              <a:rPr lang="ja-JP" altLang="en-US"/>
              <a:t/>
            </a:r>
            <a:br>
              <a:rPr lang="ja-JP" altLang="en-US"/>
            </a:br>
            <a:r>
              <a:rPr lang="ja-JP" altLang="en-US">
                <a:solidFill>
                  <a:srgbClr val="6666FF"/>
                </a:solidFill>
              </a:rPr>
              <a:t>図式表現</a:t>
            </a:r>
            <a:r>
              <a:rPr lang="ja-JP" altLang="en-US"/>
              <a:t/>
            </a:r>
            <a:br>
              <a:rPr lang="ja-JP" altLang="en-US"/>
            </a:br>
            <a:r>
              <a:rPr lang="ja-JP" altLang="en-US">
                <a:solidFill>
                  <a:srgbClr val="6666FF"/>
                </a:solidFill>
              </a:rPr>
              <a:t>問題点</a:t>
            </a:r>
            <a:br>
              <a:rPr lang="ja-JP" altLang="en-US">
                <a:solidFill>
                  <a:srgbClr val="6666FF"/>
                </a:solidFill>
              </a:rPr>
            </a:br>
            <a:r>
              <a:rPr lang="ja-JP" altLang="en-US"/>
              <a:t>一対比較</a:t>
            </a:r>
            <a:r>
              <a:rPr lang="ja-JP" altLang="en-US">
                <a:solidFill>
                  <a:srgbClr val="6666FF"/>
                </a:solidFill>
              </a:rPr>
              <a:t/>
            </a:r>
            <a:br>
              <a:rPr lang="ja-JP" altLang="en-US">
                <a:solidFill>
                  <a:srgbClr val="6666FF"/>
                </a:solidFill>
              </a:rPr>
            </a:br>
            <a:r>
              <a:rPr lang="ja-JP" altLang="en-US">
                <a:solidFill>
                  <a:srgbClr val="6666FF"/>
                </a:solidFill>
              </a:rPr>
              <a:t>総合評価</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5"/>
          <p:cNvSpPr>
            <a:spLocks noGrp="1"/>
          </p:cNvSpPr>
          <p:nvPr>
            <p:ph type="sldNum" sz="quarter" idx="12"/>
          </p:nvPr>
        </p:nvSpPr>
        <p:spPr/>
        <p:txBody>
          <a:bodyPr/>
          <a:lstStyle/>
          <a:p>
            <a:fld id="{BB15C3FC-E86A-4C54-A3C4-9696980A5D9F}" type="slidenum">
              <a:rPr lang="en-US" altLang="ja-JP"/>
              <a:pPr/>
              <a:t>28</a:t>
            </a:fld>
            <a:endParaRPr lang="en-US" altLang="ja-JP"/>
          </a:p>
        </p:txBody>
      </p:sp>
      <p:sp>
        <p:nvSpPr>
          <p:cNvPr id="273410" name="Rectangle 2"/>
          <p:cNvSpPr>
            <a:spLocks noGrp="1" noChangeArrowheads="1"/>
          </p:cNvSpPr>
          <p:nvPr>
            <p:ph type="title"/>
          </p:nvPr>
        </p:nvSpPr>
        <p:spPr/>
        <p:txBody>
          <a:bodyPr/>
          <a:lstStyle/>
          <a:p>
            <a:r>
              <a:rPr lang="ja-JP" altLang="en-US" dirty="0" smtClean="0"/>
              <a:t>一対比較の仕方（情緒的）</a:t>
            </a:r>
            <a:endParaRPr lang="ja-JP" altLang="en-US" dirty="0"/>
          </a:p>
        </p:txBody>
      </p:sp>
      <p:sp>
        <p:nvSpPr>
          <p:cNvPr id="273411" name="Rectangle 3"/>
          <p:cNvSpPr>
            <a:spLocks noGrp="1" noChangeArrowheads="1"/>
          </p:cNvSpPr>
          <p:nvPr>
            <p:ph type="body" idx="1"/>
          </p:nvPr>
        </p:nvSpPr>
        <p:spPr/>
        <p:txBody>
          <a:bodyPr/>
          <a:lstStyle/>
          <a:p>
            <a:r>
              <a:rPr lang="ja-JP" altLang="en-US" dirty="0"/>
              <a:t>２つの基準、候補を相対評価</a:t>
            </a:r>
          </a:p>
          <a:p>
            <a:r>
              <a:rPr lang="ja-JP" altLang="en-US" dirty="0" smtClean="0"/>
              <a:t>情緒的な比較ならば可能？</a:t>
            </a:r>
            <a:endParaRPr lang="en-US" altLang="ja-JP" dirty="0" smtClean="0"/>
          </a:p>
          <a:p>
            <a:pPr marL="457200" lvl="1" indent="0">
              <a:buNone/>
            </a:pPr>
            <a:r>
              <a:rPr lang="ja-JP" altLang="en-US" dirty="0" smtClean="0"/>
              <a:t>「絶対重要」「</a:t>
            </a:r>
            <a:r>
              <a:rPr lang="ja-JP" altLang="en-US" dirty="0"/>
              <a:t>とても重要」「重要」「やや重要」「同じ」</a:t>
            </a:r>
          </a:p>
          <a:p>
            <a:pPr lvl="1">
              <a:buNone/>
            </a:pPr>
            <a:r>
              <a:rPr lang="ja-JP" altLang="en-US" dirty="0"/>
              <a:t>　「やや軽視」「軽視」「とても軽視</a:t>
            </a:r>
            <a:r>
              <a:rPr lang="ja-JP" altLang="en-US" dirty="0" smtClean="0"/>
              <a:t>」「ほとんど無視」</a:t>
            </a:r>
            <a:endParaRPr lang="en-US" altLang="ja-JP" dirty="0" smtClean="0"/>
          </a:p>
          <a:p>
            <a:pPr lvl="1">
              <a:buNone/>
            </a:pPr>
            <a:endParaRPr lang="en-US" altLang="ja-JP" dirty="0"/>
          </a:p>
          <a:p>
            <a:r>
              <a:rPr lang="ja-JP" altLang="en-US" dirty="0" smtClean="0"/>
              <a:t>重要さに応じて相対位置を決めてもらう</a:t>
            </a:r>
            <a:endParaRPr lang="ja-JP" altLang="en-US" dirty="0"/>
          </a:p>
        </p:txBody>
      </p:sp>
      <p:sp>
        <p:nvSpPr>
          <p:cNvPr id="8" name="テキスト ボックス 7"/>
          <p:cNvSpPr txBox="1"/>
          <p:nvPr/>
        </p:nvSpPr>
        <p:spPr>
          <a:xfrm>
            <a:off x="2833466" y="4916129"/>
            <a:ext cx="1629181" cy="338554"/>
          </a:xfrm>
          <a:prstGeom prst="rect">
            <a:avLst/>
          </a:prstGeom>
          <a:noFill/>
          <a:ln>
            <a:solidFill>
              <a:schemeClr val="accent2">
                <a:lumMod val="75000"/>
              </a:schemeClr>
            </a:solidFill>
          </a:ln>
        </p:spPr>
        <p:txBody>
          <a:bodyPr wrap="square" rtlCol="0">
            <a:spAutoFit/>
          </a:bodyPr>
          <a:lstStyle/>
          <a:p>
            <a:r>
              <a:rPr kumimoji="1" lang="ja-JP" altLang="en-US" sz="1600" b="1" dirty="0" smtClean="0">
                <a:solidFill>
                  <a:srgbClr val="0000CC"/>
                </a:solidFill>
                <a:latin typeface="HG丸ｺﾞｼｯｸM-PRO" pitchFamily="50" charset="-128"/>
                <a:ea typeface="HG丸ｺﾞｼｯｸM-PRO" pitchFamily="50" charset="-128"/>
              </a:rPr>
              <a:t>←　価格が重要</a:t>
            </a:r>
            <a:endParaRPr kumimoji="1" lang="ja-JP" altLang="en-US" sz="1600" b="1" dirty="0">
              <a:solidFill>
                <a:srgbClr val="0000CC"/>
              </a:solidFill>
              <a:latin typeface="HG丸ｺﾞｼｯｸM-PRO" pitchFamily="50" charset="-128"/>
              <a:ea typeface="HG丸ｺﾞｼｯｸM-PRO" pitchFamily="50" charset="-128"/>
            </a:endParaRPr>
          </a:p>
        </p:txBody>
      </p:sp>
      <p:sp>
        <p:nvSpPr>
          <p:cNvPr id="9" name="テキスト ボックス 8"/>
          <p:cNvSpPr txBox="1"/>
          <p:nvPr/>
        </p:nvSpPr>
        <p:spPr>
          <a:xfrm>
            <a:off x="4561658" y="4916129"/>
            <a:ext cx="1629181" cy="338554"/>
          </a:xfrm>
          <a:prstGeom prst="rect">
            <a:avLst/>
          </a:prstGeom>
          <a:noFill/>
          <a:ln>
            <a:solidFill>
              <a:schemeClr val="accent2">
                <a:lumMod val="75000"/>
              </a:schemeClr>
            </a:solidFill>
          </a:ln>
        </p:spPr>
        <p:txBody>
          <a:bodyPr wrap="square" rtlCol="0">
            <a:spAutoFit/>
          </a:bodyPr>
          <a:lstStyle/>
          <a:p>
            <a:r>
              <a:rPr kumimoji="1" lang="ja-JP" altLang="en-US" sz="1600" b="1" dirty="0" smtClean="0">
                <a:solidFill>
                  <a:srgbClr val="0000CC"/>
                </a:solidFill>
                <a:latin typeface="HG丸ｺﾞｼｯｸM-PRO" pitchFamily="50" charset="-128"/>
                <a:ea typeface="HG丸ｺﾞｼｯｸM-PRO" pitchFamily="50" charset="-128"/>
              </a:rPr>
              <a:t>装備が重要　→</a:t>
            </a:r>
            <a:endParaRPr kumimoji="1" lang="ja-JP" altLang="en-US" sz="1600" b="1" dirty="0">
              <a:solidFill>
                <a:srgbClr val="0000CC"/>
              </a:solidFill>
              <a:latin typeface="HG丸ｺﾞｼｯｸM-PRO" pitchFamily="50" charset="-128"/>
              <a:ea typeface="HG丸ｺﾞｼｯｸM-PRO" pitchFamily="50" charset="-128"/>
            </a:endParaRPr>
          </a:p>
        </p:txBody>
      </p:sp>
      <p:cxnSp>
        <p:nvCxnSpPr>
          <p:cNvPr id="10" name="直線矢印コネクタ 9"/>
          <p:cNvCxnSpPr/>
          <p:nvPr/>
        </p:nvCxnSpPr>
        <p:spPr>
          <a:xfrm>
            <a:off x="2797462" y="5465190"/>
            <a:ext cx="3456384" cy="0"/>
          </a:xfrm>
          <a:prstGeom prst="straightConnector1">
            <a:avLst/>
          </a:prstGeom>
          <a:ln w="38100">
            <a:solidFill>
              <a:schemeClr val="accent2">
                <a:lumMod val="7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3229510" y="5393182"/>
            <a:ext cx="0" cy="144016"/>
          </a:xfrm>
          <a:prstGeom prst="line">
            <a:avLst/>
          </a:prstGeom>
          <a:ln>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3661558" y="5393182"/>
            <a:ext cx="0" cy="144016"/>
          </a:xfrm>
          <a:prstGeom prst="line">
            <a:avLst/>
          </a:prstGeom>
          <a:ln>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a:off x="4093606" y="5393182"/>
            <a:ext cx="0" cy="144016"/>
          </a:xfrm>
          <a:prstGeom prst="line">
            <a:avLst/>
          </a:prstGeom>
          <a:ln>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4525654" y="5393182"/>
            <a:ext cx="0" cy="144016"/>
          </a:xfrm>
          <a:prstGeom prst="line">
            <a:avLst/>
          </a:prstGeom>
          <a:ln>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4525654" y="5393182"/>
            <a:ext cx="0" cy="144016"/>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4957702" y="5393182"/>
            <a:ext cx="0" cy="144016"/>
          </a:xfrm>
          <a:prstGeom prst="line">
            <a:avLst/>
          </a:prstGeom>
          <a:ln>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5400260" y="5393182"/>
            <a:ext cx="0" cy="144016"/>
          </a:xfrm>
          <a:prstGeom prst="line">
            <a:avLst/>
          </a:prstGeom>
          <a:ln>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5832308" y="5393182"/>
            <a:ext cx="0" cy="144016"/>
          </a:xfrm>
          <a:prstGeom prst="line">
            <a:avLst/>
          </a:prstGeom>
          <a:ln>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3" name="円/楕円 2"/>
          <p:cNvSpPr/>
          <p:nvPr/>
        </p:nvSpPr>
        <p:spPr bwMode="auto">
          <a:xfrm>
            <a:off x="3395050" y="5251010"/>
            <a:ext cx="506994" cy="380245"/>
          </a:xfrm>
          <a:prstGeom prst="ellipse">
            <a:avLst/>
          </a:prstGeom>
          <a:noFill/>
          <a:ln w="38100" cap="flat" cmpd="sng" algn="ctr">
            <a:solidFill>
              <a:srgbClr val="FFC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ja-JP" altLang="en-US" sz="2000" b="0" i="0" u="none" strike="noStrike" cap="none" normalizeH="0" baseline="0" smtClean="0">
              <a:ln>
                <a:noFill/>
              </a:ln>
              <a:solidFill>
                <a:schemeClr val="tx1"/>
              </a:solidFill>
              <a:effectLst/>
              <a:latin typeface="Courier New" pitchFamily="49" charset="0"/>
              <a:ea typeface="ＭＳ ゴシック" pitchFamily="49" charset="-128"/>
            </a:endParaRPr>
          </a:p>
        </p:txBody>
      </p:sp>
      <p:cxnSp>
        <p:nvCxnSpPr>
          <p:cNvPr id="19" name="直線コネクタ 18"/>
          <p:cNvCxnSpPr/>
          <p:nvPr/>
        </p:nvCxnSpPr>
        <p:spPr>
          <a:xfrm>
            <a:off x="5836440" y="5387925"/>
            <a:ext cx="0" cy="144016"/>
          </a:xfrm>
          <a:prstGeom prst="line">
            <a:avLst/>
          </a:prstGeom>
          <a:ln>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6257978" y="5387925"/>
            <a:ext cx="0" cy="144016"/>
          </a:xfrm>
          <a:prstGeom prst="line">
            <a:avLst/>
          </a:prstGeom>
          <a:ln>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2794833" y="5393182"/>
            <a:ext cx="0" cy="144016"/>
          </a:xfrm>
          <a:prstGeom prst="line">
            <a:avLst/>
          </a:prstGeom>
          <a:ln>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22" name="テキスト ボックス 21"/>
          <p:cNvSpPr txBox="1"/>
          <p:nvPr/>
        </p:nvSpPr>
        <p:spPr>
          <a:xfrm>
            <a:off x="7371644" y="0"/>
            <a:ext cx="1772356" cy="707886"/>
          </a:xfrm>
          <a:prstGeom prst="rect">
            <a:avLst/>
          </a:prstGeom>
          <a:solidFill>
            <a:srgbClr val="0000CC">
              <a:alpha val="20000"/>
            </a:srgbClr>
          </a:solidFill>
        </p:spPr>
        <p:txBody>
          <a:bodyPr wrap="square" rtlCol="0">
            <a:spAutoFit/>
          </a:bodyPr>
          <a:lstStyle/>
          <a:p>
            <a:r>
              <a:rPr kumimoji="1" lang="ja-JP" altLang="en-US" b="1" dirty="0" smtClean="0">
                <a:solidFill>
                  <a:srgbClr val="FF0000"/>
                </a:solidFill>
                <a:latin typeface="+mj-lt"/>
              </a:rPr>
              <a:t>テキスト</a:t>
            </a:r>
            <a:endParaRPr kumimoji="1" lang="en-US" altLang="ja-JP" b="1" dirty="0" smtClean="0">
              <a:solidFill>
                <a:srgbClr val="FF0000"/>
              </a:solidFill>
              <a:latin typeface="+mj-lt"/>
            </a:endParaRPr>
          </a:p>
          <a:p>
            <a:r>
              <a:rPr kumimoji="1" lang="en-US" altLang="ja-JP" b="1" dirty="0" smtClean="0">
                <a:solidFill>
                  <a:srgbClr val="FF0000"/>
                </a:solidFill>
                <a:latin typeface="+mj-lt"/>
              </a:rPr>
              <a:t>148</a:t>
            </a:r>
            <a:r>
              <a:rPr kumimoji="1" lang="ja-JP" altLang="en-US" b="1" dirty="0" smtClean="0">
                <a:solidFill>
                  <a:srgbClr val="FF0000"/>
                </a:solidFill>
                <a:latin typeface="+mj-lt"/>
              </a:rPr>
              <a:t>ページ</a:t>
            </a:r>
            <a:endParaRPr kumimoji="1" lang="ja-JP" altLang="en-US" b="1" dirty="0">
              <a:solidFill>
                <a:srgbClr val="FF0000"/>
              </a:solidFill>
              <a:latin typeface="+mj-lt"/>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5"/>
          <p:cNvSpPr>
            <a:spLocks noGrp="1"/>
          </p:cNvSpPr>
          <p:nvPr>
            <p:ph type="sldNum" sz="quarter" idx="12"/>
          </p:nvPr>
        </p:nvSpPr>
        <p:spPr/>
        <p:txBody>
          <a:bodyPr/>
          <a:lstStyle/>
          <a:p>
            <a:fld id="{BB15C3FC-E86A-4C54-A3C4-9696980A5D9F}" type="slidenum">
              <a:rPr lang="en-US" altLang="ja-JP"/>
              <a:pPr/>
              <a:t>29</a:t>
            </a:fld>
            <a:endParaRPr lang="en-US" altLang="ja-JP"/>
          </a:p>
        </p:txBody>
      </p:sp>
      <p:sp>
        <p:nvSpPr>
          <p:cNvPr id="273410" name="Rectangle 2"/>
          <p:cNvSpPr>
            <a:spLocks noGrp="1" noChangeArrowheads="1"/>
          </p:cNvSpPr>
          <p:nvPr>
            <p:ph type="title"/>
          </p:nvPr>
        </p:nvSpPr>
        <p:spPr/>
        <p:txBody>
          <a:bodyPr/>
          <a:lstStyle/>
          <a:p>
            <a:r>
              <a:rPr lang="ja-JP" altLang="en-US" dirty="0" smtClean="0"/>
              <a:t>あいまい一対比較の数量化</a:t>
            </a:r>
            <a:endParaRPr lang="ja-JP" altLang="en-US" dirty="0"/>
          </a:p>
        </p:txBody>
      </p:sp>
      <p:sp>
        <p:nvSpPr>
          <p:cNvPr id="273411" name="Rectangle 3"/>
          <p:cNvSpPr>
            <a:spLocks noGrp="1" noChangeArrowheads="1"/>
          </p:cNvSpPr>
          <p:nvPr>
            <p:ph type="body" idx="1"/>
          </p:nvPr>
        </p:nvSpPr>
        <p:spPr/>
        <p:txBody>
          <a:bodyPr/>
          <a:lstStyle/>
          <a:p>
            <a:r>
              <a:rPr lang="ja-JP" altLang="en-US" dirty="0" smtClean="0"/>
              <a:t>位置を点数化</a:t>
            </a:r>
            <a:endParaRPr lang="en-US" altLang="ja-JP" dirty="0" smtClean="0"/>
          </a:p>
          <a:p>
            <a:endParaRPr lang="en-US" altLang="ja-JP" dirty="0"/>
          </a:p>
          <a:p>
            <a:endParaRPr lang="en-US" altLang="ja-JP" dirty="0" smtClean="0"/>
          </a:p>
          <a:p>
            <a:endParaRPr lang="en-US" altLang="ja-JP" dirty="0"/>
          </a:p>
          <a:p>
            <a:endParaRPr lang="en-US" altLang="ja-JP" dirty="0" smtClean="0"/>
          </a:p>
          <a:p>
            <a:endParaRPr lang="en-US" altLang="ja-JP" dirty="0"/>
          </a:p>
          <a:p>
            <a:r>
              <a:rPr lang="ja-JP" altLang="en-US" dirty="0">
                <a:solidFill>
                  <a:srgbClr val="FF0000"/>
                </a:solidFill>
              </a:rPr>
              <a:t>両者</a:t>
            </a:r>
            <a:r>
              <a:rPr lang="ja-JP" altLang="en-US" dirty="0" smtClean="0">
                <a:solidFill>
                  <a:srgbClr val="FF0000"/>
                </a:solidFill>
              </a:rPr>
              <a:t>の</a:t>
            </a:r>
            <a:r>
              <a:rPr lang="ja-JP" altLang="en-US" dirty="0">
                <a:solidFill>
                  <a:srgbClr val="FF0000"/>
                </a:solidFill>
              </a:rPr>
              <a:t>得点</a:t>
            </a:r>
            <a:r>
              <a:rPr lang="ja-JP" altLang="en-US" dirty="0" smtClean="0">
                <a:solidFill>
                  <a:srgbClr val="FF0000"/>
                </a:solidFill>
              </a:rPr>
              <a:t>の</a:t>
            </a:r>
            <a:r>
              <a:rPr lang="ja-JP" altLang="en-US" dirty="0">
                <a:solidFill>
                  <a:srgbClr val="FF0000"/>
                </a:solidFill>
              </a:rPr>
              <a:t>積</a:t>
            </a:r>
            <a:r>
              <a:rPr lang="ja-JP" altLang="en-US" dirty="0" smtClean="0">
                <a:solidFill>
                  <a:srgbClr val="FF0000"/>
                </a:solidFill>
              </a:rPr>
              <a:t>が</a:t>
            </a:r>
            <a:r>
              <a:rPr lang="en-US" altLang="ja-JP" dirty="0" smtClean="0">
                <a:solidFill>
                  <a:srgbClr val="FF0000"/>
                </a:solidFill>
              </a:rPr>
              <a:t>1</a:t>
            </a:r>
            <a:r>
              <a:rPr lang="ja-JP" altLang="en-US" dirty="0" smtClean="0"/>
              <a:t>になるようにする</a:t>
            </a:r>
            <a:endParaRPr lang="en-US" altLang="ja-JP" dirty="0" smtClean="0"/>
          </a:p>
          <a:p>
            <a:pPr lvl="1"/>
            <a:r>
              <a:rPr lang="ja-JP" altLang="en-US" dirty="0" smtClean="0"/>
              <a:t>テキトーで構わない</a:t>
            </a:r>
            <a:endParaRPr lang="en-US" altLang="ja-JP" dirty="0" smtClean="0"/>
          </a:p>
          <a:p>
            <a:endParaRPr lang="ja-JP" altLang="en-US" dirty="0"/>
          </a:p>
        </p:txBody>
      </p:sp>
      <p:sp>
        <p:nvSpPr>
          <p:cNvPr id="8" name="テキスト ボックス 7"/>
          <p:cNvSpPr txBox="1"/>
          <p:nvPr/>
        </p:nvSpPr>
        <p:spPr>
          <a:xfrm>
            <a:off x="2715771" y="2245356"/>
            <a:ext cx="1629181" cy="338554"/>
          </a:xfrm>
          <a:prstGeom prst="rect">
            <a:avLst/>
          </a:prstGeom>
          <a:noFill/>
          <a:ln>
            <a:solidFill>
              <a:schemeClr val="accent2">
                <a:lumMod val="75000"/>
              </a:schemeClr>
            </a:solidFill>
          </a:ln>
        </p:spPr>
        <p:txBody>
          <a:bodyPr wrap="square" rtlCol="0">
            <a:spAutoFit/>
          </a:bodyPr>
          <a:lstStyle/>
          <a:p>
            <a:r>
              <a:rPr kumimoji="1" lang="ja-JP" altLang="en-US" sz="1600" b="1" dirty="0" smtClean="0">
                <a:solidFill>
                  <a:srgbClr val="0000CC"/>
                </a:solidFill>
                <a:latin typeface="HG丸ｺﾞｼｯｸM-PRO" pitchFamily="50" charset="-128"/>
                <a:ea typeface="HG丸ｺﾞｼｯｸM-PRO" pitchFamily="50" charset="-128"/>
              </a:rPr>
              <a:t>←　価格が重要</a:t>
            </a:r>
            <a:endParaRPr kumimoji="1" lang="ja-JP" altLang="en-US" sz="1600" b="1" dirty="0">
              <a:solidFill>
                <a:srgbClr val="0000CC"/>
              </a:solidFill>
              <a:latin typeface="HG丸ｺﾞｼｯｸM-PRO" pitchFamily="50" charset="-128"/>
              <a:ea typeface="HG丸ｺﾞｼｯｸM-PRO" pitchFamily="50" charset="-128"/>
            </a:endParaRPr>
          </a:p>
        </p:txBody>
      </p:sp>
      <p:sp>
        <p:nvSpPr>
          <p:cNvPr id="9" name="テキスト ボックス 8"/>
          <p:cNvSpPr txBox="1"/>
          <p:nvPr/>
        </p:nvSpPr>
        <p:spPr>
          <a:xfrm>
            <a:off x="4443963" y="2245356"/>
            <a:ext cx="1629181" cy="338554"/>
          </a:xfrm>
          <a:prstGeom prst="rect">
            <a:avLst/>
          </a:prstGeom>
          <a:noFill/>
          <a:ln>
            <a:solidFill>
              <a:schemeClr val="accent2">
                <a:lumMod val="75000"/>
              </a:schemeClr>
            </a:solidFill>
          </a:ln>
        </p:spPr>
        <p:txBody>
          <a:bodyPr wrap="square" rtlCol="0">
            <a:spAutoFit/>
          </a:bodyPr>
          <a:lstStyle/>
          <a:p>
            <a:r>
              <a:rPr kumimoji="1" lang="ja-JP" altLang="en-US" sz="1600" b="1" dirty="0" smtClean="0">
                <a:solidFill>
                  <a:srgbClr val="0000CC"/>
                </a:solidFill>
                <a:latin typeface="HG丸ｺﾞｼｯｸM-PRO" pitchFamily="50" charset="-128"/>
                <a:ea typeface="HG丸ｺﾞｼｯｸM-PRO" pitchFamily="50" charset="-128"/>
              </a:rPr>
              <a:t>装備が重要　→</a:t>
            </a:r>
            <a:endParaRPr kumimoji="1" lang="ja-JP" altLang="en-US" sz="1600" b="1" dirty="0">
              <a:solidFill>
                <a:srgbClr val="0000CC"/>
              </a:solidFill>
              <a:latin typeface="HG丸ｺﾞｼｯｸM-PRO" pitchFamily="50" charset="-128"/>
              <a:ea typeface="HG丸ｺﾞｼｯｸM-PRO" pitchFamily="50" charset="-128"/>
            </a:endParaRPr>
          </a:p>
        </p:txBody>
      </p:sp>
      <p:cxnSp>
        <p:nvCxnSpPr>
          <p:cNvPr id="11" name="直線コネクタ 10"/>
          <p:cNvCxnSpPr/>
          <p:nvPr/>
        </p:nvCxnSpPr>
        <p:spPr>
          <a:xfrm>
            <a:off x="3111815" y="2722409"/>
            <a:ext cx="0" cy="144016"/>
          </a:xfrm>
          <a:prstGeom prst="line">
            <a:avLst/>
          </a:prstGeom>
          <a:ln>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3543863" y="2722409"/>
            <a:ext cx="0" cy="144016"/>
          </a:xfrm>
          <a:prstGeom prst="line">
            <a:avLst/>
          </a:prstGeom>
          <a:ln>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a:off x="3975911" y="2722409"/>
            <a:ext cx="0" cy="144016"/>
          </a:xfrm>
          <a:prstGeom prst="line">
            <a:avLst/>
          </a:prstGeom>
          <a:ln>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4407959" y="2722409"/>
            <a:ext cx="0" cy="144016"/>
          </a:xfrm>
          <a:prstGeom prst="line">
            <a:avLst/>
          </a:prstGeom>
          <a:ln>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4407959" y="2722409"/>
            <a:ext cx="0" cy="144016"/>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4840007" y="2722409"/>
            <a:ext cx="0" cy="144016"/>
          </a:xfrm>
          <a:prstGeom prst="line">
            <a:avLst/>
          </a:prstGeom>
          <a:ln>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5272055" y="2722409"/>
            <a:ext cx="0" cy="144016"/>
          </a:xfrm>
          <a:prstGeom prst="line">
            <a:avLst/>
          </a:prstGeom>
          <a:ln>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5704103" y="2722409"/>
            <a:ext cx="0" cy="144016"/>
          </a:xfrm>
          <a:prstGeom prst="line">
            <a:avLst/>
          </a:prstGeom>
          <a:ln>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3" name="円/楕円 2"/>
          <p:cNvSpPr/>
          <p:nvPr/>
        </p:nvSpPr>
        <p:spPr bwMode="auto">
          <a:xfrm>
            <a:off x="3277355" y="2580237"/>
            <a:ext cx="506994" cy="380245"/>
          </a:xfrm>
          <a:prstGeom prst="ellipse">
            <a:avLst/>
          </a:prstGeom>
          <a:noFill/>
          <a:ln w="38100" cap="flat" cmpd="sng" algn="ctr">
            <a:solidFill>
              <a:srgbClr val="FFC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ja-JP" altLang="en-US" sz="2000" b="0" i="0" u="none" strike="noStrike" cap="none" normalizeH="0" baseline="0" smtClean="0">
              <a:ln>
                <a:noFill/>
              </a:ln>
              <a:solidFill>
                <a:schemeClr val="tx1"/>
              </a:solidFill>
              <a:effectLst/>
              <a:latin typeface="Courier New" pitchFamily="49" charset="0"/>
              <a:ea typeface="ＭＳ ゴシック" pitchFamily="49" charset="-128"/>
            </a:endParaRPr>
          </a:p>
        </p:txBody>
      </p:sp>
      <p:sp>
        <p:nvSpPr>
          <p:cNvPr id="2" name="テキスト ボックス 1"/>
          <p:cNvSpPr txBox="1"/>
          <p:nvPr/>
        </p:nvSpPr>
        <p:spPr>
          <a:xfrm>
            <a:off x="932507" y="3521799"/>
            <a:ext cx="1720158" cy="707886"/>
          </a:xfrm>
          <a:prstGeom prst="rect">
            <a:avLst/>
          </a:prstGeom>
          <a:noFill/>
        </p:spPr>
        <p:txBody>
          <a:bodyPr wrap="square" rtlCol="0">
            <a:spAutoFit/>
          </a:bodyPr>
          <a:lstStyle/>
          <a:p>
            <a:r>
              <a:rPr kumimoji="1" lang="ja-JP" altLang="en-US" b="1" dirty="0" smtClean="0">
                <a:solidFill>
                  <a:srgbClr val="0000CC"/>
                </a:solidFill>
                <a:latin typeface="HG丸ｺﾞｼｯｸM-PRO" pitchFamily="50" charset="-128"/>
                <a:ea typeface="HG丸ｺﾞｼｯｸM-PRO" pitchFamily="50" charset="-128"/>
              </a:rPr>
              <a:t>絶対重要</a:t>
            </a:r>
            <a:endParaRPr kumimoji="1" lang="en-US" altLang="ja-JP" b="1" dirty="0" smtClean="0">
              <a:solidFill>
                <a:srgbClr val="0000CC"/>
              </a:solidFill>
              <a:latin typeface="HG丸ｺﾞｼｯｸM-PRO" pitchFamily="50" charset="-128"/>
              <a:ea typeface="HG丸ｺﾞｼｯｸM-PRO" pitchFamily="50" charset="-128"/>
            </a:endParaRPr>
          </a:p>
          <a:p>
            <a:r>
              <a:rPr kumimoji="1" lang="en-US" altLang="ja-JP" b="1" dirty="0">
                <a:solidFill>
                  <a:srgbClr val="0000CC"/>
                </a:solidFill>
                <a:latin typeface="HG丸ｺﾞｼｯｸM-PRO" pitchFamily="50" charset="-128"/>
                <a:ea typeface="HG丸ｺﾞｼｯｸM-PRO" pitchFamily="50" charset="-128"/>
              </a:rPr>
              <a:t>9</a:t>
            </a:r>
            <a:r>
              <a:rPr kumimoji="1" lang="ja-JP" altLang="en-US" b="1" dirty="0">
                <a:solidFill>
                  <a:srgbClr val="0000CC"/>
                </a:solidFill>
                <a:latin typeface="HG丸ｺﾞｼｯｸM-PRO" pitchFamily="50" charset="-128"/>
                <a:ea typeface="HG丸ｺﾞｼｯｸM-PRO" pitchFamily="50" charset="-128"/>
              </a:rPr>
              <a:t>点</a:t>
            </a:r>
          </a:p>
        </p:txBody>
      </p:sp>
      <p:sp>
        <p:nvSpPr>
          <p:cNvPr id="20" name="テキスト ボックス 19"/>
          <p:cNvSpPr txBox="1"/>
          <p:nvPr/>
        </p:nvSpPr>
        <p:spPr>
          <a:xfrm>
            <a:off x="2607398" y="3784348"/>
            <a:ext cx="1394234" cy="707886"/>
          </a:xfrm>
          <a:prstGeom prst="rect">
            <a:avLst/>
          </a:prstGeom>
          <a:noFill/>
        </p:spPr>
        <p:txBody>
          <a:bodyPr wrap="square" rtlCol="0">
            <a:spAutoFit/>
          </a:bodyPr>
          <a:lstStyle/>
          <a:p>
            <a:r>
              <a:rPr kumimoji="1" lang="ja-JP" altLang="en-US" b="1" dirty="0" smtClean="0">
                <a:solidFill>
                  <a:srgbClr val="0000CC"/>
                </a:solidFill>
                <a:latin typeface="HG丸ｺﾞｼｯｸM-PRO" pitchFamily="50" charset="-128"/>
                <a:ea typeface="HG丸ｺﾞｼｯｸM-PRO" pitchFamily="50" charset="-128"/>
              </a:rPr>
              <a:t>重要</a:t>
            </a:r>
            <a:endParaRPr kumimoji="1" lang="en-US" altLang="ja-JP" b="1" dirty="0" smtClean="0">
              <a:solidFill>
                <a:srgbClr val="0000CC"/>
              </a:solidFill>
              <a:latin typeface="HG丸ｺﾞｼｯｸM-PRO" pitchFamily="50" charset="-128"/>
              <a:ea typeface="HG丸ｺﾞｼｯｸM-PRO" pitchFamily="50" charset="-128"/>
            </a:endParaRPr>
          </a:p>
          <a:p>
            <a:r>
              <a:rPr kumimoji="1" lang="ja-JP" altLang="en-US" b="1" dirty="0" smtClean="0">
                <a:solidFill>
                  <a:srgbClr val="0000CC"/>
                </a:solidFill>
                <a:latin typeface="HG丸ｺﾞｼｯｸM-PRO" pitchFamily="50" charset="-128"/>
                <a:ea typeface="HG丸ｺﾞｼｯｸM-PRO" pitchFamily="50" charset="-128"/>
              </a:rPr>
              <a:t>５点</a:t>
            </a:r>
            <a:endParaRPr kumimoji="1" lang="ja-JP" altLang="en-US" b="1" dirty="0">
              <a:solidFill>
                <a:srgbClr val="0000CC"/>
              </a:solidFill>
              <a:latin typeface="HG丸ｺﾞｼｯｸM-PRO" pitchFamily="50" charset="-128"/>
              <a:ea typeface="HG丸ｺﾞｼｯｸM-PRO" pitchFamily="50" charset="-128"/>
            </a:endParaRPr>
          </a:p>
        </p:txBody>
      </p:sp>
      <p:sp>
        <p:nvSpPr>
          <p:cNvPr id="21" name="テキスト ボックス 20"/>
          <p:cNvSpPr txBox="1"/>
          <p:nvPr/>
        </p:nvSpPr>
        <p:spPr>
          <a:xfrm>
            <a:off x="5241957" y="3802455"/>
            <a:ext cx="1720158" cy="707886"/>
          </a:xfrm>
          <a:prstGeom prst="rect">
            <a:avLst/>
          </a:prstGeom>
          <a:noFill/>
        </p:spPr>
        <p:txBody>
          <a:bodyPr wrap="square" rtlCol="0">
            <a:spAutoFit/>
          </a:bodyPr>
          <a:lstStyle/>
          <a:p>
            <a:r>
              <a:rPr kumimoji="1" lang="ja-JP" altLang="en-US" b="1" dirty="0" smtClean="0">
                <a:solidFill>
                  <a:srgbClr val="0000CC"/>
                </a:solidFill>
                <a:latin typeface="HG丸ｺﾞｼｯｸM-PRO" pitchFamily="50" charset="-128"/>
                <a:ea typeface="HG丸ｺﾞｼｯｸM-PRO" pitchFamily="50" charset="-128"/>
              </a:rPr>
              <a:t>重要でない</a:t>
            </a:r>
            <a:endParaRPr kumimoji="1" lang="en-US" altLang="ja-JP" b="1" dirty="0" smtClean="0">
              <a:solidFill>
                <a:srgbClr val="0000CC"/>
              </a:solidFill>
              <a:latin typeface="HG丸ｺﾞｼｯｸM-PRO" pitchFamily="50" charset="-128"/>
              <a:ea typeface="HG丸ｺﾞｼｯｸM-PRO" pitchFamily="50" charset="-128"/>
            </a:endParaRPr>
          </a:p>
          <a:p>
            <a:r>
              <a:rPr kumimoji="1" lang="en-US" altLang="ja-JP" b="1" dirty="0" smtClean="0">
                <a:solidFill>
                  <a:srgbClr val="0000CC"/>
                </a:solidFill>
                <a:latin typeface="HG丸ｺﾞｼｯｸM-PRO" pitchFamily="50" charset="-128"/>
                <a:ea typeface="HG丸ｺﾞｼｯｸM-PRO" pitchFamily="50" charset="-128"/>
              </a:rPr>
              <a:t>1/</a:t>
            </a:r>
            <a:r>
              <a:rPr kumimoji="1" lang="ja-JP" altLang="en-US" b="1" dirty="0" smtClean="0">
                <a:solidFill>
                  <a:srgbClr val="0000CC"/>
                </a:solidFill>
                <a:latin typeface="HG丸ｺﾞｼｯｸM-PRO" pitchFamily="50" charset="-128"/>
                <a:ea typeface="HG丸ｺﾞｼｯｸM-PRO" pitchFamily="50" charset="-128"/>
              </a:rPr>
              <a:t>５点</a:t>
            </a:r>
            <a:endParaRPr kumimoji="1" lang="ja-JP" altLang="en-US" b="1" dirty="0">
              <a:solidFill>
                <a:srgbClr val="0000CC"/>
              </a:solidFill>
              <a:latin typeface="HG丸ｺﾞｼｯｸM-PRO" pitchFamily="50" charset="-128"/>
              <a:ea typeface="HG丸ｺﾞｼｯｸM-PRO" pitchFamily="50" charset="-128"/>
            </a:endParaRPr>
          </a:p>
        </p:txBody>
      </p:sp>
      <p:sp>
        <p:nvSpPr>
          <p:cNvPr id="22" name="テキスト ボックス 21"/>
          <p:cNvSpPr txBox="1"/>
          <p:nvPr/>
        </p:nvSpPr>
        <p:spPr>
          <a:xfrm>
            <a:off x="6636191" y="3014804"/>
            <a:ext cx="2100404" cy="707886"/>
          </a:xfrm>
          <a:prstGeom prst="rect">
            <a:avLst/>
          </a:prstGeom>
          <a:noFill/>
        </p:spPr>
        <p:txBody>
          <a:bodyPr wrap="square" rtlCol="0">
            <a:spAutoFit/>
          </a:bodyPr>
          <a:lstStyle/>
          <a:p>
            <a:r>
              <a:rPr kumimoji="1" lang="ja-JP" altLang="en-US" b="1" dirty="0">
                <a:solidFill>
                  <a:srgbClr val="0000CC"/>
                </a:solidFill>
                <a:latin typeface="HG丸ｺﾞｼｯｸM-PRO" pitchFamily="50" charset="-128"/>
                <a:ea typeface="HG丸ｺﾞｼｯｸM-PRO" pitchFamily="50" charset="-128"/>
              </a:rPr>
              <a:t>全く</a:t>
            </a:r>
            <a:r>
              <a:rPr kumimoji="1" lang="ja-JP" altLang="en-US" b="1" dirty="0" smtClean="0">
                <a:solidFill>
                  <a:srgbClr val="0000CC"/>
                </a:solidFill>
                <a:latin typeface="HG丸ｺﾞｼｯｸM-PRO" pitchFamily="50" charset="-128"/>
                <a:ea typeface="HG丸ｺﾞｼｯｸM-PRO" pitchFamily="50" charset="-128"/>
              </a:rPr>
              <a:t>重要でない</a:t>
            </a:r>
            <a:endParaRPr kumimoji="1" lang="en-US" altLang="ja-JP" b="1" dirty="0" smtClean="0">
              <a:solidFill>
                <a:srgbClr val="0000CC"/>
              </a:solidFill>
              <a:latin typeface="HG丸ｺﾞｼｯｸM-PRO" pitchFamily="50" charset="-128"/>
              <a:ea typeface="HG丸ｺﾞｼｯｸM-PRO" pitchFamily="50" charset="-128"/>
            </a:endParaRPr>
          </a:p>
          <a:p>
            <a:r>
              <a:rPr kumimoji="1" lang="en-US" altLang="ja-JP" b="1" dirty="0" smtClean="0">
                <a:solidFill>
                  <a:srgbClr val="0000CC"/>
                </a:solidFill>
                <a:latin typeface="HG丸ｺﾞｼｯｸM-PRO" pitchFamily="50" charset="-128"/>
                <a:ea typeface="HG丸ｺﾞｼｯｸM-PRO" pitchFamily="50" charset="-128"/>
              </a:rPr>
              <a:t>1/9</a:t>
            </a:r>
            <a:r>
              <a:rPr kumimoji="1" lang="ja-JP" altLang="en-US" b="1" dirty="0" smtClean="0">
                <a:solidFill>
                  <a:srgbClr val="0000CC"/>
                </a:solidFill>
                <a:latin typeface="HG丸ｺﾞｼｯｸM-PRO" pitchFamily="50" charset="-128"/>
                <a:ea typeface="HG丸ｺﾞｼｯｸM-PRO" pitchFamily="50" charset="-128"/>
              </a:rPr>
              <a:t>点</a:t>
            </a:r>
            <a:endParaRPr kumimoji="1" lang="ja-JP" altLang="en-US" b="1" dirty="0">
              <a:solidFill>
                <a:srgbClr val="0000CC"/>
              </a:solidFill>
              <a:latin typeface="HG丸ｺﾞｼｯｸM-PRO" pitchFamily="50" charset="-128"/>
              <a:ea typeface="HG丸ｺﾞｼｯｸM-PRO" pitchFamily="50" charset="-128"/>
            </a:endParaRPr>
          </a:p>
        </p:txBody>
      </p:sp>
      <p:cxnSp>
        <p:nvCxnSpPr>
          <p:cNvPr id="19" name="直線矢印コネクタ 18"/>
          <p:cNvCxnSpPr/>
          <p:nvPr/>
        </p:nvCxnSpPr>
        <p:spPr bwMode="auto">
          <a:xfrm flipV="1">
            <a:off x="2462543" y="2888056"/>
            <a:ext cx="244443" cy="633742"/>
          </a:xfrm>
          <a:prstGeom prst="straightConnector1">
            <a:avLst/>
          </a:prstGeom>
          <a:solidFill>
            <a:schemeClr val="accent1"/>
          </a:solidFill>
          <a:ln w="38100" cap="flat" cmpd="sng" algn="ctr">
            <a:solidFill>
              <a:srgbClr val="FF0000"/>
            </a:solidFill>
            <a:prstDash val="sysDash"/>
            <a:round/>
            <a:headEnd type="none" w="med" len="med"/>
            <a:tailEnd type="arrow"/>
          </a:ln>
          <a:effectLst/>
        </p:spPr>
      </p:cxnSp>
      <p:sp>
        <p:nvSpPr>
          <p:cNvPr id="25" name="テキスト ボックス 24"/>
          <p:cNvSpPr txBox="1"/>
          <p:nvPr/>
        </p:nvSpPr>
        <p:spPr>
          <a:xfrm>
            <a:off x="3784354" y="3829616"/>
            <a:ext cx="1394234" cy="707886"/>
          </a:xfrm>
          <a:prstGeom prst="rect">
            <a:avLst/>
          </a:prstGeom>
          <a:noFill/>
        </p:spPr>
        <p:txBody>
          <a:bodyPr wrap="square" rtlCol="0">
            <a:spAutoFit/>
          </a:bodyPr>
          <a:lstStyle/>
          <a:p>
            <a:r>
              <a:rPr kumimoji="1" lang="ja-JP" altLang="en-US" b="1" dirty="0">
                <a:solidFill>
                  <a:srgbClr val="0000CC"/>
                </a:solidFill>
                <a:latin typeface="HG丸ｺﾞｼｯｸM-PRO" pitchFamily="50" charset="-128"/>
                <a:ea typeface="HG丸ｺﾞｼｯｸM-PRO" pitchFamily="50" charset="-128"/>
              </a:rPr>
              <a:t>同程度</a:t>
            </a:r>
            <a:endParaRPr kumimoji="1" lang="en-US" altLang="ja-JP" b="1" dirty="0" smtClean="0">
              <a:solidFill>
                <a:srgbClr val="0000CC"/>
              </a:solidFill>
              <a:latin typeface="HG丸ｺﾞｼｯｸM-PRO" pitchFamily="50" charset="-128"/>
              <a:ea typeface="HG丸ｺﾞｼｯｸM-PRO" pitchFamily="50" charset="-128"/>
            </a:endParaRPr>
          </a:p>
          <a:p>
            <a:r>
              <a:rPr kumimoji="1" lang="en-US" altLang="ja-JP" b="1" dirty="0" smtClean="0">
                <a:solidFill>
                  <a:srgbClr val="0000CC"/>
                </a:solidFill>
                <a:latin typeface="HG丸ｺﾞｼｯｸM-PRO" pitchFamily="50" charset="-128"/>
                <a:ea typeface="HG丸ｺﾞｼｯｸM-PRO" pitchFamily="50" charset="-128"/>
              </a:rPr>
              <a:t>1</a:t>
            </a:r>
            <a:r>
              <a:rPr kumimoji="1" lang="ja-JP" altLang="en-US" b="1" dirty="0" smtClean="0">
                <a:solidFill>
                  <a:srgbClr val="0000CC"/>
                </a:solidFill>
                <a:latin typeface="HG丸ｺﾞｼｯｸM-PRO" pitchFamily="50" charset="-128"/>
                <a:ea typeface="HG丸ｺﾞｼｯｸM-PRO" pitchFamily="50" charset="-128"/>
              </a:rPr>
              <a:t>点</a:t>
            </a:r>
            <a:endParaRPr kumimoji="1" lang="ja-JP" altLang="en-US" b="1" dirty="0">
              <a:solidFill>
                <a:srgbClr val="0000CC"/>
              </a:solidFill>
              <a:latin typeface="HG丸ｺﾞｼｯｸM-PRO" pitchFamily="50" charset="-128"/>
              <a:ea typeface="HG丸ｺﾞｼｯｸM-PRO" pitchFamily="50" charset="-128"/>
            </a:endParaRPr>
          </a:p>
        </p:txBody>
      </p:sp>
      <p:cxnSp>
        <p:nvCxnSpPr>
          <p:cNvPr id="26" name="直線矢印コネクタ 25"/>
          <p:cNvCxnSpPr>
            <a:stCxn id="20" idx="0"/>
          </p:cNvCxnSpPr>
          <p:nvPr/>
        </p:nvCxnSpPr>
        <p:spPr bwMode="auto">
          <a:xfrm flipV="1">
            <a:off x="3304515" y="2906162"/>
            <a:ext cx="253497" cy="878186"/>
          </a:xfrm>
          <a:prstGeom prst="straightConnector1">
            <a:avLst/>
          </a:prstGeom>
          <a:solidFill>
            <a:schemeClr val="accent1"/>
          </a:solidFill>
          <a:ln w="38100" cap="flat" cmpd="sng" algn="ctr">
            <a:solidFill>
              <a:srgbClr val="FF0000"/>
            </a:solidFill>
            <a:prstDash val="sysDash"/>
            <a:round/>
            <a:headEnd type="none" w="med" len="med"/>
            <a:tailEnd type="arrow"/>
          </a:ln>
          <a:effectLst/>
        </p:spPr>
      </p:cxnSp>
      <p:cxnSp>
        <p:nvCxnSpPr>
          <p:cNvPr id="28" name="直線矢印コネクタ 27"/>
          <p:cNvCxnSpPr>
            <a:stCxn id="25" idx="0"/>
          </p:cNvCxnSpPr>
          <p:nvPr/>
        </p:nvCxnSpPr>
        <p:spPr bwMode="auto">
          <a:xfrm flipH="1" flipV="1">
            <a:off x="4427145" y="2897109"/>
            <a:ext cx="54326" cy="932507"/>
          </a:xfrm>
          <a:prstGeom prst="straightConnector1">
            <a:avLst/>
          </a:prstGeom>
          <a:solidFill>
            <a:schemeClr val="accent1"/>
          </a:solidFill>
          <a:ln w="38100" cap="flat" cmpd="sng" algn="ctr">
            <a:solidFill>
              <a:srgbClr val="FF0000"/>
            </a:solidFill>
            <a:prstDash val="sysDash"/>
            <a:round/>
            <a:headEnd type="none" w="med" len="med"/>
            <a:tailEnd type="arrow"/>
          </a:ln>
          <a:effectLst/>
        </p:spPr>
      </p:cxnSp>
      <p:cxnSp>
        <p:nvCxnSpPr>
          <p:cNvPr id="30" name="直線矢印コネクタ 29"/>
          <p:cNvCxnSpPr/>
          <p:nvPr/>
        </p:nvCxnSpPr>
        <p:spPr bwMode="auto">
          <a:xfrm flipH="1" flipV="1">
            <a:off x="5278171" y="2879002"/>
            <a:ext cx="434566" cy="914400"/>
          </a:xfrm>
          <a:prstGeom prst="straightConnector1">
            <a:avLst/>
          </a:prstGeom>
          <a:solidFill>
            <a:schemeClr val="accent1"/>
          </a:solidFill>
          <a:ln w="38100" cap="flat" cmpd="sng" algn="ctr">
            <a:solidFill>
              <a:srgbClr val="FF0000"/>
            </a:solidFill>
            <a:prstDash val="sysDash"/>
            <a:round/>
            <a:headEnd type="none" w="med" len="med"/>
            <a:tailEnd type="arrow"/>
          </a:ln>
          <a:effectLst/>
        </p:spPr>
      </p:cxnSp>
      <p:cxnSp>
        <p:nvCxnSpPr>
          <p:cNvPr id="34" name="直線矢印コネクタ 33"/>
          <p:cNvCxnSpPr/>
          <p:nvPr/>
        </p:nvCxnSpPr>
        <p:spPr bwMode="auto">
          <a:xfrm flipH="1" flipV="1">
            <a:off x="6138250" y="2842789"/>
            <a:ext cx="615635" cy="298763"/>
          </a:xfrm>
          <a:prstGeom prst="straightConnector1">
            <a:avLst/>
          </a:prstGeom>
          <a:solidFill>
            <a:schemeClr val="accent1"/>
          </a:solidFill>
          <a:ln w="38100" cap="flat" cmpd="sng" algn="ctr">
            <a:solidFill>
              <a:srgbClr val="FF0000"/>
            </a:solidFill>
            <a:prstDash val="sysDash"/>
            <a:round/>
            <a:headEnd type="none" w="med" len="med"/>
            <a:tailEnd type="arrow"/>
          </a:ln>
          <a:effectLst/>
        </p:spPr>
      </p:cxnSp>
      <p:sp>
        <p:nvSpPr>
          <p:cNvPr id="36" name="円/楕円 35"/>
          <p:cNvSpPr/>
          <p:nvPr/>
        </p:nvSpPr>
        <p:spPr bwMode="auto">
          <a:xfrm>
            <a:off x="7215613" y="3304515"/>
            <a:ext cx="995881" cy="443620"/>
          </a:xfrm>
          <a:prstGeom prst="ellipse">
            <a:avLst/>
          </a:prstGeom>
          <a:noFill/>
          <a:ln w="9525"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ja-JP" altLang="en-US" sz="2000" b="0" i="0" u="none" strike="noStrike" cap="none" normalizeH="0" baseline="0" smtClean="0">
              <a:ln>
                <a:noFill/>
              </a:ln>
              <a:solidFill>
                <a:schemeClr val="tx1"/>
              </a:solidFill>
              <a:effectLst/>
              <a:latin typeface="Courier New" pitchFamily="49" charset="0"/>
              <a:ea typeface="ＭＳ ゴシック" pitchFamily="49" charset="-128"/>
            </a:endParaRPr>
          </a:p>
        </p:txBody>
      </p:sp>
      <p:sp>
        <p:nvSpPr>
          <p:cNvPr id="37" name="角丸四角形吹き出し 36"/>
          <p:cNvSpPr/>
          <p:nvPr/>
        </p:nvSpPr>
        <p:spPr bwMode="auto">
          <a:xfrm>
            <a:off x="6944008" y="4110273"/>
            <a:ext cx="2046083" cy="1955549"/>
          </a:xfrm>
          <a:prstGeom prst="wedgeRoundRectCallout">
            <a:avLst>
              <a:gd name="adj1" fmla="val -17944"/>
              <a:gd name="adj2" fmla="val -67378"/>
              <a:gd name="adj3" fmla="val 16667"/>
            </a:avLst>
          </a:prstGeom>
          <a:noFill/>
          <a:ln w="9525"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nSpc>
                <a:spcPct val="150000"/>
              </a:lnSpc>
            </a:pPr>
            <a:r>
              <a:rPr kumimoji="1" lang="ja-JP" altLang="en-US" sz="1800" b="1" dirty="0">
                <a:solidFill>
                  <a:srgbClr val="0070C0"/>
                </a:solidFill>
                <a:latin typeface="HG丸ｺﾞｼｯｸM-PRO" pitchFamily="50" charset="-128"/>
                <a:ea typeface="HG丸ｺﾞｼｯｸM-PRO" pitchFamily="50" charset="-128"/>
              </a:rPr>
              <a:t>価格から</a:t>
            </a:r>
            <a:r>
              <a:rPr kumimoji="1" lang="ja-JP" altLang="en-US" sz="1800" b="1" dirty="0" smtClean="0">
                <a:solidFill>
                  <a:srgbClr val="0070C0"/>
                </a:solidFill>
                <a:latin typeface="HG丸ｺﾞｼｯｸM-PRO" pitchFamily="50" charset="-128"/>
                <a:ea typeface="HG丸ｺﾞｼｯｸM-PRO" pitchFamily="50" charset="-128"/>
              </a:rPr>
              <a:t>見た</a:t>
            </a:r>
            <a:endParaRPr kumimoji="1" lang="en-US" altLang="ja-JP" sz="1800" b="1" dirty="0" smtClean="0">
              <a:solidFill>
                <a:srgbClr val="0070C0"/>
              </a:solidFill>
              <a:latin typeface="HG丸ｺﾞｼｯｸM-PRO" pitchFamily="50" charset="-128"/>
              <a:ea typeface="HG丸ｺﾞｼｯｸM-PRO" pitchFamily="50" charset="-128"/>
            </a:endParaRPr>
          </a:p>
          <a:p>
            <a:pPr>
              <a:lnSpc>
                <a:spcPct val="150000"/>
              </a:lnSpc>
            </a:pPr>
            <a:r>
              <a:rPr kumimoji="1" lang="ja-JP" altLang="en-US" sz="1800" b="1" dirty="0" smtClean="0">
                <a:solidFill>
                  <a:srgbClr val="0070C0"/>
                </a:solidFill>
                <a:latin typeface="HG丸ｺﾞｼｯｸM-PRO" pitchFamily="50" charset="-128"/>
                <a:ea typeface="HG丸ｺﾞｼｯｸM-PRO" pitchFamily="50" charset="-128"/>
              </a:rPr>
              <a:t>場合</a:t>
            </a:r>
            <a:r>
              <a:rPr kumimoji="1" lang="ja-JP" altLang="en-US" sz="1800" b="1" dirty="0">
                <a:solidFill>
                  <a:srgbClr val="0070C0"/>
                </a:solidFill>
                <a:latin typeface="HG丸ｺﾞｼｯｸM-PRO" pitchFamily="50" charset="-128"/>
                <a:ea typeface="HG丸ｺﾞｼｯｸM-PRO" pitchFamily="50" charset="-128"/>
              </a:rPr>
              <a:t>の点数、</a:t>
            </a:r>
            <a:endParaRPr kumimoji="1" lang="en-US" altLang="ja-JP" sz="1800" b="1" dirty="0">
              <a:solidFill>
                <a:srgbClr val="0070C0"/>
              </a:solidFill>
              <a:latin typeface="HG丸ｺﾞｼｯｸM-PRO" pitchFamily="50" charset="-128"/>
              <a:ea typeface="HG丸ｺﾞｼｯｸM-PRO" pitchFamily="50" charset="-128"/>
            </a:endParaRPr>
          </a:p>
          <a:p>
            <a:pPr>
              <a:lnSpc>
                <a:spcPct val="150000"/>
              </a:lnSpc>
            </a:pPr>
            <a:r>
              <a:rPr kumimoji="1" lang="ja-JP" altLang="en-US" sz="1800" b="1" dirty="0">
                <a:solidFill>
                  <a:srgbClr val="0070C0"/>
                </a:solidFill>
                <a:latin typeface="HG丸ｺﾞｼｯｸM-PRO" pitchFamily="50" charset="-128"/>
                <a:ea typeface="HG丸ｺﾞｼｯｸM-PRO" pitchFamily="50" charset="-128"/>
              </a:rPr>
              <a:t>装備から</a:t>
            </a:r>
            <a:r>
              <a:rPr kumimoji="1" lang="ja-JP" altLang="en-US" sz="1800" b="1" dirty="0" smtClean="0">
                <a:solidFill>
                  <a:srgbClr val="0070C0"/>
                </a:solidFill>
                <a:latin typeface="HG丸ｺﾞｼｯｸM-PRO" pitchFamily="50" charset="-128"/>
                <a:ea typeface="HG丸ｺﾞｼｯｸM-PRO" pitchFamily="50" charset="-128"/>
              </a:rPr>
              <a:t>見た</a:t>
            </a:r>
            <a:endParaRPr kumimoji="1" lang="en-US" altLang="ja-JP" sz="1800" b="1" dirty="0" smtClean="0">
              <a:solidFill>
                <a:srgbClr val="0070C0"/>
              </a:solidFill>
              <a:latin typeface="HG丸ｺﾞｼｯｸM-PRO" pitchFamily="50" charset="-128"/>
              <a:ea typeface="HG丸ｺﾞｼｯｸM-PRO" pitchFamily="50" charset="-128"/>
            </a:endParaRPr>
          </a:p>
          <a:p>
            <a:pPr>
              <a:lnSpc>
                <a:spcPct val="150000"/>
              </a:lnSpc>
            </a:pPr>
            <a:r>
              <a:rPr kumimoji="1" lang="ja-JP" altLang="en-US" sz="1800" b="1" dirty="0" smtClean="0">
                <a:solidFill>
                  <a:srgbClr val="0070C0"/>
                </a:solidFill>
                <a:latin typeface="HG丸ｺﾞｼｯｸM-PRO" pitchFamily="50" charset="-128"/>
                <a:ea typeface="HG丸ｺﾞｼｯｸM-PRO" pitchFamily="50" charset="-128"/>
              </a:rPr>
              <a:t>場合</a:t>
            </a:r>
            <a:r>
              <a:rPr kumimoji="1" lang="ja-JP" altLang="en-US" sz="1800" b="1" dirty="0">
                <a:solidFill>
                  <a:srgbClr val="0070C0"/>
                </a:solidFill>
                <a:latin typeface="HG丸ｺﾞｼｯｸM-PRO" pitchFamily="50" charset="-128"/>
                <a:ea typeface="HG丸ｺﾞｼｯｸM-PRO" pitchFamily="50" charset="-128"/>
              </a:rPr>
              <a:t>の点数は</a:t>
            </a:r>
            <a:r>
              <a:rPr kumimoji="1" lang="en-US" altLang="ja-JP" sz="1800" b="1" dirty="0">
                <a:solidFill>
                  <a:srgbClr val="0070C0"/>
                </a:solidFill>
                <a:latin typeface="HG丸ｺﾞｼｯｸM-PRO" pitchFamily="50" charset="-128"/>
                <a:ea typeface="HG丸ｺﾞｼｯｸM-PRO" pitchFamily="50" charset="-128"/>
              </a:rPr>
              <a:t>9</a:t>
            </a:r>
            <a:r>
              <a:rPr kumimoji="1" lang="ja-JP" altLang="en-US" sz="1800" b="1" dirty="0">
                <a:solidFill>
                  <a:srgbClr val="0070C0"/>
                </a:solidFill>
                <a:latin typeface="HG丸ｺﾞｼｯｸM-PRO" pitchFamily="50" charset="-128"/>
                <a:ea typeface="HG丸ｺﾞｼｯｸM-PRO" pitchFamily="50" charset="-128"/>
              </a:rPr>
              <a:t>点</a:t>
            </a:r>
          </a:p>
        </p:txBody>
      </p:sp>
      <p:cxnSp>
        <p:nvCxnSpPr>
          <p:cNvPr id="31" name="直線矢印コネクタ 30"/>
          <p:cNvCxnSpPr/>
          <p:nvPr/>
        </p:nvCxnSpPr>
        <p:spPr>
          <a:xfrm>
            <a:off x="2681846" y="2785059"/>
            <a:ext cx="3456384" cy="0"/>
          </a:xfrm>
          <a:prstGeom prst="straightConnector1">
            <a:avLst/>
          </a:prstGeom>
          <a:ln w="38100">
            <a:solidFill>
              <a:schemeClr val="accent2">
                <a:lumMod val="7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6142362" y="2707794"/>
            <a:ext cx="0" cy="144016"/>
          </a:xfrm>
          <a:prstGeom prst="line">
            <a:avLst/>
          </a:prstGeom>
          <a:ln>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a:off x="2679217" y="2713051"/>
            <a:ext cx="0" cy="144016"/>
          </a:xfrm>
          <a:prstGeom prst="line">
            <a:avLst/>
          </a:prstGeom>
          <a:ln>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76338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p:txBody>
          <a:bodyPr/>
          <a:lstStyle/>
          <a:p>
            <a:fld id="{A9A1F5BC-9592-4CA3-80A9-4219B79C94CE}" type="slidenum">
              <a:rPr lang="en-US" altLang="ja-JP"/>
              <a:pPr/>
              <a:t>3</a:t>
            </a:fld>
            <a:endParaRPr lang="en-US" altLang="ja-JP"/>
          </a:p>
        </p:txBody>
      </p:sp>
      <p:sp>
        <p:nvSpPr>
          <p:cNvPr id="495618" name="Rectangle 2"/>
          <p:cNvSpPr>
            <a:spLocks noGrp="1" noChangeArrowheads="1"/>
          </p:cNvSpPr>
          <p:nvPr>
            <p:ph type="title"/>
          </p:nvPr>
        </p:nvSpPr>
        <p:spPr/>
        <p:txBody>
          <a:bodyPr/>
          <a:lstStyle/>
          <a:p>
            <a:r>
              <a:rPr lang="ja-JP" altLang="en-US"/>
              <a:t>車選び</a:t>
            </a:r>
          </a:p>
        </p:txBody>
      </p:sp>
      <p:sp>
        <p:nvSpPr>
          <p:cNvPr id="495619" name="Rectangle 3"/>
          <p:cNvSpPr>
            <a:spLocks noGrp="1" noChangeArrowheads="1"/>
          </p:cNvSpPr>
          <p:nvPr>
            <p:ph type="body" idx="1"/>
          </p:nvPr>
        </p:nvSpPr>
        <p:spPr/>
        <p:txBody>
          <a:bodyPr/>
          <a:lstStyle/>
          <a:p>
            <a:r>
              <a:rPr lang="ja-JP" altLang="en-US"/>
              <a:t>安いほうがよいか、</a:t>
            </a:r>
          </a:p>
          <a:p>
            <a:r>
              <a:rPr lang="ja-JP" altLang="en-US"/>
              <a:t>快適なほうがよいか</a:t>
            </a:r>
          </a:p>
          <a:p>
            <a:r>
              <a:rPr lang="ja-JP" altLang="en-US"/>
              <a:t>カッコいいのがよいか</a:t>
            </a:r>
          </a:p>
          <a:p>
            <a:r>
              <a:rPr lang="ja-JP" altLang="en-US"/>
              <a:t>安全性重視か</a:t>
            </a:r>
          </a:p>
          <a:p>
            <a:r>
              <a:rPr lang="ja-JP" altLang="en-US"/>
              <a:t>環境にやさしいか</a:t>
            </a:r>
          </a:p>
        </p:txBody>
      </p:sp>
      <p:pic>
        <p:nvPicPr>
          <p:cNvPr id="53555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42041" y="4150735"/>
            <a:ext cx="3257550" cy="204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スライド番号プレースホルダ 5"/>
          <p:cNvSpPr>
            <a:spLocks noGrp="1"/>
          </p:cNvSpPr>
          <p:nvPr>
            <p:ph type="sldNum" sz="quarter" idx="12"/>
          </p:nvPr>
        </p:nvSpPr>
        <p:spPr/>
        <p:txBody>
          <a:bodyPr/>
          <a:lstStyle/>
          <a:p>
            <a:fld id="{32B19375-DC62-47D3-94DD-6699F427466B}" type="slidenum">
              <a:rPr lang="en-US" altLang="ja-JP"/>
              <a:pPr/>
              <a:t>30</a:t>
            </a:fld>
            <a:endParaRPr lang="en-US" altLang="ja-JP"/>
          </a:p>
        </p:txBody>
      </p:sp>
      <p:sp>
        <p:nvSpPr>
          <p:cNvPr id="295938" name="Rectangle 2"/>
          <p:cNvSpPr>
            <a:spLocks noGrp="1" noChangeArrowheads="1"/>
          </p:cNvSpPr>
          <p:nvPr>
            <p:ph type="title"/>
          </p:nvPr>
        </p:nvSpPr>
        <p:spPr/>
        <p:txBody>
          <a:bodyPr/>
          <a:lstStyle/>
          <a:p>
            <a:r>
              <a:rPr lang="ja-JP" altLang="en-US"/>
              <a:t>一対比較表</a:t>
            </a:r>
          </a:p>
        </p:txBody>
      </p:sp>
      <p:sp>
        <p:nvSpPr>
          <p:cNvPr id="295939" name="Rectangle 3"/>
          <p:cNvSpPr>
            <a:spLocks noGrp="1" noChangeArrowheads="1"/>
          </p:cNvSpPr>
          <p:nvPr>
            <p:ph type="body" idx="1"/>
          </p:nvPr>
        </p:nvSpPr>
        <p:spPr>
          <a:xfrm>
            <a:off x="685800" y="1676400"/>
            <a:ext cx="7772400" cy="1752600"/>
          </a:xfrm>
        </p:spPr>
        <p:txBody>
          <a:bodyPr/>
          <a:lstStyle/>
          <a:p>
            <a:pPr lvl="1"/>
            <a:r>
              <a:rPr lang="ja-JP" altLang="en-US" dirty="0"/>
              <a:t>「価格」は「装備」に</a:t>
            </a:r>
            <a:r>
              <a:rPr lang="ja-JP" altLang="en-US" dirty="0" smtClean="0"/>
              <a:t>比べて</a:t>
            </a:r>
            <a:r>
              <a:rPr lang="ja-JP" altLang="en-US" dirty="0" smtClean="0">
                <a:solidFill>
                  <a:srgbClr val="FF0000"/>
                </a:solidFill>
              </a:rPr>
              <a:t>「重要」</a:t>
            </a:r>
            <a:endParaRPr lang="ja-JP" altLang="en-US" dirty="0"/>
          </a:p>
        </p:txBody>
      </p:sp>
      <p:graphicFrame>
        <p:nvGraphicFramePr>
          <p:cNvPr id="295968" name="Group 32"/>
          <p:cNvGraphicFramePr>
            <a:graphicFrameLocks noGrp="1"/>
          </p:cNvGraphicFramePr>
          <p:nvPr>
            <p:extLst>
              <p:ext uri="{D42A27DB-BD31-4B8C-83A1-F6EECF244321}">
                <p14:modId xmlns:p14="http://schemas.microsoft.com/office/powerpoint/2010/main" val="2805370617"/>
              </p:ext>
            </p:extLst>
          </p:nvPr>
        </p:nvGraphicFramePr>
        <p:xfrm>
          <a:off x="1258888" y="3429000"/>
          <a:ext cx="6456362" cy="2806700"/>
        </p:xfrm>
        <a:graphic>
          <a:graphicData uri="http://schemas.openxmlformats.org/drawingml/2006/table">
            <a:tbl>
              <a:tblPr/>
              <a:tblGrid>
                <a:gridCol w="1833562"/>
                <a:gridCol w="1541463"/>
                <a:gridCol w="1539875"/>
                <a:gridCol w="1541462"/>
              </a:tblGrid>
              <a:tr h="701675">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endParaRPr kumimoji="0" lang="ja-JP" altLang="ja-JP"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価格</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装備</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環境</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1675">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価格基準</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１</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dirty="0" smtClean="0">
                          <a:ln>
                            <a:noFill/>
                          </a:ln>
                          <a:solidFill>
                            <a:srgbClr val="FF0000"/>
                          </a:solidFill>
                          <a:effectLst/>
                          <a:latin typeface="HG丸ｺﾞｼｯｸM-PRO" pitchFamily="50" charset="-128"/>
                          <a:ea typeface="HG丸ｺﾞｼｯｸM-PRO" pitchFamily="50" charset="-128"/>
                        </a:rPr>
                        <a:t>5</a:t>
                      </a:r>
                      <a:endParaRPr kumimoji="0" lang="ja-JP" altLang="en-US" sz="2000" b="1" i="0" u="none" strike="noStrike" cap="none" normalizeH="0" baseline="0" dirty="0" smtClean="0">
                        <a:ln>
                          <a:noFill/>
                        </a:ln>
                        <a:solidFill>
                          <a:srgbClr val="FF0000"/>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endParaRPr kumimoji="0" lang="ja-JP"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1675">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装備基準</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dirty="0" smtClean="0">
                          <a:ln>
                            <a:noFill/>
                          </a:ln>
                          <a:solidFill>
                            <a:srgbClr val="FF0000"/>
                          </a:solidFill>
                          <a:effectLst/>
                          <a:latin typeface="HG丸ｺﾞｼｯｸM-PRO" pitchFamily="50" charset="-128"/>
                          <a:ea typeface="HG丸ｺﾞｼｯｸM-PRO" pitchFamily="50" charset="-128"/>
                        </a:rPr>
                        <a:t>１／</a:t>
                      </a:r>
                      <a:r>
                        <a:rPr kumimoji="0" lang="en-US" altLang="ja-JP" sz="2000" b="1" i="0" u="none" strike="noStrike" cap="none" normalizeH="0" baseline="0" dirty="0" smtClean="0">
                          <a:ln>
                            <a:noFill/>
                          </a:ln>
                          <a:solidFill>
                            <a:srgbClr val="FF0000"/>
                          </a:solidFill>
                          <a:effectLst/>
                          <a:latin typeface="HG丸ｺﾞｼｯｸM-PRO" pitchFamily="50" charset="-128"/>
                          <a:ea typeface="HG丸ｺﾞｼｯｸM-PRO" pitchFamily="50" charset="-128"/>
                        </a:rPr>
                        <a:t>5</a:t>
                      </a:r>
                      <a:endParaRPr kumimoji="0" lang="ja-JP" altLang="en-US" sz="2000" b="1" i="0" u="none" strike="noStrike" cap="none" normalizeH="0" baseline="0" dirty="0" smtClean="0">
                        <a:ln>
                          <a:noFill/>
                        </a:ln>
                        <a:solidFill>
                          <a:srgbClr val="FF0000"/>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１</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endParaRPr kumimoji="0" lang="ja-JP"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1675">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環境基準</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endParaRPr kumimoji="0" lang="ja-JP"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endParaRPr kumimoji="0" lang="ja-JP"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rPr>
                        <a:t>１</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 name="テキスト ボックス 6"/>
          <p:cNvSpPr txBox="1"/>
          <p:nvPr/>
        </p:nvSpPr>
        <p:spPr>
          <a:xfrm>
            <a:off x="7371644" y="0"/>
            <a:ext cx="1772356" cy="707886"/>
          </a:xfrm>
          <a:prstGeom prst="rect">
            <a:avLst/>
          </a:prstGeom>
          <a:solidFill>
            <a:srgbClr val="0000CC">
              <a:alpha val="20000"/>
            </a:srgbClr>
          </a:solidFill>
        </p:spPr>
        <p:txBody>
          <a:bodyPr wrap="square" rtlCol="0">
            <a:spAutoFit/>
          </a:bodyPr>
          <a:lstStyle/>
          <a:p>
            <a:r>
              <a:rPr kumimoji="1" lang="ja-JP" altLang="en-US" b="1" dirty="0" smtClean="0">
                <a:solidFill>
                  <a:srgbClr val="FF0000"/>
                </a:solidFill>
                <a:latin typeface="+mj-lt"/>
              </a:rPr>
              <a:t>テキスト</a:t>
            </a:r>
            <a:endParaRPr kumimoji="1" lang="en-US" altLang="ja-JP" b="1" dirty="0" smtClean="0">
              <a:solidFill>
                <a:srgbClr val="FF0000"/>
              </a:solidFill>
              <a:latin typeface="+mj-lt"/>
            </a:endParaRPr>
          </a:p>
          <a:p>
            <a:r>
              <a:rPr kumimoji="1" lang="en-US" altLang="ja-JP" b="1" dirty="0" smtClean="0">
                <a:solidFill>
                  <a:srgbClr val="FF0000"/>
                </a:solidFill>
                <a:latin typeface="+mj-lt"/>
              </a:rPr>
              <a:t>149</a:t>
            </a:r>
            <a:r>
              <a:rPr kumimoji="1" lang="ja-JP" altLang="en-US" b="1" dirty="0" smtClean="0">
                <a:solidFill>
                  <a:srgbClr val="FF0000"/>
                </a:solidFill>
                <a:latin typeface="+mj-lt"/>
              </a:rPr>
              <a:t>ページ</a:t>
            </a:r>
            <a:endParaRPr kumimoji="1" lang="ja-JP" altLang="en-US" b="1" dirty="0">
              <a:solidFill>
                <a:srgbClr val="FF0000"/>
              </a:solidFill>
              <a:latin typeface="+mj-lt"/>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スライド番号プレースホルダ 5"/>
          <p:cNvSpPr>
            <a:spLocks noGrp="1"/>
          </p:cNvSpPr>
          <p:nvPr>
            <p:ph type="sldNum" sz="quarter" idx="12"/>
          </p:nvPr>
        </p:nvSpPr>
        <p:spPr/>
        <p:txBody>
          <a:bodyPr/>
          <a:lstStyle/>
          <a:p>
            <a:fld id="{47B21F25-2A8B-4D5E-A501-C18697D1D076}" type="slidenum">
              <a:rPr lang="en-US" altLang="ja-JP"/>
              <a:pPr/>
              <a:t>31</a:t>
            </a:fld>
            <a:endParaRPr lang="en-US" altLang="ja-JP"/>
          </a:p>
        </p:txBody>
      </p:sp>
      <p:sp>
        <p:nvSpPr>
          <p:cNvPr id="518146" name="Rectangle 2"/>
          <p:cNvSpPr>
            <a:spLocks noGrp="1" noChangeArrowheads="1"/>
          </p:cNvSpPr>
          <p:nvPr>
            <p:ph type="title"/>
          </p:nvPr>
        </p:nvSpPr>
        <p:spPr/>
        <p:txBody>
          <a:bodyPr/>
          <a:lstStyle/>
          <a:p>
            <a:r>
              <a:rPr lang="ja-JP" altLang="en-US"/>
              <a:t>一対比較表</a:t>
            </a:r>
          </a:p>
        </p:txBody>
      </p:sp>
      <p:sp>
        <p:nvSpPr>
          <p:cNvPr id="518147" name="Rectangle 3"/>
          <p:cNvSpPr>
            <a:spLocks noGrp="1" noChangeArrowheads="1"/>
          </p:cNvSpPr>
          <p:nvPr>
            <p:ph type="body" idx="1"/>
          </p:nvPr>
        </p:nvSpPr>
        <p:spPr>
          <a:xfrm>
            <a:off x="685800" y="1676400"/>
            <a:ext cx="7772400" cy="1752600"/>
          </a:xfrm>
        </p:spPr>
        <p:txBody>
          <a:bodyPr/>
          <a:lstStyle/>
          <a:p>
            <a:pPr lvl="1"/>
            <a:r>
              <a:rPr lang="ja-JP" altLang="en-US" dirty="0"/>
              <a:t>「価格」は「装備」に</a:t>
            </a:r>
            <a:r>
              <a:rPr lang="ja-JP" altLang="en-US" dirty="0" smtClean="0"/>
              <a:t>比べて、やや</a:t>
            </a:r>
            <a:r>
              <a:rPr lang="ja-JP" altLang="en-US" dirty="0"/>
              <a:t>重要</a:t>
            </a:r>
          </a:p>
          <a:p>
            <a:pPr lvl="1"/>
            <a:r>
              <a:rPr lang="ja-JP" altLang="en-US" dirty="0">
                <a:solidFill>
                  <a:srgbClr val="FF0000"/>
                </a:solidFill>
              </a:rPr>
              <a:t>「価格」は「環境」に</a:t>
            </a:r>
            <a:r>
              <a:rPr lang="ja-JP" altLang="en-US" dirty="0" smtClean="0">
                <a:solidFill>
                  <a:srgbClr val="FF0000"/>
                </a:solidFill>
              </a:rPr>
              <a:t>比べて、絶対的に重要</a:t>
            </a:r>
            <a:endParaRPr lang="ja-JP" altLang="en-US" dirty="0">
              <a:solidFill>
                <a:srgbClr val="FF0000"/>
              </a:solidFill>
            </a:endParaRPr>
          </a:p>
          <a:p>
            <a:pPr lvl="1"/>
            <a:r>
              <a:rPr lang="ja-JP" altLang="en-US" dirty="0"/>
              <a:t>「装備」は「環境」に</a:t>
            </a:r>
            <a:r>
              <a:rPr lang="ja-JP" altLang="en-US" dirty="0" smtClean="0"/>
              <a:t>比べて、重要</a:t>
            </a:r>
            <a:endParaRPr lang="ja-JP" altLang="en-US" dirty="0"/>
          </a:p>
        </p:txBody>
      </p:sp>
      <p:graphicFrame>
        <p:nvGraphicFramePr>
          <p:cNvPr id="518148" name="Group 4"/>
          <p:cNvGraphicFramePr>
            <a:graphicFrameLocks noGrp="1"/>
          </p:cNvGraphicFramePr>
          <p:nvPr>
            <p:extLst>
              <p:ext uri="{D42A27DB-BD31-4B8C-83A1-F6EECF244321}">
                <p14:modId xmlns:p14="http://schemas.microsoft.com/office/powerpoint/2010/main" val="2506028654"/>
              </p:ext>
            </p:extLst>
          </p:nvPr>
        </p:nvGraphicFramePr>
        <p:xfrm>
          <a:off x="1258888" y="3429000"/>
          <a:ext cx="6456362" cy="2806700"/>
        </p:xfrm>
        <a:graphic>
          <a:graphicData uri="http://schemas.openxmlformats.org/drawingml/2006/table">
            <a:tbl>
              <a:tblPr/>
              <a:tblGrid>
                <a:gridCol w="1833562"/>
                <a:gridCol w="1541463"/>
                <a:gridCol w="1539875"/>
                <a:gridCol w="1541462"/>
              </a:tblGrid>
              <a:tr h="701675">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endParaRPr kumimoji="0" lang="ja-JP" altLang="ja-JP"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価格</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装備</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環境</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1675">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価格基準</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１</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３</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dirty="0" smtClean="0">
                          <a:ln>
                            <a:noFill/>
                          </a:ln>
                          <a:solidFill>
                            <a:srgbClr val="FF0000"/>
                          </a:solidFill>
                          <a:effectLst/>
                          <a:latin typeface="HG丸ｺﾞｼｯｸM-PRO" pitchFamily="50" charset="-128"/>
                          <a:ea typeface="HG丸ｺﾞｼｯｸM-PRO" pitchFamily="50" charset="-128"/>
                        </a:rPr>
                        <a:t>9</a:t>
                      </a:r>
                      <a:endParaRPr kumimoji="0" lang="ja-JP" altLang="en-US" sz="2000" b="1" i="0" u="none" strike="noStrike" cap="none" normalizeH="0" baseline="0" dirty="0" smtClean="0">
                        <a:ln>
                          <a:noFill/>
                        </a:ln>
                        <a:solidFill>
                          <a:srgbClr val="FF0000"/>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1675">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装備基準</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１／３</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１</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dirty="0" smtClean="0">
                          <a:ln>
                            <a:noFill/>
                          </a:ln>
                          <a:solidFill>
                            <a:srgbClr val="0000CC"/>
                          </a:solidFill>
                          <a:effectLst/>
                          <a:latin typeface="HG丸ｺﾞｼｯｸM-PRO" pitchFamily="50" charset="-128"/>
                          <a:ea typeface="HG丸ｺﾞｼｯｸM-PRO" pitchFamily="50" charset="-128"/>
                        </a:rPr>
                        <a:t>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1675">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環境基準</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dirty="0" smtClean="0">
                          <a:ln>
                            <a:noFill/>
                          </a:ln>
                          <a:solidFill>
                            <a:srgbClr val="FF0000"/>
                          </a:solidFill>
                          <a:effectLst/>
                          <a:latin typeface="HG丸ｺﾞｼｯｸM-PRO" pitchFamily="50" charset="-128"/>
                          <a:ea typeface="HG丸ｺﾞｼｯｸM-PRO" pitchFamily="50" charset="-128"/>
                        </a:rPr>
                        <a:t>１／</a:t>
                      </a:r>
                      <a:r>
                        <a:rPr kumimoji="0" lang="en-US" altLang="ja-JP" sz="2000" b="1" i="0" u="none" strike="noStrike" cap="none" normalizeH="0" baseline="0" dirty="0" smtClean="0">
                          <a:ln>
                            <a:noFill/>
                          </a:ln>
                          <a:solidFill>
                            <a:srgbClr val="FF0000"/>
                          </a:solidFill>
                          <a:effectLst/>
                          <a:latin typeface="HG丸ｺﾞｼｯｸM-PRO" pitchFamily="50" charset="-128"/>
                          <a:ea typeface="HG丸ｺﾞｼｯｸM-PRO" pitchFamily="50" charset="-128"/>
                        </a:rPr>
                        <a:t>9</a:t>
                      </a:r>
                      <a:endParaRPr kumimoji="0" lang="ja-JP" altLang="en-US" sz="2000" b="1" i="0" u="none" strike="noStrike" cap="none" normalizeH="0" baseline="0" dirty="0" smtClean="0">
                        <a:ln>
                          <a:noFill/>
                        </a:ln>
                        <a:solidFill>
                          <a:srgbClr val="FF0000"/>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rPr>
                        <a:t>１／</a:t>
                      </a:r>
                      <a:r>
                        <a:rPr kumimoji="0" lang="en-US" altLang="ja-JP" sz="2000" b="1" i="0" u="none" strike="noStrike" cap="none" normalizeH="0" baseline="0" dirty="0" smtClean="0">
                          <a:ln>
                            <a:noFill/>
                          </a:ln>
                          <a:solidFill>
                            <a:srgbClr val="0000CC"/>
                          </a:solidFill>
                          <a:effectLst/>
                          <a:latin typeface="HG丸ｺﾞｼｯｸM-PRO" pitchFamily="50" charset="-128"/>
                          <a:ea typeface="HG丸ｺﾞｼｯｸM-PRO" pitchFamily="50" charset="-128"/>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rPr>
                        <a:t>１</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スライド番号プレースホルダ 5"/>
          <p:cNvSpPr>
            <a:spLocks noGrp="1"/>
          </p:cNvSpPr>
          <p:nvPr>
            <p:ph type="sldNum" sz="quarter" idx="12"/>
          </p:nvPr>
        </p:nvSpPr>
        <p:spPr/>
        <p:txBody>
          <a:bodyPr/>
          <a:lstStyle/>
          <a:p>
            <a:fld id="{8913D22E-EF87-4C58-B7B5-76746FA9B816}" type="slidenum">
              <a:rPr lang="en-US" altLang="ja-JP"/>
              <a:pPr/>
              <a:t>32</a:t>
            </a:fld>
            <a:endParaRPr lang="en-US" altLang="ja-JP"/>
          </a:p>
        </p:txBody>
      </p:sp>
      <p:sp>
        <p:nvSpPr>
          <p:cNvPr id="499714" name="Rectangle 2"/>
          <p:cNvSpPr>
            <a:spLocks noGrp="1" noChangeArrowheads="1"/>
          </p:cNvSpPr>
          <p:nvPr>
            <p:ph type="title"/>
          </p:nvPr>
        </p:nvSpPr>
        <p:spPr/>
        <p:txBody>
          <a:bodyPr/>
          <a:lstStyle/>
          <a:p>
            <a:r>
              <a:rPr lang="ja-JP" altLang="en-US" dirty="0"/>
              <a:t>ウェイトの計算（</a:t>
            </a:r>
            <a:r>
              <a:rPr lang="ja-JP" altLang="en-US" dirty="0" smtClean="0"/>
              <a:t>簡便法、列和の逆数）</a:t>
            </a:r>
            <a:endParaRPr lang="ja-JP" altLang="en-US" dirty="0"/>
          </a:p>
        </p:txBody>
      </p:sp>
      <p:graphicFrame>
        <p:nvGraphicFramePr>
          <p:cNvPr id="499787" name="Group 75"/>
          <p:cNvGraphicFramePr>
            <a:graphicFrameLocks noGrp="1"/>
          </p:cNvGraphicFramePr>
          <p:nvPr>
            <p:extLst>
              <p:ext uri="{D42A27DB-BD31-4B8C-83A1-F6EECF244321}">
                <p14:modId xmlns:p14="http://schemas.microsoft.com/office/powerpoint/2010/main" val="534481518"/>
              </p:ext>
            </p:extLst>
          </p:nvPr>
        </p:nvGraphicFramePr>
        <p:xfrm>
          <a:off x="1258888" y="2492375"/>
          <a:ext cx="6456362" cy="3660776"/>
        </p:xfrm>
        <a:graphic>
          <a:graphicData uri="http://schemas.openxmlformats.org/drawingml/2006/table">
            <a:tbl>
              <a:tblPr/>
              <a:tblGrid>
                <a:gridCol w="1833562"/>
                <a:gridCol w="1541463"/>
                <a:gridCol w="1539875"/>
                <a:gridCol w="1541462"/>
              </a:tblGrid>
              <a:tr h="523875">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endParaRPr kumimoji="0" lang="ja-JP" altLang="ja-JP"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価格</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装備</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環境</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2288">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価格基準</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１</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３</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dirty="0" smtClean="0">
                          <a:ln>
                            <a:noFill/>
                          </a:ln>
                          <a:solidFill>
                            <a:srgbClr val="0000CC"/>
                          </a:solidFill>
                          <a:effectLst/>
                          <a:latin typeface="HG丸ｺﾞｼｯｸM-PRO" pitchFamily="50" charset="-128"/>
                          <a:ea typeface="HG丸ｺﾞｼｯｸM-PRO" pitchFamily="50" charset="-128"/>
                        </a:rPr>
                        <a:t>9</a:t>
                      </a:r>
                      <a:endParaRPr kumimoji="0"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3875">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装備基準</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１／３</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１</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dirty="0" smtClean="0">
                          <a:ln>
                            <a:noFill/>
                          </a:ln>
                          <a:solidFill>
                            <a:srgbClr val="0000CC"/>
                          </a:solidFill>
                          <a:effectLst/>
                          <a:latin typeface="HG丸ｺﾞｼｯｸM-PRO" pitchFamily="50" charset="-128"/>
                          <a:ea typeface="HG丸ｺﾞｼｯｸM-PRO" pitchFamily="50" charset="-128"/>
                        </a:rPr>
                        <a:t>5</a:t>
                      </a:r>
                      <a:endParaRPr kumimoji="0"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00">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環境基準</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rPr>
                        <a:t>１／</a:t>
                      </a:r>
                      <a:r>
                        <a:rPr kumimoji="0" lang="en-US" altLang="ja-JP" sz="2000" b="1" i="0" u="none" strike="noStrike" cap="none" normalizeH="0" baseline="0" dirty="0" smtClean="0">
                          <a:ln>
                            <a:noFill/>
                          </a:ln>
                          <a:solidFill>
                            <a:srgbClr val="0000CC"/>
                          </a:solidFill>
                          <a:effectLst/>
                          <a:latin typeface="HG丸ｺﾞｼｯｸM-PRO" pitchFamily="50" charset="-128"/>
                          <a:ea typeface="HG丸ｺﾞｼｯｸM-PRO" pitchFamily="50" charset="-128"/>
                        </a:rPr>
                        <a:t>9</a:t>
                      </a:r>
                      <a:endParaRPr kumimoji="0"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rPr>
                        <a:t>１／</a:t>
                      </a:r>
                      <a:r>
                        <a:rPr kumimoji="0" lang="en-US" altLang="ja-JP" sz="2000" b="1" i="0" u="none" strike="noStrike" cap="none" normalizeH="0" baseline="0" dirty="0" smtClean="0">
                          <a:ln>
                            <a:noFill/>
                          </a:ln>
                          <a:solidFill>
                            <a:srgbClr val="0000CC"/>
                          </a:solidFill>
                          <a:effectLst/>
                          <a:latin typeface="HG丸ｺﾞｼｯｸM-PRO" pitchFamily="50" charset="-128"/>
                          <a:ea typeface="HG丸ｺﾞｼｯｸM-PRO" pitchFamily="50" charset="-128"/>
                        </a:rPr>
                        <a:t>5</a:t>
                      </a:r>
                      <a:endParaRPr kumimoji="0"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rPr>
                        <a:t>１</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3875">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chemeClr val="hlink"/>
                          </a:solidFill>
                          <a:effectLst/>
                          <a:latin typeface="HG丸ｺﾞｼｯｸM-PRO" pitchFamily="50" charset="-128"/>
                          <a:ea typeface="HG丸ｺﾞｼｯｸM-PRO" pitchFamily="50" charset="-128"/>
                        </a:rPr>
                        <a:t>列和</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dirty="0" smtClean="0">
                          <a:ln>
                            <a:noFill/>
                          </a:ln>
                          <a:solidFill>
                            <a:schemeClr val="hlink"/>
                          </a:solidFill>
                          <a:effectLst/>
                          <a:latin typeface="HG丸ｺﾞｼｯｸM-PRO" pitchFamily="50" charset="-128"/>
                          <a:ea typeface="HG丸ｺﾞｼｯｸM-PRO" pitchFamily="50" charset="-128"/>
                        </a:rPr>
                        <a:t>13/9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dirty="0" smtClean="0">
                          <a:ln>
                            <a:noFill/>
                          </a:ln>
                          <a:solidFill>
                            <a:schemeClr val="hlink"/>
                          </a:solidFill>
                          <a:effectLst/>
                          <a:latin typeface="HG丸ｺﾞｼｯｸM-PRO" pitchFamily="50" charset="-128"/>
                          <a:ea typeface="HG丸ｺﾞｼｯｸM-PRO" pitchFamily="50" charset="-128"/>
                        </a:rPr>
                        <a:t>21/5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dirty="0" smtClean="0">
                          <a:ln>
                            <a:noFill/>
                          </a:ln>
                          <a:solidFill>
                            <a:schemeClr val="hlink"/>
                          </a:solidFill>
                          <a:effectLst/>
                          <a:latin typeface="HG丸ｺﾞｼｯｸM-PRO" pitchFamily="50" charset="-128"/>
                          <a:ea typeface="HG丸ｺﾞｼｯｸM-PRO" pitchFamily="50" charset="-128"/>
                        </a:rPr>
                        <a:t>15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3875">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FF0000"/>
                          </a:solidFill>
                          <a:effectLst/>
                          <a:latin typeface="HG丸ｺﾞｼｯｸM-PRO" pitchFamily="50" charset="-128"/>
                          <a:ea typeface="HG丸ｺﾞｼｯｸM-PRO" pitchFamily="50" charset="-128"/>
                        </a:rPr>
                        <a:t>列和の逆数</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dirty="0" smtClean="0">
                          <a:ln>
                            <a:noFill/>
                          </a:ln>
                          <a:solidFill>
                            <a:srgbClr val="FF0000"/>
                          </a:solidFill>
                          <a:effectLst/>
                          <a:latin typeface="HG丸ｺﾞｼｯｸM-PRO" pitchFamily="50" charset="-128"/>
                          <a:ea typeface="HG丸ｺﾞｼｯｸM-PRO" pitchFamily="50" charset="-128"/>
                        </a:rPr>
                        <a:t>9/13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dirty="0" smtClean="0">
                          <a:ln>
                            <a:noFill/>
                          </a:ln>
                          <a:solidFill>
                            <a:srgbClr val="FF0000"/>
                          </a:solidFill>
                          <a:effectLst/>
                          <a:latin typeface="HG丸ｺﾞｼｯｸM-PRO" pitchFamily="50" charset="-128"/>
                          <a:ea typeface="HG丸ｺﾞｼｯｸM-PRO" pitchFamily="50" charset="-128"/>
                        </a:rPr>
                        <a:t>5/21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dirty="0" smtClean="0">
                          <a:ln>
                            <a:noFill/>
                          </a:ln>
                          <a:solidFill>
                            <a:srgbClr val="FF0000"/>
                          </a:solidFill>
                          <a:effectLst/>
                          <a:latin typeface="HG丸ｺﾞｼｯｸM-PRO" pitchFamily="50" charset="-128"/>
                          <a:ea typeface="HG丸ｺﾞｼｯｸM-PRO" pitchFamily="50" charset="-128"/>
                        </a:rPr>
                        <a:t>1/15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2288">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rPr>
                        <a:t>ウェイト</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endParaRPr kumimoji="0" lang="ja-JP" altLang="ja-JP" sz="2000" b="1" i="0" u="none" strike="noStrike" cap="none" normalizeH="0" baseline="0" smtClean="0">
                        <a:ln>
                          <a:noFill/>
                        </a:ln>
                        <a:solidFill>
                          <a:srgbClr val="FF0000"/>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endParaRPr kumimoji="0" lang="ja-JP" altLang="ja-JP" sz="2000" b="1" i="0" u="none" strike="noStrike" cap="none" normalizeH="0" baseline="0" smtClean="0">
                        <a:ln>
                          <a:noFill/>
                        </a:ln>
                        <a:solidFill>
                          <a:srgbClr val="FF0000"/>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endParaRPr kumimoji="0" lang="ja-JP" altLang="ja-JP" sz="2000" b="1" i="0" u="none" strike="noStrike" cap="none" normalizeH="0" baseline="0" smtClean="0">
                        <a:ln>
                          <a:noFill/>
                        </a:ln>
                        <a:solidFill>
                          <a:srgbClr val="FF0000"/>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99768" name="Text Box 56"/>
          <p:cNvSpPr txBox="1">
            <a:spLocks noChangeArrowheads="1"/>
          </p:cNvSpPr>
          <p:nvPr/>
        </p:nvSpPr>
        <p:spPr bwMode="auto">
          <a:xfrm>
            <a:off x="3130125" y="5716199"/>
            <a:ext cx="4800711" cy="866904"/>
          </a:xfrm>
          <a:prstGeom prst="rect">
            <a:avLst/>
          </a:prstGeom>
          <a:solidFill>
            <a:schemeClr val="bg1"/>
          </a:solidFill>
          <a:ln w="38100">
            <a:solidFill>
              <a:srgbClr val="FF0000"/>
            </a:solidFill>
            <a:prstDash val="sysDot"/>
            <a:miter lim="800000"/>
            <a:headEnd/>
            <a:tailEnd/>
          </a:ln>
          <a:effectLst/>
        </p:spPr>
        <p:txBody>
          <a:bodyPr wrap="square">
            <a:spAutoFit/>
          </a:bodyPr>
          <a:lstStyle/>
          <a:p>
            <a:pPr>
              <a:spcBef>
                <a:spcPct val="50000"/>
              </a:spcBef>
            </a:pPr>
            <a:r>
              <a:rPr lang="ja-JP" altLang="en-US" sz="2800" b="1" dirty="0">
                <a:solidFill>
                  <a:srgbClr val="0000CC"/>
                </a:solidFill>
                <a:latin typeface="+mj-ea"/>
                <a:ea typeface="+mj-ea"/>
              </a:rPr>
              <a:t>「列和の逆数」</a:t>
            </a:r>
            <a:r>
              <a:rPr lang="ja-JP" altLang="en-US" sz="2800" b="1" dirty="0" smtClean="0">
                <a:solidFill>
                  <a:srgbClr val="0000CC"/>
                </a:solidFill>
                <a:latin typeface="+mj-ea"/>
                <a:ea typeface="+mj-ea"/>
              </a:rPr>
              <a:t>を</a:t>
            </a:r>
            <a:endParaRPr lang="en-US" altLang="ja-JP" sz="2800" b="1" dirty="0" smtClean="0">
              <a:solidFill>
                <a:srgbClr val="0000CC"/>
              </a:solidFill>
              <a:latin typeface="+mj-ea"/>
              <a:ea typeface="+mj-ea"/>
            </a:endParaRPr>
          </a:p>
          <a:p>
            <a:pPr>
              <a:lnSpc>
                <a:spcPts val="1000"/>
              </a:lnSpc>
              <a:spcBef>
                <a:spcPct val="50000"/>
              </a:spcBef>
            </a:pPr>
            <a:r>
              <a:rPr lang="ja-JP" altLang="en-US" sz="2800" b="1" dirty="0" smtClean="0">
                <a:solidFill>
                  <a:srgbClr val="0000CC"/>
                </a:solidFill>
                <a:latin typeface="+mj-ea"/>
                <a:ea typeface="+mj-ea"/>
              </a:rPr>
              <a:t>合計</a:t>
            </a:r>
            <a:r>
              <a:rPr lang="ja-JP" altLang="en-US" sz="2800" b="1" dirty="0">
                <a:solidFill>
                  <a:srgbClr val="0000CC"/>
                </a:solidFill>
                <a:latin typeface="+mj-ea"/>
                <a:ea typeface="+mj-ea"/>
              </a:rPr>
              <a:t>が１になるよう</a:t>
            </a:r>
            <a:r>
              <a:rPr lang="ja-JP" altLang="en-US" sz="2800" b="1" dirty="0" smtClean="0">
                <a:solidFill>
                  <a:srgbClr val="0000CC"/>
                </a:solidFill>
                <a:latin typeface="+mj-ea"/>
                <a:ea typeface="+mj-ea"/>
              </a:rPr>
              <a:t>にする</a:t>
            </a:r>
            <a:endParaRPr lang="ja-JP" altLang="en-US" sz="2800" b="1" dirty="0">
              <a:solidFill>
                <a:srgbClr val="0000CC"/>
              </a:solidFill>
              <a:latin typeface="+mj-ea"/>
              <a:ea typeface="+mj-ea"/>
            </a:endParaRPr>
          </a:p>
        </p:txBody>
      </p:sp>
      <p:sp>
        <p:nvSpPr>
          <p:cNvPr id="499769" name="Rectangle 57"/>
          <p:cNvSpPr>
            <a:spLocks noGrp="1" noChangeArrowheads="1"/>
          </p:cNvSpPr>
          <p:nvPr>
            <p:ph type="body" idx="1"/>
          </p:nvPr>
        </p:nvSpPr>
        <p:spPr/>
        <p:txBody>
          <a:bodyPr/>
          <a:lstStyle/>
          <a:p>
            <a:r>
              <a:rPr lang="ja-JP" altLang="en-US" dirty="0"/>
              <a:t>列の合計が小さい方がウェイトが大きい</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スライド番号プレースホルダ 5"/>
          <p:cNvSpPr>
            <a:spLocks noGrp="1"/>
          </p:cNvSpPr>
          <p:nvPr>
            <p:ph type="sldNum" sz="quarter" idx="12"/>
          </p:nvPr>
        </p:nvSpPr>
        <p:spPr/>
        <p:txBody>
          <a:bodyPr/>
          <a:lstStyle/>
          <a:p>
            <a:fld id="{F0A0AE77-BDAB-42C1-A540-B60A5BC205A1}" type="slidenum">
              <a:rPr lang="en-US" altLang="ja-JP"/>
              <a:pPr/>
              <a:t>33</a:t>
            </a:fld>
            <a:endParaRPr lang="en-US" altLang="ja-JP"/>
          </a:p>
        </p:txBody>
      </p:sp>
      <p:sp>
        <p:nvSpPr>
          <p:cNvPr id="512002" name="Rectangle 2"/>
          <p:cNvSpPr>
            <a:spLocks noGrp="1" noChangeArrowheads="1"/>
          </p:cNvSpPr>
          <p:nvPr>
            <p:ph type="title"/>
          </p:nvPr>
        </p:nvSpPr>
        <p:spPr/>
        <p:txBody>
          <a:bodyPr/>
          <a:lstStyle/>
          <a:p>
            <a:r>
              <a:rPr lang="ja-JP" altLang="en-US" dirty="0"/>
              <a:t>ウェイトの</a:t>
            </a:r>
            <a:r>
              <a:rPr lang="ja-JP" altLang="en-US" dirty="0" smtClean="0"/>
              <a:t>計算</a:t>
            </a:r>
            <a:endParaRPr lang="ja-JP" altLang="en-US" sz="2400" dirty="0"/>
          </a:p>
        </p:txBody>
      </p:sp>
      <p:graphicFrame>
        <p:nvGraphicFramePr>
          <p:cNvPr id="512003" name="Group 3"/>
          <p:cNvGraphicFramePr>
            <a:graphicFrameLocks noGrp="1"/>
          </p:cNvGraphicFramePr>
          <p:nvPr/>
        </p:nvGraphicFramePr>
        <p:xfrm>
          <a:off x="1258888" y="1916113"/>
          <a:ext cx="6456362" cy="4210050"/>
        </p:xfrm>
        <a:graphic>
          <a:graphicData uri="http://schemas.openxmlformats.org/drawingml/2006/table">
            <a:tbl>
              <a:tblPr/>
              <a:tblGrid>
                <a:gridCol w="1833562"/>
                <a:gridCol w="1541463"/>
                <a:gridCol w="1539875"/>
                <a:gridCol w="1541462"/>
              </a:tblGrid>
              <a:tr h="701675">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endParaRPr kumimoji="0" lang="ja-JP"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価格</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装備</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環境</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1675">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価格基準</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１</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３</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rPr>
                        <a:t>9</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1675">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装備基準</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１／３</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１</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rPr>
                        <a:t>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1675">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環境基準</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１／</a:t>
                      </a:r>
                      <a:r>
                        <a:rPr kumimoji="0" lang="en-US"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rPr>
                        <a:t>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１／</a:t>
                      </a:r>
                      <a:r>
                        <a:rPr kumimoji="0" lang="en-US"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１</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1675">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列和の逆数</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rPr>
                        <a:t>9/13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rPr>
                        <a:t>5/21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rPr>
                        <a:t>1/15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1675">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FF0000"/>
                          </a:solidFill>
                          <a:effectLst/>
                          <a:latin typeface="HG丸ｺﾞｼｯｸM-PRO" pitchFamily="50" charset="-128"/>
                          <a:ea typeface="HG丸ｺﾞｼｯｸM-PRO" pitchFamily="50" charset="-128"/>
                        </a:rPr>
                        <a:t>ウェイト</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smtClean="0">
                          <a:ln>
                            <a:noFill/>
                          </a:ln>
                          <a:solidFill>
                            <a:srgbClr val="FF0000"/>
                          </a:solidFill>
                          <a:effectLst/>
                          <a:latin typeface="HG丸ｺﾞｼｯｸM-PRO" pitchFamily="50" charset="-128"/>
                          <a:ea typeface="HG丸ｺﾞｼｯｸM-PRO" pitchFamily="50" charset="-128"/>
                        </a:rPr>
                        <a:t>0</a:t>
                      </a:r>
                      <a:r>
                        <a:rPr kumimoji="0" lang="en-US" altLang="ja-JP" sz="2000" b="1" i="1" u="none" strike="noStrike" cap="none" normalizeH="0" baseline="0" smtClean="0">
                          <a:ln>
                            <a:noFill/>
                          </a:ln>
                          <a:solidFill>
                            <a:srgbClr val="FF0000"/>
                          </a:solidFill>
                          <a:effectLst/>
                          <a:latin typeface="HG丸ｺﾞｼｯｸM-PRO" pitchFamily="50" charset="-128"/>
                          <a:ea typeface="HG丸ｺﾞｼｯｸM-PRO" pitchFamily="50" charset="-128"/>
                        </a:rPr>
                        <a:t>.</a:t>
                      </a:r>
                      <a:r>
                        <a:rPr kumimoji="0" lang="en-US" altLang="ja-JP" sz="2000" b="1" i="0" u="none" strike="noStrike" cap="none" normalizeH="0" baseline="0" smtClean="0">
                          <a:ln>
                            <a:noFill/>
                          </a:ln>
                          <a:solidFill>
                            <a:srgbClr val="FF0000"/>
                          </a:solidFill>
                          <a:effectLst/>
                          <a:latin typeface="HG丸ｺﾞｼｯｸM-PRO" pitchFamily="50" charset="-128"/>
                          <a:ea typeface="HG丸ｺﾞｼｯｸM-PRO" pitchFamily="50" charset="-128"/>
                        </a:rPr>
                        <a:t>694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smtClean="0">
                          <a:ln>
                            <a:noFill/>
                          </a:ln>
                          <a:solidFill>
                            <a:srgbClr val="FF0000"/>
                          </a:solidFill>
                          <a:effectLst/>
                          <a:latin typeface="HG丸ｺﾞｼｯｸM-PRO" pitchFamily="50" charset="-128"/>
                          <a:ea typeface="HG丸ｺﾞｼｯｸM-PRO" pitchFamily="50" charset="-128"/>
                        </a:rPr>
                        <a:t>0.239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smtClean="0">
                          <a:ln>
                            <a:noFill/>
                          </a:ln>
                          <a:solidFill>
                            <a:srgbClr val="FF0000"/>
                          </a:solidFill>
                          <a:effectLst/>
                          <a:latin typeface="HG丸ｺﾞｼｯｸM-PRO" pitchFamily="50" charset="-128"/>
                          <a:ea typeface="HG丸ｺﾞｼｯｸM-PRO" pitchFamily="50" charset="-128"/>
                        </a:rPr>
                        <a:t>0.067</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スライド番号プレースホルダ 5"/>
          <p:cNvSpPr>
            <a:spLocks noGrp="1"/>
          </p:cNvSpPr>
          <p:nvPr>
            <p:ph type="sldNum" sz="quarter" idx="12"/>
          </p:nvPr>
        </p:nvSpPr>
        <p:spPr/>
        <p:txBody>
          <a:bodyPr/>
          <a:lstStyle/>
          <a:p>
            <a:fld id="{4BBA4DC9-10A3-4802-9544-C4F09E7561E0}" type="slidenum">
              <a:rPr lang="en-US" altLang="ja-JP"/>
              <a:pPr/>
              <a:t>34</a:t>
            </a:fld>
            <a:endParaRPr lang="en-US" altLang="ja-JP"/>
          </a:p>
        </p:txBody>
      </p:sp>
      <p:sp>
        <p:nvSpPr>
          <p:cNvPr id="514050" name="Rectangle 2"/>
          <p:cNvSpPr>
            <a:spLocks noGrp="1" noChangeArrowheads="1"/>
          </p:cNvSpPr>
          <p:nvPr>
            <p:ph type="title"/>
          </p:nvPr>
        </p:nvSpPr>
        <p:spPr/>
        <p:txBody>
          <a:bodyPr/>
          <a:lstStyle/>
          <a:p>
            <a:r>
              <a:rPr lang="ja-JP" altLang="en-US" dirty="0"/>
              <a:t>ウェイトの計算</a:t>
            </a:r>
            <a:r>
              <a:rPr lang="ja-JP" altLang="en-US" dirty="0" smtClean="0"/>
              <a:t>（別の方法、</a:t>
            </a:r>
            <a:r>
              <a:rPr lang="ja-JP" altLang="en-US" dirty="0" smtClean="0">
                <a:solidFill>
                  <a:srgbClr val="FF0000"/>
                </a:solidFill>
              </a:rPr>
              <a:t>幾何</a:t>
            </a:r>
            <a:r>
              <a:rPr lang="ja-JP" altLang="en-US" dirty="0">
                <a:solidFill>
                  <a:srgbClr val="FF0000"/>
                </a:solidFill>
              </a:rPr>
              <a:t>平均</a:t>
            </a:r>
            <a:r>
              <a:rPr lang="ja-JP" altLang="en-US" dirty="0"/>
              <a:t>）</a:t>
            </a:r>
          </a:p>
        </p:txBody>
      </p:sp>
      <p:graphicFrame>
        <p:nvGraphicFramePr>
          <p:cNvPr id="514051" name="Group 3"/>
          <p:cNvGraphicFramePr>
            <a:graphicFrameLocks noGrp="1"/>
          </p:cNvGraphicFramePr>
          <p:nvPr/>
        </p:nvGraphicFramePr>
        <p:xfrm>
          <a:off x="755650" y="2492375"/>
          <a:ext cx="7705725" cy="3311526"/>
        </p:xfrm>
        <a:graphic>
          <a:graphicData uri="http://schemas.openxmlformats.org/drawingml/2006/table">
            <a:tbl>
              <a:tblPr/>
              <a:tblGrid>
                <a:gridCol w="1060450"/>
                <a:gridCol w="1058863"/>
                <a:gridCol w="1060450"/>
                <a:gridCol w="1057275"/>
                <a:gridCol w="1060450"/>
                <a:gridCol w="1058862"/>
                <a:gridCol w="1349375"/>
              </a:tblGrid>
              <a:tr h="557213">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endParaRPr kumimoji="0" lang="ja-JP" altLang="ja-JP"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価格</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装備</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環境</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積</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３乗根</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rPr>
                        <a:t>ウェイト</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19163">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価格</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１</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３</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rPr>
                        <a:t>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rPr>
                        <a:t>27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smtClean="0">
                          <a:ln>
                            <a:noFill/>
                          </a:ln>
                          <a:solidFill>
                            <a:srgbClr val="FF0000"/>
                          </a:solidFill>
                          <a:effectLst/>
                          <a:latin typeface="HG丸ｺﾞｼｯｸM-PRO" pitchFamily="50" charset="-128"/>
                          <a:ea typeface="HG丸ｺﾞｼｯｸM-PRO" pitchFamily="50" charset="-128"/>
                        </a:rPr>
                        <a:t>0.672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17575">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装備</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１／３</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１</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rPr>
                        <a:t>5/3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rPr>
                        <a:t>1.186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smtClean="0">
                          <a:ln>
                            <a:noFill/>
                          </a:ln>
                          <a:solidFill>
                            <a:srgbClr val="FF0000"/>
                          </a:solidFill>
                          <a:effectLst/>
                          <a:latin typeface="HG丸ｺﾞｼｯｸM-PRO" pitchFamily="50" charset="-128"/>
                          <a:ea typeface="HG丸ｺﾞｼｯｸM-PRO" pitchFamily="50" charset="-128"/>
                        </a:rPr>
                        <a:t>0.265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17575">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環境</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rPr>
                        <a:t>１／</a:t>
                      </a:r>
                      <a:r>
                        <a:rPr kumimoji="0" lang="en-US" altLang="ja-JP" sz="2000" b="1" i="0" u="none" strike="noStrike" cap="none" normalizeH="0" baseline="0" dirty="0" smtClean="0">
                          <a:ln>
                            <a:noFill/>
                          </a:ln>
                          <a:solidFill>
                            <a:srgbClr val="0000CC"/>
                          </a:solidFill>
                          <a:effectLst/>
                          <a:latin typeface="HG丸ｺﾞｼｯｸM-PRO" pitchFamily="50" charset="-128"/>
                          <a:ea typeface="HG丸ｺﾞｼｯｸM-PRO" pitchFamily="50" charset="-128"/>
                        </a:rPr>
                        <a:t>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１／</a:t>
                      </a:r>
                      <a:r>
                        <a:rPr kumimoji="0" lang="en-US"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１</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800" b="1" i="0" u="none" strike="noStrike" cap="none" normalizeH="0" baseline="0" smtClean="0">
                          <a:ln>
                            <a:noFill/>
                          </a:ln>
                          <a:solidFill>
                            <a:srgbClr val="0000CC"/>
                          </a:solidFill>
                          <a:effectLst/>
                          <a:latin typeface="HG丸ｺﾞｼｯｸM-PRO" pitchFamily="50" charset="-128"/>
                          <a:ea typeface="HG丸ｺﾞｼｯｸM-PRO" pitchFamily="50" charset="-128"/>
                        </a:rPr>
                        <a:t>1/45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rPr>
                        <a:t>0.766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smtClean="0">
                          <a:ln>
                            <a:noFill/>
                          </a:ln>
                          <a:solidFill>
                            <a:srgbClr val="FF0000"/>
                          </a:solidFill>
                          <a:effectLst/>
                          <a:latin typeface="HG丸ｺﾞｼｯｸM-PRO" pitchFamily="50" charset="-128"/>
                          <a:ea typeface="HG丸ｺﾞｼｯｸM-PRO" pitchFamily="50" charset="-128"/>
                        </a:rPr>
                        <a:t>0.063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4094" name="Rectangle 46"/>
          <p:cNvSpPr>
            <a:spLocks noGrp="1" noChangeArrowheads="1"/>
          </p:cNvSpPr>
          <p:nvPr>
            <p:ph type="body" idx="1"/>
          </p:nvPr>
        </p:nvSpPr>
        <p:spPr/>
        <p:txBody>
          <a:bodyPr/>
          <a:lstStyle/>
          <a:p>
            <a:r>
              <a:rPr lang="ja-JP" altLang="en-US"/>
              <a:t>行の平均値が大きい方がウェイトが大きい</a:t>
            </a:r>
          </a:p>
        </p:txBody>
      </p:sp>
      <p:sp>
        <p:nvSpPr>
          <p:cNvPr id="2" name="雲形吹き出し 1"/>
          <p:cNvSpPr/>
          <p:nvPr/>
        </p:nvSpPr>
        <p:spPr bwMode="auto">
          <a:xfrm>
            <a:off x="4121240" y="5679584"/>
            <a:ext cx="3734874" cy="1023870"/>
          </a:xfrm>
          <a:prstGeom prst="cloudCallout">
            <a:avLst>
              <a:gd name="adj1" fmla="val 44926"/>
              <a:gd name="adj2" fmla="val -63893"/>
            </a:avLst>
          </a:prstGeom>
          <a:solidFill>
            <a:srgbClr val="BBE0E3">
              <a:alpha val="50196"/>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ja-JP" altLang="en-US" sz="2400" dirty="0">
                <a:solidFill>
                  <a:srgbClr val="FF0000"/>
                </a:solidFill>
                <a:latin typeface="+mj-lt"/>
              </a:rPr>
              <a:t>たい</a:t>
            </a:r>
            <a:r>
              <a:rPr kumimoji="0" lang="ja-JP" altLang="en-US" sz="2400" b="0" i="0" u="none" strike="noStrike" cap="none" normalizeH="0" baseline="0" dirty="0" smtClean="0">
                <a:ln>
                  <a:noFill/>
                </a:ln>
                <a:solidFill>
                  <a:srgbClr val="FF0000"/>
                </a:solidFill>
                <a:effectLst/>
                <a:latin typeface="+mj-lt"/>
              </a:rPr>
              <a:t>して違わない</a:t>
            </a:r>
          </a:p>
        </p:txBody>
      </p:sp>
      <p:sp>
        <p:nvSpPr>
          <p:cNvPr id="3" name="右矢印吹き出し 2"/>
          <p:cNvSpPr/>
          <p:nvPr/>
        </p:nvSpPr>
        <p:spPr bwMode="auto">
          <a:xfrm>
            <a:off x="2043289" y="3194756"/>
            <a:ext cx="3206044" cy="598311"/>
          </a:xfrm>
          <a:prstGeom prst="rightArrowCallout">
            <a:avLst>
              <a:gd name="adj1" fmla="val 25000"/>
              <a:gd name="adj2" fmla="val 25000"/>
              <a:gd name="adj3" fmla="val 25000"/>
              <a:gd name="adj4" fmla="val 91385"/>
            </a:avLst>
          </a:prstGeom>
          <a:solidFill>
            <a:srgbClr val="BBE0E3">
              <a:alpha val="20000"/>
            </a:srgbClr>
          </a:solidFill>
          <a:ln w="9525"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ja-JP" altLang="en-US" sz="2000" b="0" i="0" u="none" strike="noStrike" cap="none" normalizeH="0" baseline="0" smtClean="0">
              <a:ln>
                <a:noFill/>
              </a:ln>
              <a:solidFill>
                <a:schemeClr val="tx1"/>
              </a:solidFill>
              <a:effectLst/>
              <a:latin typeface="Courier New" pitchFamily="49" charset="0"/>
              <a:ea typeface="ＭＳ ゴシック" pitchFamily="49"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400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スライド番号プレースホルダ 5"/>
          <p:cNvSpPr>
            <a:spLocks noGrp="1"/>
          </p:cNvSpPr>
          <p:nvPr>
            <p:ph type="sldNum" sz="quarter" idx="12"/>
          </p:nvPr>
        </p:nvSpPr>
        <p:spPr/>
        <p:txBody>
          <a:bodyPr/>
          <a:lstStyle/>
          <a:p>
            <a:fld id="{21224D19-BEB0-47E1-ACD2-3B52EE9889AB}" type="slidenum">
              <a:rPr lang="en-US" altLang="ja-JP"/>
              <a:pPr/>
              <a:t>35</a:t>
            </a:fld>
            <a:endParaRPr lang="en-US" altLang="ja-JP"/>
          </a:p>
        </p:txBody>
      </p:sp>
      <p:sp>
        <p:nvSpPr>
          <p:cNvPr id="277506" name="Rectangle 2"/>
          <p:cNvSpPr>
            <a:spLocks noGrp="1" noChangeArrowheads="1"/>
          </p:cNvSpPr>
          <p:nvPr>
            <p:ph type="title"/>
          </p:nvPr>
        </p:nvSpPr>
        <p:spPr/>
        <p:txBody>
          <a:bodyPr/>
          <a:lstStyle/>
          <a:p>
            <a:r>
              <a:rPr lang="ja-JP" altLang="en-US" sz="2800" dirty="0"/>
              <a:t>この計算の</a:t>
            </a:r>
            <a:r>
              <a:rPr lang="ja-JP" altLang="en-US" sz="2800" dirty="0" smtClean="0"/>
              <a:t>理屈：絶対</a:t>
            </a:r>
            <a:r>
              <a:rPr lang="ja-JP" altLang="en-US" sz="2800" dirty="0"/>
              <a:t>基準を持っていれば</a:t>
            </a:r>
            <a:r>
              <a:rPr lang="en-US" altLang="ja-JP" sz="2800" dirty="0">
                <a:latin typeface="Times New Roman"/>
              </a:rPr>
              <a:t>…</a:t>
            </a:r>
            <a:endParaRPr lang="en-US" altLang="ja-JP" sz="2800" dirty="0"/>
          </a:p>
        </p:txBody>
      </p:sp>
      <mc:AlternateContent xmlns:mc="http://schemas.openxmlformats.org/markup-compatibility/2006" xmlns:a14="http://schemas.microsoft.com/office/drawing/2010/main">
        <mc:Choice Requires="a14">
          <p:sp>
            <p:nvSpPr>
              <p:cNvPr id="277507" name="Rectangle 3"/>
              <p:cNvSpPr>
                <a:spLocks noGrp="1" noChangeArrowheads="1"/>
              </p:cNvSpPr>
              <p:nvPr>
                <p:ph type="body" idx="1"/>
              </p:nvPr>
            </p:nvSpPr>
            <p:spPr>
              <a:xfrm>
                <a:off x="685800" y="1676400"/>
                <a:ext cx="7772400" cy="1104900"/>
              </a:xfrm>
            </p:spPr>
            <p:txBody>
              <a:bodyPr/>
              <a:lstStyle/>
              <a:p>
                <a:r>
                  <a:rPr lang="ja-JP" altLang="en-US" dirty="0" smtClean="0"/>
                  <a:t>絶対基準を持っている人の一対比較行列</a:t>
                </a:r>
              </a:p>
              <a:p>
                <a:pPr lvl="1">
                  <a:buNone/>
                </a:pPr>
                <a:r>
                  <a:rPr lang="ja-JP" altLang="en-US" dirty="0" smtClean="0"/>
                  <a:t>価格：装備：環境</a:t>
                </a:r>
                <a14:m>
                  <m:oMath xmlns:m="http://schemas.openxmlformats.org/officeDocument/2006/math">
                    <m:r>
                      <a:rPr lang="en-US" altLang="ja-JP" b="1" i="1" dirty="0" smtClean="0">
                        <a:latin typeface="Cambria Math" panose="02040503050406030204" pitchFamily="18" charset="0"/>
                        <a:ea typeface="HG丸ｺﾞｼｯｸM-PRO" pitchFamily="50" charset="-128"/>
                      </a:rPr>
                      <m:t> = </m:t>
                    </m:r>
                    <m:r>
                      <a:rPr lang="en-US" altLang="ja-JP" b="1" i="1" dirty="0" smtClean="0">
                        <a:solidFill>
                          <a:srgbClr val="FF0000"/>
                        </a:solidFill>
                        <a:latin typeface="Cambria Math" panose="02040503050406030204" pitchFamily="18" charset="0"/>
                        <a:ea typeface="HG丸ｺﾞｼｯｸM-PRO" pitchFamily="50" charset="-128"/>
                      </a:rPr>
                      <m:t>𝒂</m:t>
                    </m:r>
                    <m:r>
                      <a:rPr lang="en-US" altLang="ja-JP" b="1" i="1" dirty="0" smtClean="0">
                        <a:solidFill>
                          <a:srgbClr val="FF0000"/>
                        </a:solidFill>
                        <a:latin typeface="Cambria Math" panose="02040503050406030204" pitchFamily="18" charset="0"/>
                        <a:ea typeface="HG丸ｺﾞｼｯｸM-PRO" pitchFamily="50" charset="-128"/>
                      </a:rPr>
                      <m:t>:</m:t>
                    </m:r>
                    <m:r>
                      <a:rPr lang="en-US" altLang="ja-JP" b="1" i="1" dirty="0" smtClean="0">
                        <a:solidFill>
                          <a:srgbClr val="FF0000"/>
                        </a:solidFill>
                        <a:latin typeface="Cambria Math" panose="02040503050406030204" pitchFamily="18" charset="0"/>
                        <a:ea typeface="HG丸ｺﾞｼｯｸM-PRO" pitchFamily="50" charset="-128"/>
                      </a:rPr>
                      <m:t>𝒃</m:t>
                    </m:r>
                    <m:r>
                      <a:rPr lang="en-US" altLang="ja-JP" b="1" i="1" dirty="0" smtClean="0">
                        <a:solidFill>
                          <a:srgbClr val="FF0000"/>
                        </a:solidFill>
                        <a:latin typeface="Cambria Math" panose="02040503050406030204" pitchFamily="18" charset="0"/>
                        <a:ea typeface="HG丸ｺﾞｼｯｸM-PRO" pitchFamily="50" charset="-128"/>
                      </a:rPr>
                      <m:t>:</m:t>
                    </m:r>
                    <m:r>
                      <a:rPr lang="en-US" altLang="ja-JP" b="1" i="1" dirty="0" smtClean="0">
                        <a:solidFill>
                          <a:srgbClr val="FF0000"/>
                        </a:solidFill>
                        <a:latin typeface="Cambria Math" panose="02040503050406030204" pitchFamily="18" charset="0"/>
                        <a:ea typeface="HG丸ｺﾞｼｯｸM-PRO" pitchFamily="50" charset="-128"/>
                      </a:rPr>
                      <m:t>𝒄</m:t>
                    </m:r>
                  </m:oMath>
                </a14:m>
                <a:endParaRPr lang="en-US" altLang="ja-JP" dirty="0">
                  <a:solidFill>
                    <a:srgbClr val="FF0000"/>
                  </a:solidFill>
                </a:endParaRPr>
              </a:p>
            </p:txBody>
          </p:sp>
        </mc:Choice>
        <mc:Fallback xmlns="">
          <p:sp>
            <p:nvSpPr>
              <p:cNvPr id="277507" name="Rectangle 3"/>
              <p:cNvSpPr>
                <a:spLocks noGrp="1" noRot="1" noChangeAspect="1" noMove="1" noResize="1" noEditPoints="1" noAdjustHandles="1" noChangeArrowheads="1" noChangeShapeType="1" noTextEdit="1"/>
              </p:cNvSpPr>
              <p:nvPr>
                <p:ph type="body" idx="1"/>
              </p:nvPr>
            </p:nvSpPr>
            <p:spPr>
              <a:xfrm>
                <a:off x="685800" y="1676400"/>
                <a:ext cx="7772400" cy="1104900"/>
              </a:xfrm>
              <a:blipFill rotWithShape="0">
                <a:blip r:embed="rId3"/>
                <a:stretch>
                  <a:fillRect l="-1098" t="-3315"/>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graphicFrame>
            <p:nvGraphicFramePr>
              <p:cNvPr id="277536" name="Group 32"/>
              <p:cNvGraphicFramePr>
                <a:graphicFrameLocks noGrp="1"/>
              </p:cNvGraphicFramePr>
              <p:nvPr>
                <p:extLst>
                  <p:ext uri="{D42A27DB-BD31-4B8C-83A1-F6EECF244321}">
                    <p14:modId xmlns:p14="http://schemas.microsoft.com/office/powerpoint/2010/main" val="566309819"/>
                  </p:ext>
                </p:extLst>
              </p:nvPr>
            </p:nvGraphicFramePr>
            <p:xfrm>
              <a:off x="1354491" y="2723311"/>
              <a:ext cx="6456362" cy="3180778"/>
            </p:xfrm>
            <a:graphic>
              <a:graphicData uri="http://schemas.openxmlformats.org/drawingml/2006/table">
                <a:tbl>
                  <a:tblPr/>
                  <a:tblGrid>
                    <a:gridCol w="1833562"/>
                    <a:gridCol w="1541463"/>
                    <a:gridCol w="1539875"/>
                    <a:gridCol w="1541462"/>
                  </a:tblGrid>
                  <a:tr h="701675">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endParaRPr kumimoji="0" lang="ja-JP" altLang="ja-JP"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rPr>
                            <a:t>価格</a:t>
                          </a:r>
                          <a14:m>
                            <m:oMath xmlns:m="http://schemas.openxmlformats.org/officeDocument/2006/math">
                              <m:d>
                                <m:dPr>
                                  <m:ctrlPr>
                                    <a:rPr kumimoji="0" lang="en-US" altLang="ja-JP" sz="2000" b="1" i="1" u="none" strike="noStrike" cap="none" normalizeH="0" baseline="0" smtClean="0">
                                      <a:ln>
                                        <a:noFill/>
                                      </a:ln>
                                      <a:solidFill>
                                        <a:srgbClr val="FF0000"/>
                                      </a:solidFill>
                                      <a:effectLst/>
                                      <a:latin typeface="Cambria Math"/>
                                      <a:ea typeface="HG丸ｺﾞｼｯｸM-PRO" pitchFamily="50" charset="-128"/>
                                    </a:rPr>
                                  </m:ctrlPr>
                                </m:dPr>
                                <m:e>
                                  <m:r>
                                    <a:rPr kumimoji="0" lang="en-US" altLang="ja-JP" sz="2000" b="1" i="1" u="none" strike="noStrike" cap="none" normalizeH="0" baseline="0" smtClean="0">
                                      <a:ln>
                                        <a:noFill/>
                                      </a:ln>
                                      <a:solidFill>
                                        <a:srgbClr val="FF0000"/>
                                      </a:solidFill>
                                      <a:effectLst/>
                                      <a:latin typeface="Cambria Math" panose="02040503050406030204" pitchFamily="18" charset="0"/>
                                      <a:ea typeface="HG丸ｺﾞｼｯｸM-PRO" pitchFamily="50" charset="-128"/>
                                    </a:rPr>
                                    <m:t>𝒂</m:t>
                                  </m:r>
                                </m:e>
                              </m:d>
                            </m:oMath>
                          </a14:m>
                          <a:endParaRPr kumimoji="0"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rPr>
                            <a:t>装備</a:t>
                          </a:r>
                          <a14:m>
                            <m:oMath xmlns:m="http://schemas.openxmlformats.org/officeDocument/2006/math">
                              <m:d>
                                <m:dPr>
                                  <m:ctrlPr>
                                    <a:rPr kumimoji="0" lang="en-US" altLang="ja-JP" sz="2000" b="1" i="1" u="none" strike="noStrike" cap="none" normalizeH="0" baseline="0" smtClean="0">
                                      <a:ln>
                                        <a:noFill/>
                                      </a:ln>
                                      <a:solidFill>
                                        <a:srgbClr val="FF0000"/>
                                      </a:solidFill>
                                      <a:effectLst/>
                                      <a:latin typeface="Cambria Math"/>
                                      <a:ea typeface="HG丸ｺﾞｼｯｸM-PRO" pitchFamily="50" charset="-128"/>
                                    </a:rPr>
                                  </m:ctrlPr>
                                </m:dPr>
                                <m:e>
                                  <m:r>
                                    <a:rPr kumimoji="0" lang="en-US" altLang="ja-JP" sz="2000" b="1" i="1" u="none" strike="noStrike" cap="none" normalizeH="0" baseline="0" smtClean="0">
                                      <a:ln>
                                        <a:noFill/>
                                      </a:ln>
                                      <a:solidFill>
                                        <a:srgbClr val="FF0000"/>
                                      </a:solidFill>
                                      <a:effectLst/>
                                      <a:latin typeface="Cambria Math" panose="02040503050406030204" pitchFamily="18" charset="0"/>
                                      <a:ea typeface="HG丸ｺﾞｼｯｸM-PRO" pitchFamily="50" charset="-128"/>
                                    </a:rPr>
                                    <m:t>𝒃</m:t>
                                  </m:r>
                                </m:e>
                              </m:d>
                            </m:oMath>
                          </a14:m>
                          <a:endParaRPr kumimoji="0"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rPr>
                            <a:t>環境</a:t>
                          </a:r>
                          <a14:m>
                            <m:oMath xmlns:m="http://schemas.openxmlformats.org/officeDocument/2006/math">
                              <m:d>
                                <m:dPr>
                                  <m:ctrlPr>
                                    <a:rPr kumimoji="0" lang="en-US" altLang="ja-JP" sz="2000" b="1" i="1" u="none" strike="noStrike" cap="none" normalizeH="0" baseline="0" smtClean="0">
                                      <a:ln>
                                        <a:noFill/>
                                      </a:ln>
                                      <a:solidFill>
                                        <a:srgbClr val="FF0000"/>
                                      </a:solidFill>
                                      <a:effectLst/>
                                      <a:latin typeface="Cambria Math"/>
                                      <a:ea typeface="HG丸ｺﾞｼｯｸM-PRO" pitchFamily="50" charset="-128"/>
                                    </a:rPr>
                                  </m:ctrlPr>
                                </m:dPr>
                                <m:e>
                                  <m:r>
                                    <a:rPr kumimoji="0" lang="en-US" altLang="ja-JP" sz="2000" b="1" i="1" u="none" strike="noStrike" cap="none" normalizeH="0" baseline="0" smtClean="0">
                                      <a:ln>
                                        <a:noFill/>
                                      </a:ln>
                                      <a:solidFill>
                                        <a:srgbClr val="FF0000"/>
                                      </a:solidFill>
                                      <a:effectLst/>
                                      <a:latin typeface="Cambria Math" panose="02040503050406030204" pitchFamily="18" charset="0"/>
                                      <a:ea typeface="HG丸ｺﾞｼｯｸM-PRO" pitchFamily="50" charset="-128"/>
                                    </a:rPr>
                                    <m:t>𝒄</m:t>
                                  </m:r>
                                </m:e>
                              </m:d>
                            </m:oMath>
                          </a14:m>
                          <a:endParaRPr kumimoji="0"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7595">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rPr>
                            <a:t>価格基準</a:t>
                          </a:r>
                          <a14:m>
                            <m:oMath xmlns:m="http://schemas.openxmlformats.org/officeDocument/2006/math">
                              <m:d>
                                <m:dPr>
                                  <m:ctrlPr>
                                    <a:rPr kumimoji="0" lang="en-US" altLang="ja-JP" sz="2000" b="1" i="1" u="none" strike="noStrike" cap="none" normalizeH="0" baseline="0" smtClean="0">
                                      <a:ln>
                                        <a:noFill/>
                                      </a:ln>
                                      <a:solidFill>
                                        <a:srgbClr val="FF0000"/>
                                      </a:solidFill>
                                      <a:effectLst/>
                                      <a:latin typeface="Cambria Math"/>
                                      <a:ea typeface="HG丸ｺﾞｼｯｸM-PRO" pitchFamily="50" charset="-128"/>
                                    </a:rPr>
                                  </m:ctrlPr>
                                </m:dPr>
                                <m:e>
                                  <m:r>
                                    <a:rPr kumimoji="0" lang="en-US" altLang="ja-JP" sz="2000" b="1" i="1" u="none" strike="noStrike" cap="none" normalizeH="0" baseline="0" smtClean="0">
                                      <a:ln>
                                        <a:noFill/>
                                      </a:ln>
                                      <a:solidFill>
                                        <a:srgbClr val="FF0000"/>
                                      </a:solidFill>
                                      <a:effectLst/>
                                      <a:latin typeface="Cambria Math" panose="02040503050406030204" pitchFamily="18" charset="0"/>
                                      <a:ea typeface="HG丸ｺﾞｼｯｸM-PRO" pitchFamily="50" charset="-128"/>
                                    </a:rPr>
                                    <m:t>𝒂</m:t>
                                  </m:r>
                                </m:e>
                              </m:d>
                            </m:oMath>
                          </a14:m>
                          <a:endParaRPr kumimoji="0"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14:m>
                            <m:oMathPara xmlns:m="http://schemas.openxmlformats.org/officeDocument/2006/math">
                              <m:oMathParaPr>
                                <m:jc m:val="centerGroup"/>
                              </m:oMathParaPr>
                              <m:oMath xmlns:m="http://schemas.openxmlformats.org/officeDocument/2006/math">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𝟏</m:t>
                                </m:r>
                                <m:d>
                                  <m:dPr>
                                    <m:ctrlPr>
                                      <a:rPr kumimoji="0" lang="en-US" altLang="ja-JP" sz="2000" b="1" i="1" u="none" strike="noStrike" cap="none" normalizeH="0" baseline="0" smtClean="0">
                                        <a:ln>
                                          <a:noFill/>
                                        </a:ln>
                                        <a:solidFill>
                                          <a:srgbClr val="0000CC"/>
                                        </a:solidFill>
                                        <a:effectLst/>
                                        <a:latin typeface="Cambria Math"/>
                                        <a:ea typeface="HG丸ｺﾞｼｯｸM-PRO" pitchFamily="50" charset="-128"/>
                                      </a:rPr>
                                    </m:ctrlPr>
                                  </m:dPr>
                                  <m:e>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m:t>
                                    </m:r>
                                    <m:f>
                                      <m:fPr>
                                        <m:ctrlPr>
                                          <a:rPr kumimoji="0" lang="en-US" altLang="ja-JP" sz="2000" b="1" i="1" u="none" strike="noStrike" cap="none" normalizeH="0" baseline="0" smtClean="0">
                                            <a:ln>
                                              <a:noFill/>
                                            </a:ln>
                                            <a:solidFill>
                                              <a:srgbClr val="0000CC"/>
                                            </a:solidFill>
                                            <a:effectLst/>
                                            <a:latin typeface="Cambria Math"/>
                                            <a:ea typeface="HG丸ｺﾞｼｯｸM-PRO" pitchFamily="50" charset="-128"/>
                                          </a:rPr>
                                        </m:ctrlPr>
                                      </m:fPr>
                                      <m:num>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𝒂</m:t>
                                        </m:r>
                                      </m:num>
                                      <m:den>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𝒂</m:t>
                                        </m:r>
                                      </m:den>
                                    </m:f>
                                  </m:e>
                                </m:d>
                              </m:oMath>
                            </m:oMathPara>
                          </a14:m>
                          <a:endParaRPr kumimoji="0"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14:m>
                            <m:oMathPara xmlns:m="http://schemas.openxmlformats.org/officeDocument/2006/math">
                              <m:oMathParaPr>
                                <m:jc m:val="centerGroup"/>
                              </m:oMathParaPr>
                              <m:oMath xmlns:m="http://schemas.openxmlformats.org/officeDocument/2006/math">
                                <m:f>
                                  <m:fPr>
                                    <m:ctrlPr>
                                      <a:rPr kumimoji="0" lang="en-US" altLang="ja-JP" sz="2000" b="1" i="1" u="none" strike="noStrike" cap="none" normalizeH="0" baseline="0" smtClean="0">
                                        <a:ln>
                                          <a:noFill/>
                                        </a:ln>
                                        <a:solidFill>
                                          <a:srgbClr val="0000CC"/>
                                        </a:solidFill>
                                        <a:effectLst/>
                                        <a:latin typeface="Cambria Math"/>
                                        <a:ea typeface="HG丸ｺﾞｼｯｸM-PRO" pitchFamily="50" charset="-128"/>
                                      </a:rPr>
                                    </m:ctrlPr>
                                  </m:fPr>
                                  <m:num>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𝒂</m:t>
                                    </m:r>
                                  </m:num>
                                  <m:den>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𝒃</m:t>
                                    </m:r>
                                  </m:den>
                                </m:f>
                              </m:oMath>
                            </m:oMathPara>
                          </a14:m>
                          <a:endParaRPr kumimoji="0" lang="en-US" altLang="ja-JP"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14:m>
                            <m:oMathPara xmlns:m="http://schemas.openxmlformats.org/officeDocument/2006/math">
                              <m:oMathParaPr>
                                <m:jc m:val="centerGroup"/>
                              </m:oMathParaPr>
                              <m:oMath xmlns:m="http://schemas.openxmlformats.org/officeDocument/2006/math">
                                <m:f>
                                  <m:fPr>
                                    <m:ctrlPr>
                                      <a:rPr kumimoji="0" lang="en-US" altLang="ja-JP" sz="2000" b="1" i="1" u="none" strike="noStrike" cap="none" normalizeH="0" baseline="0" smtClean="0">
                                        <a:ln>
                                          <a:noFill/>
                                        </a:ln>
                                        <a:solidFill>
                                          <a:srgbClr val="0000CC"/>
                                        </a:solidFill>
                                        <a:effectLst/>
                                        <a:latin typeface="Cambria Math"/>
                                        <a:ea typeface="HG丸ｺﾞｼｯｸM-PRO" pitchFamily="50" charset="-128"/>
                                      </a:rPr>
                                    </m:ctrlPr>
                                  </m:fPr>
                                  <m:num>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𝒂</m:t>
                                    </m:r>
                                  </m:num>
                                  <m:den>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𝒄</m:t>
                                    </m:r>
                                  </m:den>
                                </m:f>
                              </m:oMath>
                            </m:oMathPara>
                          </a14:m>
                          <a:endParaRPr kumimoji="0" lang="en-US" altLang="ja-JP"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9481">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rPr>
                            <a:t>装備基準</a:t>
                          </a:r>
                          <a14:m>
                            <m:oMath xmlns:m="http://schemas.openxmlformats.org/officeDocument/2006/math">
                              <m:d>
                                <m:dPr>
                                  <m:ctrlPr>
                                    <a:rPr kumimoji="0" lang="en-US" altLang="ja-JP" sz="2000" b="1" i="1" u="none" strike="noStrike" cap="none" normalizeH="0" baseline="0" smtClean="0">
                                      <a:ln>
                                        <a:noFill/>
                                      </a:ln>
                                      <a:solidFill>
                                        <a:srgbClr val="FF0000"/>
                                      </a:solidFill>
                                      <a:effectLst/>
                                      <a:latin typeface="Cambria Math"/>
                                      <a:ea typeface="HG丸ｺﾞｼｯｸM-PRO" pitchFamily="50" charset="-128"/>
                                    </a:rPr>
                                  </m:ctrlPr>
                                </m:dPr>
                                <m:e>
                                  <m:r>
                                    <a:rPr kumimoji="0" lang="en-US" altLang="ja-JP" sz="2000" b="1" i="1" u="none" strike="noStrike" cap="none" normalizeH="0" baseline="0" smtClean="0">
                                      <a:ln>
                                        <a:noFill/>
                                      </a:ln>
                                      <a:solidFill>
                                        <a:srgbClr val="FF0000"/>
                                      </a:solidFill>
                                      <a:effectLst/>
                                      <a:latin typeface="Cambria Math" panose="02040503050406030204" pitchFamily="18" charset="0"/>
                                      <a:ea typeface="HG丸ｺﾞｼｯｸM-PRO" pitchFamily="50" charset="-128"/>
                                    </a:rPr>
                                    <m:t>𝒃</m:t>
                                  </m:r>
                                </m:e>
                              </m:d>
                            </m:oMath>
                          </a14:m>
                          <a:endParaRPr kumimoji="0"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14:m>
                            <m:oMathPara xmlns:m="http://schemas.openxmlformats.org/officeDocument/2006/math">
                              <m:oMathParaPr>
                                <m:jc m:val="centerGroup"/>
                              </m:oMathParaPr>
                              <m:oMath xmlns:m="http://schemas.openxmlformats.org/officeDocument/2006/math">
                                <m:f>
                                  <m:fPr>
                                    <m:ctrlPr>
                                      <a:rPr kumimoji="0" lang="en-US" altLang="ja-JP" sz="2000" b="1" i="1" u="none" strike="noStrike" cap="none" normalizeH="0" baseline="0" smtClean="0">
                                        <a:ln>
                                          <a:noFill/>
                                        </a:ln>
                                        <a:solidFill>
                                          <a:srgbClr val="0000CC"/>
                                        </a:solidFill>
                                        <a:effectLst/>
                                        <a:latin typeface="Cambria Math"/>
                                        <a:ea typeface="HG丸ｺﾞｼｯｸM-PRO" pitchFamily="50" charset="-128"/>
                                      </a:rPr>
                                    </m:ctrlPr>
                                  </m:fPr>
                                  <m:num>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𝒃</m:t>
                                    </m:r>
                                  </m:num>
                                  <m:den>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𝒂</m:t>
                                    </m:r>
                                  </m:den>
                                </m:f>
                              </m:oMath>
                            </m:oMathPara>
                          </a14:m>
                          <a:endParaRPr kumimoji="0" lang="en-US" altLang="ja-JP"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14:m>
                            <m:oMathPara xmlns:m="http://schemas.openxmlformats.org/officeDocument/2006/math">
                              <m:oMathParaPr>
                                <m:jc m:val="centerGroup"/>
                              </m:oMathParaPr>
                              <m:oMath xmlns:m="http://schemas.openxmlformats.org/officeDocument/2006/math">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𝟏</m:t>
                                </m:r>
                                <m:d>
                                  <m:dPr>
                                    <m:ctrlPr>
                                      <a:rPr kumimoji="0" lang="en-US" altLang="ja-JP" sz="2000" b="1" i="1" u="none" strike="noStrike" cap="none" normalizeH="0" baseline="0" smtClean="0">
                                        <a:ln>
                                          <a:noFill/>
                                        </a:ln>
                                        <a:solidFill>
                                          <a:srgbClr val="0000CC"/>
                                        </a:solidFill>
                                        <a:effectLst/>
                                        <a:latin typeface="Cambria Math"/>
                                        <a:ea typeface="HG丸ｺﾞｼｯｸM-PRO" pitchFamily="50" charset="-128"/>
                                      </a:rPr>
                                    </m:ctrlPr>
                                  </m:dPr>
                                  <m:e>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m:t>
                                    </m:r>
                                    <m:f>
                                      <m:fPr>
                                        <m:ctrlPr>
                                          <a:rPr kumimoji="0" lang="en-US" altLang="ja-JP" sz="2000" b="1" i="1" u="none" strike="noStrike" cap="none" normalizeH="0" baseline="0" smtClean="0">
                                            <a:ln>
                                              <a:noFill/>
                                            </a:ln>
                                            <a:solidFill>
                                              <a:srgbClr val="0000CC"/>
                                            </a:solidFill>
                                            <a:effectLst/>
                                            <a:latin typeface="Cambria Math"/>
                                            <a:ea typeface="HG丸ｺﾞｼｯｸM-PRO" pitchFamily="50" charset="-128"/>
                                          </a:rPr>
                                        </m:ctrlPr>
                                      </m:fPr>
                                      <m:num>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𝒃</m:t>
                                        </m:r>
                                      </m:num>
                                      <m:den>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𝒃</m:t>
                                        </m:r>
                                      </m:den>
                                    </m:f>
                                  </m:e>
                                </m:d>
                              </m:oMath>
                            </m:oMathPara>
                          </a14:m>
                          <a:endParaRPr kumimoji="0"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14:m>
                            <m:oMathPara xmlns:m="http://schemas.openxmlformats.org/officeDocument/2006/math">
                              <m:oMathParaPr>
                                <m:jc m:val="centerGroup"/>
                              </m:oMathParaPr>
                              <m:oMath xmlns:m="http://schemas.openxmlformats.org/officeDocument/2006/math">
                                <m:f>
                                  <m:fPr>
                                    <m:ctrlPr>
                                      <a:rPr kumimoji="0" lang="en-US" altLang="ja-JP" sz="2000" b="1" i="1" u="none" strike="noStrike" cap="none" normalizeH="0" baseline="0" smtClean="0">
                                        <a:ln>
                                          <a:noFill/>
                                        </a:ln>
                                        <a:solidFill>
                                          <a:srgbClr val="0000CC"/>
                                        </a:solidFill>
                                        <a:effectLst/>
                                        <a:latin typeface="Cambria Math"/>
                                        <a:ea typeface="HG丸ｺﾞｼｯｸM-PRO" pitchFamily="50" charset="-128"/>
                                      </a:rPr>
                                    </m:ctrlPr>
                                  </m:fPr>
                                  <m:num>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𝒃</m:t>
                                    </m:r>
                                  </m:num>
                                  <m:den>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𝒄</m:t>
                                    </m:r>
                                  </m:den>
                                </m:f>
                              </m:oMath>
                            </m:oMathPara>
                          </a14:m>
                          <a:endParaRPr kumimoji="0" lang="en-US" altLang="ja-JP"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2162">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rPr>
                            <a:t>環境基準</a:t>
                          </a:r>
                          <a14:m>
                            <m:oMath xmlns:m="http://schemas.openxmlformats.org/officeDocument/2006/math">
                              <m:d>
                                <m:dPr>
                                  <m:ctrlPr>
                                    <a:rPr kumimoji="0" lang="en-US" altLang="ja-JP" sz="2000" b="1" i="1" u="none" strike="noStrike" cap="none" normalizeH="0" baseline="0" smtClean="0">
                                      <a:ln>
                                        <a:noFill/>
                                      </a:ln>
                                      <a:solidFill>
                                        <a:srgbClr val="FF0000"/>
                                      </a:solidFill>
                                      <a:effectLst/>
                                      <a:latin typeface="Cambria Math"/>
                                      <a:ea typeface="HG丸ｺﾞｼｯｸM-PRO" pitchFamily="50" charset="-128"/>
                                    </a:rPr>
                                  </m:ctrlPr>
                                </m:dPr>
                                <m:e>
                                  <m:r>
                                    <a:rPr kumimoji="0" lang="en-US" altLang="ja-JP" sz="2000" b="1" i="1" u="none" strike="noStrike" cap="none" normalizeH="0" baseline="0" smtClean="0">
                                      <a:ln>
                                        <a:noFill/>
                                      </a:ln>
                                      <a:solidFill>
                                        <a:srgbClr val="FF0000"/>
                                      </a:solidFill>
                                      <a:effectLst/>
                                      <a:latin typeface="Cambria Math" panose="02040503050406030204" pitchFamily="18" charset="0"/>
                                      <a:ea typeface="HG丸ｺﾞｼｯｸM-PRO" pitchFamily="50" charset="-128"/>
                                    </a:rPr>
                                    <m:t>𝒄</m:t>
                                  </m:r>
                                </m:e>
                              </m:d>
                            </m:oMath>
                          </a14:m>
                          <a:endParaRPr kumimoji="0"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14:m>
                            <m:oMathPara xmlns:m="http://schemas.openxmlformats.org/officeDocument/2006/math">
                              <m:oMathParaPr>
                                <m:jc m:val="centerGroup"/>
                              </m:oMathParaPr>
                              <m:oMath xmlns:m="http://schemas.openxmlformats.org/officeDocument/2006/math">
                                <m:f>
                                  <m:fPr>
                                    <m:ctrlPr>
                                      <a:rPr kumimoji="0" lang="en-US" altLang="ja-JP" sz="2000" b="1" i="1" u="none" strike="noStrike" cap="none" normalizeH="0" baseline="0" smtClean="0">
                                        <a:ln>
                                          <a:noFill/>
                                        </a:ln>
                                        <a:solidFill>
                                          <a:srgbClr val="0000CC"/>
                                        </a:solidFill>
                                        <a:effectLst/>
                                        <a:latin typeface="Cambria Math"/>
                                        <a:ea typeface="HG丸ｺﾞｼｯｸM-PRO" pitchFamily="50" charset="-128"/>
                                      </a:rPr>
                                    </m:ctrlPr>
                                  </m:fPr>
                                  <m:num>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𝒄</m:t>
                                    </m:r>
                                  </m:num>
                                  <m:den>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𝒂</m:t>
                                    </m:r>
                                  </m:den>
                                </m:f>
                              </m:oMath>
                            </m:oMathPara>
                          </a14:m>
                          <a:endParaRPr kumimoji="0" lang="en-US" altLang="ja-JP"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14:m>
                            <m:oMathPara xmlns:m="http://schemas.openxmlformats.org/officeDocument/2006/math">
                              <m:oMathParaPr>
                                <m:jc m:val="centerGroup"/>
                              </m:oMathParaPr>
                              <m:oMath xmlns:m="http://schemas.openxmlformats.org/officeDocument/2006/math">
                                <m:f>
                                  <m:fPr>
                                    <m:ctrlPr>
                                      <a:rPr kumimoji="0" lang="en-US" altLang="ja-JP" sz="2000" b="1" i="1" u="none" strike="noStrike" cap="none" normalizeH="0" baseline="0" smtClean="0">
                                        <a:ln>
                                          <a:noFill/>
                                        </a:ln>
                                        <a:solidFill>
                                          <a:srgbClr val="0000CC"/>
                                        </a:solidFill>
                                        <a:effectLst/>
                                        <a:latin typeface="Cambria Math"/>
                                        <a:ea typeface="HG丸ｺﾞｼｯｸM-PRO" pitchFamily="50" charset="-128"/>
                                      </a:rPr>
                                    </m:ctrlPr>
                                  </m:fPr>
                                  <m:num>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𝒄</m:t>
                                    </m:r>
                                  </m:num>
                                  <m:den>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𝒃</m:t>
                                    </m:r>
                                  </m:den>
                                </m:f>
                              </m:oMath>
                            </m:oMathPara>
                          </a14:m>
                          <a:endParaRPr kumimoji="0" lang="en-US" altLang="ja-JP"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14:m>
                            <m:oMathPara xmlns:m="http://schemas.openxmlformats.org/officeDocument/2006/math">
                              <m:oMathParaPr>
                                <m:jc m:val="centerGroup"/>
                              </m:oMathParaPr>
                              <m:oMath xmlns:m="http://schemas.openxmlformats.org/officeDocument/2006/math">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𝟏</m:t>
                                </m:r>
                                <m:d>
                                  <m:dPr>
                                    <m:ctrlPr>
                                      <a:rPr kumimoji="0" lang="en-US" altLang="ja-JP" sz="2000" b="1" i="1" u="none" strike="noStrike" cap="none" normalizeH="0" baseline="0" smtClean="0">
                                        <a:ln>
                                          <a:noFill/>
                                        </a:ln>
                                        <a:solidFill>
                                          <a:srgbClr val="0000CC"/>
                                        </a:solidFill>
                                        <a:effectLst/>
                                        <a:latin typeface="Cambria Math"/>
                                        <a:ea typeface="HG丸ｺﾞｼｯｸM-PRO" pitchFamily="50" charset="-128"/>
                                      </a:rPr>
                                    </m:ctrlPr>
                                  </m:dPr>
                                  <m:e>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m:t>
                                    </m:r>
                                    <m:f>
                                      <m:fPr>
                                        <m:ctrlPr>
                                          <a:rPr kumimoji="0" lang="en-US" altLang="ja-JP" sz="2000" b="1" i="1" u="none" strike="noStrike" cap="none" normalizeH="0" baseline="0" smtClean="0">
                                            <a:ln>
                                              <a:noFill/>
                                            </a:ln>
                                            <a:solidFill>
                                              <a:srgbClr val="0000CC"/>
                                            </a:solidFill>
                                            <a:effectLst/>
                                            <a:latin typeface="Cambria Math"/>
                                            <a:ea typeface="HG丸ｺﾞｼｯｸM-PRO" pitchFamily="50" charset="-128"/>
                                          </a:rPr>
                                        </m:ctrlPr>
                                      </m:fPr>
                                      <m:num>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𝒄</m:t>
                                        </m:r>
                                      </m:num>
                                      <m:den>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𝒄</m:t>
                                        </m:r>
                                      </m:den>
                                    </m:f>
                                  </m:e>
                                </m:d>
                              </m:oMath>
                            </m:oMathPara>
                          </a14:m>
                          <a:endParaRPr kumimoji="0"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mc:Choice>
        <mc:Fallback xmlns="">
          <p:graphicFrame>
            <p:nvGraphicFramePr>
              <p:cNvPr id="277536" name="Group 32"/>
              <p:cNvGraphicFramePr>
                <a:graphicFrameLocks noGrp="1"/>
              </p:cNvGraphicFramePr>
              <p:nvPr>
                <p:extLst>
                  <p:ext uri="{D42A27DB-BD31-4B8C-83A1-F6EECF244321}">
                    <p14:modId xmlns:p14="http://schemas.microsoft.com/office/powerpoint/2010/main" val="566309819"/>
                  </p:ext>
                </p:extLst>
              </p:nvPr>
            </p:nvGraphicFramePr>
            <p:xfrm>
              <a:off x="1354491" y="2723311"/>
              <a:ext cx="6456362" cy="3180778"/>
            </p:xfrm>
            <a:graphic>
              <a:graphicData uri="http://schemas.openxmlformats.org/drawingml/2006/table">
                <a:tbl>
                  <a:tblPr/>
                  <a:tblGrid>
                    <a:gridCol w="1833562"/>
                    <a:gridCol w="1541463"/>
                    <a:gridCol w="1539875"/>
                    <a:gridCol w="1541462"/>
                  </a:tblGrid>
                  <a:tr h="701675">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endParaRPr kumimoji="0" lang="ja-JP" altLang="ja-JP"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ja-JP"/>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rotWithShape="0">
                          <a:blip r:embed="rId4"/>
                          <a:stretch>
                            <a:fillRect l="-120158" t="-1739" r="-201581" b="-359130"/>
                          </a:stretch>
                        </a:blipFill>
                      </a:tcPr>
                    </a:tc>
                    <a:tc>
                      <a:txBody>
                        <a:bodyPr/>
                        <a:lstStyle/>
                        <a:p>
                          <a:endParaRPr lang="ja-JP"/>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rotWithShape="0">
                          <a:blip r:embed="rId4"/>
                          <a:stretch>
                            <a:fillRect l="-220158" t="-1739" r="-101581" b="-359130"/>
                          </a:stretch>
                        </a:blipFill>
                      </a:tcPr>
                    </a:tc>
                    <a:tc>
                      <a:txBody>
                        <a:bodyPr/>
                        <a:lstStyle/>
                        <a:p>
                          <a:endParaRPr lang="ja-JP"/>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rotWithShape="0">
                          <a:blip r:embed="rId4"/>
                          <a:stretch>
                            <a:fillRect l="-320158" t="-1739" r="-1581" b="-359130"/>
                          </a:stretch>
                        </a:blipFill>
                      </a:tcPr>
                    </a:tc>
                  </a:tr>
                  <a:tr h="827595">
                    <a:tc>
                      <a:txBody>
                        <a:bodyPr/>
                        <a:lstStyle/>
                        <a:p>
                          <a:endParaRPr lang="ja-JP"/>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rotWithShape="0">
                          <a:blip r:embed="rId4"/>
                          <a:stretch>
                            <a:fillRect l="-997" t="-86029" r="-253488" b="-203676"/>
                          </a:stretch>
                        </a:blipFill>
                      </a:tcPr>
                    </a:tc>
                    <a:tc>
                      <a:txBody>
                        <a:bodyPr/>
                        <a:lstStyle/>
                        <a:p>
                          <a:endParaRPr lang="ja-JP"/>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rotWithShape="0">
                          <a:blip r:embed="rId4"/>
                          <a:stretch>
                            <a:fillRect l="-120158" t="-86029" r="-201581" b="-203676"/>
                          </a:stretch>
                        </a:blipFill>
                      </a:tcPr>
                    </a:tc>
                    <a:tc>
                      <a:txBody>
                        <a:bodyPr/>
                        <a:lstStyle/>
                        <a:p>
                          <a:endParaRPr lang="ja-JP"/>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rotWithShape="0">
                          <a:blip r:embed="rId4"/>
                          <a:stretch>
                            <a:fillRect l="-220158" t="-86029" r="-101581" b="-203676"/>
                          </a:stretch>
                        </a:blipFill>
                      </a:tcPr>
                    </a:tc>
                    <a:tc>
                      <a:txBody>
                        <a:bodyPr/>
                        <a:lstStyle/>
                        <a:p>
                          <a:endParaRPr lang="ja-JP"/>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rotWithShape="0">
                          <a:blip r:embed="rId4"/>
                          <a:stretch>
                            <a:fillRect l="-320158" t="-86029" r="-1581" b="-203676"/>
                          </a:stretch>
                        </a:blipFill>
                      </a:tcPr>
                    </a:tc>
                  </a:tr>
                  <a:tr h="913257">
                    <a:tc>
                      <a:txBody>
                        <a:bodyPr/>
                        <a:lstStyle/>
                        <a:p>
                          <a:endParaRPr lang="ja-JP"/>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rotWithShape="0">
                          <a:blip r:embed="rId4"/>
                          <a:stretch>
                            <a:fillRect l="-997" t="-167550" r="-253488" b="-83444"/>
                          </a:stretch>
                        </a:blipFill>
                      </a:tcPr>
                    </a:tc>
                    <a:tc>
                      <a:txBody>
                        <a:bodyPr/>
                        <a:lstStyle/>
                        <a:p>
                          <a:endParaRPr lang="ja-JP"/>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rotWithShape="0">
                          <a:blip r:embed="rId4"/>
                          <a:stretch>
                            <a:fillRect l="-120158" t="-167550" r="-201581" b="-83444"/>
                          </a:stretch>
                        </a:blipFill>
                      </a:tcPr>
                    </a:tc>
                    <a:tc>
                      <a:txBody>
                        <a:bodyPr/>
                        <a:lstStyle/>
                        <a:p>
                          <a:endParaRPr lang="ja-JP"/>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rotWithShape="0">
                          <a:blip r:embed="rId4"/>
                          <a:stretch>
                            <a:fillRect l="-220158" t="-167550" r="-101581" b="-83444"/>
                          </a:stretch>
                        </a:blipFill>
                      </a:tcPr>
                    </a:tc>
                    <a:tc>
                      <a:txBody>
                        <a:bodyPr/>
                        <a:lstStyle/>
                        <a:p>
                          <a:endParaRPr lang="ja-JP"/>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rotWithShape="0">
                          <a:blip r:embed="rId4"/>
                          <a:stretch>
                            <a:fillRect l="-320158" t="-167550" r="-1581" b="-83444"/>
                          </a:stretch>
                        </a:blipFill>
                      </a:tcPr>
                    </a:tc>
                  </a:tr>
                  <a:tr h="738251">
                    <a:tc>
                      <a:txBody>
                        <a:bodyPr/>
                        <a:lstStyle/>
                        <a:p>
                          <a:endParaRPr lang="ja-JP"/>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blipFill rotWithShape="0">
                          <a:blip r:embed="rId4"/>
                          <a:stretch>
                            <a:fillRect l="-997" t="-333884" r="-253488" b="-4132"/>
                          </a:stretch>
                        </a:blipFill>
                      </a:tcPr>
                    </a:tc>
                    <a:tc>
                      <a:txBody>
                        <a:bodyPr/>
                        <a:lstStyle/>
                        <a:p>
                          <a:endParaRPr lang="ja-JP"/>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blipFill rotWithShape="0">
                          <a:blip r:embed="rId4"/>
                          <a:stretch>
                            <a:fillRect l="-120158" t="-333884" r="-201581" b="-4132"/>
                          </a:stretch>
                        </a:blipFill>
                      </a:tcPr>
                    </a:tc>
                    <a:tc>
                      <a:txBody>
                        <a:bodyPr/>
                        <a:lstStyle/>
                        <a:p>
                          <a:endParaRPr lang="ja-JP"/>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blipFill rotWithShape="0">
                          <a:blip r:embed="rId4"/>
                          <a:stretch>
                            <a:fillRect l="-220158" t="-333884" r="-101581" b="-4132"/>
                          </a:stretch>
                        </a:blipFill>
                      </a:tcPr>
                    </a:tc>
                    <a:tc>
                      <a:txBody>
                        <a:bodyPr/>
                        <a:lstStyle/>
                        <a:p>
                          <a:endParaRPr lang="ja-JP"/>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blipFill rotWithShape="0">
                          <a:blip r:embed="rId4"/>
                          <a:stretch>
                            <a:fillRect l="-320158" t="-333884" r="-1581" b="-4132"/>
                          </a:stretch>
                        </a:blipFill>
                      </a:tcPr>
                    </a:tc>
                  </a:tr>
                </a:tbl>
              </a:graphicData>
            </a:graphic>
          </p:graphicFrame>
        </mc:Fallback>
      </mc:AlternateContent>
      <p:sp>
        <p:nvSpPr>
          <p:cNvPr id="7" name="テキスト ボックス 6"/>
          <p:cNvSpPr txBox="1"/>
          <p:nvPr/>
        </p:nvSpPr>
        <p:spPr>
          <a:xfrm>
            <a:off x="7371644" y="0"/>
            <a:ext cx="1772356" cy="707886"/>
          </a:xfrm>
          <a:prstGeom prst="rect">
            <a:avLst/>
          </a:prstGeom>
          <a:solidFill>
            <a:srgbClr val="0000CC">
              <a:alpha val="20000"/>
            </a:srgbClr>
          </a:solidFill>
        </p:spPr>
        <p:txBody>
          <a:bodyPr wrap="square" rtlCol="0">
            <a:spAutoFit/>
          </a:bodyPr>
          <a:lstStyle/>
          <a:p>
            <a:r>
              <a:rPr kumimoji="1" lang="ja-JP" altLang="en-US" b="1" dirty="0" smtClean="0">
                <a:solidFill>
                  <a:srgbClr val="FF0000"/>
                </a:solidFill>
                <a:latin typeface="+mj-lt"/>
              </a:rPr>
              <a:t>テキスト</a:t>
            </a:r>
            <a:endParaRPr kumimoji="1" lang="en-US" altLang="ja-JP" b="1" dirty="0" smtClean="0">
              <a:solidFill>
                <a:srgbClr val="FF0000"/>
              </a:solidFill>
              <a:latin typeface="+mj-lt"/>
            </a:endParaRPr>
          </a:p>
          <a:p>
            <a:r>
              <a:rPr kumimoji="1" lang="en-US" altLang="ja-JP" b="1" dirty="0" smtClean="0">
                <a:solidFill>
                  <a:srgbClr val="FF0000"/>
                </a:solidFill>
                <a:latin typeface="+mj-lt"/>
              </a:rPr>
              <a:t>155</a:t>
            </a:r>
            <a:r>
              <a:rPr kumimoji="1" lang="ja-JP" altLang="en-US" b="1" dirty="0" smtClean="0">
                <a:solidFill>
                  <a:srgbClr val="FF0000"/>
                </a:solidFill>
                <a:latin typeface="+mj-lt"/>
              </a:rPr>
              <a:t>ページ</a:t>
            </a:r>
            <a:endParaRPr kumimoji="1" lang="ja-JP" altLang="en-US" b="1" dirty="0">
              <a:solidFill>
                <a:srgbClr val="FF0000"/>
              </a:solidFill>
              <a:latin typeface="+mj-lt"/>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スライド番号プレースホルダ 5"/>
          <p:cNvSpPr>
            <a:spLocks noGrp="1"/>
          </p:cNvSpPr>
          <p:nvPr>
            <p:ph type="sldNum" sz="quarter" idx="12"/>
          </p:nvPr>
        </p:nvSpPr>
        <p:spPr/>
        <p:txBody>
          <a:bodyPr/>
          <a:lstStyle/>
          <a:p>
            <a:fld id="{1A4E08BD-27AE-4965-ADCE-4317A9C85E06}" type="slidenum">
              <a:rPr lang="en-US" altLang="ja-JP"/>
              <a:pPr/>
              <a:t>36</a:t>
            </a:fld>
            <a:endParaRPr lang="en-US" altLang="ja-JP"/>
          </a:p>
        </p:txBody>
      </p:sp>
      <p:sp>
        <p:nvSpPr>
          <p:cNvPr id="503810" name="Rectangle 2"/>
          <p:cNvSpPr>
            <a:spLocks noGrp="1" noChangeArrowheads="1"/>
          </p:cNvSpPr>
          <p:nvPr>
            <p:ph type="title"/>
          </p:nvPr>
        </p:nvSpPr>
        <p:spPr/>
        <p:txBody>
          <a:bodyPr/>
          <a:lstStyle/>
          <a:p>
            <a:r>
              <a:rPr lang="ja-JP" altLang="en-US" dirty="0" smtClean="0"/>
              <a:t>その１，列和の逆数の場合</a:t>
            </a:r>
            <a:endParaRPr lang="en-US" altLang="ja-JP" dirty="0"/>
          </a:p>
        </p:txBody>
      </p:sp>
      <mc:AlternateContent xmlns:mc="http://schemas.openxmlformats.org/markup-compatibility/2006" xmlns:a14="http://schemas.microsoft.com/office/drawing/2010/main">
        <mc:Choice Requires="a14">
          <p:graphicFrame>
            <p:nvGraphicFramePr>
              <p:cNvPr id="503858" name="Group 50"/>
              <p:cNvGraphicFramePr>
                <a:graphicFrameLocks noGrp="1"/>
              </p:cNvGraphicFramePr>
              <p:nvPr>
                <p:extLst>
                  <p:ext uri="{D42A27DB-BD31-4B8C-83A1-F6EECF244321}">
                    <p14:modId xmlns:p14="http://schemas.microsoft.com/office/powerpoint/2010/main" val="727681195"/>
                  </p:ext>
                </p:extLst>
              </p:nvPr>
            </p:nvGraphicFramePr>
            <p:xfrm>
              <a:off x="1456091" y="1659466"/>
              <a:ext cx="6456362" cy="4346631"/>
            </p:xfrm>
            <a:graphic>
              <a:graphicData uri="http://schemas.openxmlformats.org/drawingml/2006/table">
                <a:tbl>
                  <a:tblPr/>
                  <a:tblGrid>
                    <a:gridCol w="1833562"/>
                    <a:gridCol w="1541463"/>
                    <a:gridCol w="1539875"/>
                    <a:gridCol w="1541462"/>
                  </a:tblGrid>
                  <a:tr h="634167">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endParaRPr kumimoji="0" lang="ja-JP" altLang="ja-JP"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価格</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装備</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rPr>
                            <a:t>環境</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99677">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価格基準</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14:m>
                            <m:oMathPara xmlns:m="http://schemas.openxmlformats.org/officeDocument/2006/math">
                              <m:oMathParaPr>
                                <m:jc m:val="centerGroup"/>
                              </m:oMathParaPr>
                              <m:oMath xmlns:m="http://schemas.openxmlformats.org/officeDocument/2006/math">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𝟏</m:t>
                                </m:r>
                                <m:d>
                                  <m:dPr>
                                    <m:ctrlPr>
                                      <a:rPr kumimoji="0" lang="en-US" altLang="ja-JP" sz="2000" b="1" i="1" u="none" strike="noStrike" cap="none" normalizeH="0" baseline="0" smtClean="0">
                                        <a:ln>
                                          <a:noFill/>
                                        </a:ln>
                                        <a:solidFill>
                                          <a:srgbClr val="0000CC"/>
                                        </a:solidFill>
                                        <a:effectLst/>
                                        <a:latin typeface="Cambria Math"/>
                                        <a:ea typeface="HG丸ｺﾞｼｯｸM-PRO" pitchFamily="50" charset="-128"/>
                                      </a:rPr>
                                    </m:ctrlPr>
                                  </m:dPr>
                                  <m:e>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m:t>
                                    </m:r>
                                    <m:f>
                                      <m:fPr>
                                        <m:ctrlPr>
                                          <a:rPr kumimoji="0" lang="en-US" altLang="ja-JP" sz="2000" b="1" i="1" u="none" strike="noStrike" cap="none" normalizeH="0" baseline="0" smtClean="0">
                                            <a:ln>
                                              <a:noFill/>
                                            </a:ln>
                                            <a:solidFill>
                                              <a:srgbClr val="0000CC"/>
                                            </a:solidFill>
                                            <a:effectLst/>
                                            <a:latin typeface="Cambria Math"/>
                                            <a:ea typeface="HG丸ｺﾞｼｯｸM-PRO" pitchFamily="50" charset="-128"/>
                                          </a:rPr>
                                        </m:ctrlPr>
                                      </m:fPr>
                                      <m:num>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𝒂</m:t>
                                        </m:r>
                                      </m:num>
                                      <m:den>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𝒂</m:t>
                                        </m:r>
                                      </m:den>
                                    </m:f>
                                  </m:e>
                                </m:d>
                              </m:oMath>
                            </m:oMathPara>
                          </a14:m>
                          <a:endParaRPr kumimoji="0"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14:m>
                            <m:oMathPara xmlns:m="http://schemas.openxmlformats.org/officeDocument/2006/math">
                              <m:oMathParaPr>
                                <m:jc m:val="centerGroup"/>
                              </m:oMathParaPr>
                              <m:oMath xmlns:m="http://schemas.openxmlformats.org/officeDocument/2006/math">
                                <m:f>
                                  <m:fPr>
                                    <m:ctrlPr>
                                      <a:rPr kumimoji="0" lang="en-US" altLang="ja-JP" sz="2000" b="1" i="1" u="none" strike="noStrike" cap="none" normalizeH="0" baseline="0" smtClean="0">
                                        <a:ln>
                                          <a:noFill/>
                                        </a:ln>
                                        <a:solidFill>
                                          <a:srgbClr val="0000CC"/>
                                        </a:solidFill>
                                        <a:effectLst/>
                                        <a:latin typeface="Cambria Math"/>
                                        <a:ea typeface="HG丸ｺﾞｼｯｸM-PRO" pitchFamily="50" charset="-128"/>
                                      </a:rPr>
                                    </m:ctrlPr>
                                  </m:fPr>
                                  <m:num>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𝒂</m:t>
                                    </m:r>
                                  </m:num>
                                  <m:den>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𝒃</m:t>
                                    </m:r>
                                  </m:den>
                                </m:f>
                              </m:oMath>
                            </m:oMathPara>
                          </a14:m>
                          <a:endParaRPr kumimoji="0" lang="en-US" altLang="ja-JP"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14:m>
                            <m:oMathPara xmlns:m="http://schemas.openxmlformats.org/officeDocument/2006/math">
                              <m:oMathParaPr>
                                <m:jc m:val="centerGroup"/>
                              </m:oMathParaPr>
                              <m:oMath xmlns:m="http://schemas.openxmlformats.org/officeDocument/2006/math">
                                <m:f>
                                  <m:fPr>
                                    <m:ctrlPr>
                                      <a:rPr kumimoji="0" lang="en-US" altLang="ja-JP" sz="2000" b="1" i="1" u="none" strike="noStrike" cap="none" normalizeH="0" baseline="0" smtClean="0">
                                        <a:ln>
                                          <a:noFill/>
                                        </a:ln>
                                        <a:solidFill>
                                          <a:srgbClr val="0000CC"/>
                                        </a:solidFill>
                                        <a:effectLst/>
                                        <a:latin typeface="Cambria Math"/>
                                        <a:ea typeface="HG丸ｺﾞｼｯｸM-PRO" pitchFamily="50" charset="-128"/>
                                      </a:rPr>
                                    </m:ctrlPr>
                                  </m:fPr>
                                  <m:num>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𝒂</m:t>
                                    </m:r>
                                  </m:num>
                                  <m:den>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𝒄</m:t>
                                    </m:r>
                                  </m:den>
                                </m:f>
                              </m:oMath>
                            </m:oMathPara>
                          </a14:m>
                          <a:endParaRPr kumimoji="0" lang="en-US" altLang="ja-JP"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5539">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装備基準</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14:m>
                            <m:oMathPara xmlns:m="http://schemas.openxmlformats.org/officeDocument/2006/math">
                              <m:oMathParaPr>
                                <m:jc m:val="centerGroup"/>
                              </m:oMathParaPr>
                              <m:oMath xmlns:m="http://schemas.openxmlformats.org/officeDocument/2006/math">
                                <m:f>
                                  <m:fPr>
                                    <m:ctrlPr>
                                      <a:rPr kumimoji="0" lang="en-US" altLang="ja-JP" sz="2000" b="1" i="1" u="none" strike="noStrike" cap="none" normalizeH="0" baseline="0" smtClean="0">
                                        <a:ln>
                                          <a:noFill/>
                                        </a:ln>
                                        <a:solidFill>
                                          <a:srgbClr val="0000CC"/>
                                        </a:solidFill>
                                        <a:effectLst/>
                                        <a:latin typeface="Cambria Math"/>
                                        <a:ea typeface="HG丸ｺﾞｼｯｸM-PRO" pitchFamily="50" charset="-128"/>
                                      </a:rPr>
                                    </m:ctrlPr>
                                  </m:fPr>
                                  <m:num>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𝒃</m:t>
                                    </m:r>
                                  </m:num>
                                  <m:den>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𝒂</m:t>
                                    </m:r>
                                  </m:den>
                                </m:f>
                              </m:oMath>
                            </m:oMathPara>
                          </a14:m>
                          <a:endParaRPr kumimoji="0" lang="en-US" altLang="ja-JP"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14:m>
                            <m:oMathPara xmlns:m="http://schemas.openxmlformats.org/officeDocument/2006/math">
                              <m:oMathParaPr>
                                <m:jc m:val="centerGroup"/>
                              </m:oMathParaPr>
                              <m:oMath xmlns:m="http://schemas.openxmlformats.org/officeDocument/2006/math">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𝟏</m:t>
                                </m:r>
                                <m:d>
                                  <m:dPr>
                                    <m:ctrlPr>
                                      <a:rPr kumimoji="0" lang="en-US" altLang="ja-JP" sz="2000" b="1" i="1" u="none" strike="noStrike" cap="none" normalizeH="0" baseline="0" smtClean="0">
                                        <a:ln>
                                          <a:noFill/>
                                        </a:ln>
                                        <a:solidFill>
                                          <a:srgbClr val="0000CC"/>
                                        </a:solidFill>
                                        <a:effectLst/>
                                        <a:latin typeface="Cambria Math"/>
                                        <a:ea typeface="HG丸ｺﾞｼｯｸM-PRO" pitchFamily="50" charset="-128"/>
                                      </a:rPr>
                                    </m:ctrlPr>
                                  </m:dPr>
                                  <m:e>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m:t>
                                    </m:r>
                                    <m:f>
                                      <m:fPr>
                                        <m:ctrlPr>
                                          <a:rPr kumimoji="0" lang="en-US" altLang="ja-JP" sz="2000" b="1" i="1" u="none" strike="noStrike" cap="none" normalizeH="0" baseline="0" smtClean="0">
                                            <a:ln>
                                              <a:noFill/>
                                            </a:ln>
                                            <a:solidFill>
                                              <a:srgbClr val="0000CC"/>
                                            </a:solidFill>
                                            <a:effectLst/>
                                            <a:latin typeface="Cambria Math"/>
                                            <a:ea typeface="HG丸ｺﾞｼｯｸM-PRO" pitchFamily="50" charset="-128"/>
                                          </a:rPr>
                                        </m:ctrlPr>
                                      </m:fPr>
                                      <m:num>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𝒃</m:t>
                                        </m:r>
                                      </m:num>
                                      <m:den>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𝒃</m:t>
                                        </m:r>
                                      </m:den>
                                    </m:f>
                                  </m:e>
                                </m:d>
                              </m:oMath>
                            </m:oMathPara>
                          </a14:m>
                          <a:endParaRPr kumimoji="0"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14:m>
                            <m:oMathPara xmlns:m="http://schemas.openxmlformats.org/officeDocument/2006/math">
                              <m:oMathParaPr>
                                <m:jc m:val="centerGroup"/>
                              </m:oMathParaPr>
                              <m:oMath xmlns:m="http://schemas.openxmlformats.org/officeDocument/2006/math">
                                <m:f>
                                  <m:fPr>
                                    <m:ctrlPr>
                                      <a:rPr kumimoji="0" lang="en-US" altLang="ja-JP" sz="2000" b="1" i="1" u="none" strike="noStrike" cap="none" normalizeH="0" baseline="0" smtClean="0">
                                        <a:ln>
                                          <a:noFill/>
                                        </a:ln>
                                        <a:solidFill>
                                          <a:srgbClr val="0000CC"/>
                                        </a:solidFill>
                                        <a:effectLst/>
                                        <a:latin typeface="Cambria Math"/>
                                        <a:ea typeface="HG丸ｺﾞｼｯｸM-PRO" pitchFamily="50" charset="-128"/>
                                      </a:rPr>
                                    </m:ctrlPr>
                                  </m:fPr>
                                  <m:num>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𝒃</m:t>
                                    </m:r>
                                  </m:num>
                                  <m:den>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𝒄</m:t>
                                    </m:r>
                                  </m:den>
                                </m:f>
                              </m:oMath>
                            </m:oMathPara>
                          </a14:m>
                          <a:endParaRPr kumimoji="0" lang="en-US" altLang="ja-JP"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99677">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環境基準</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14:m>
                            <m:oMathPara xmlns:m="http://schemas.openxmlformats.org/officeDocument/2006/math">
                              <m:oMathParaPr>
                                <m:jc m:val="centerGroup"/>
                              </m:oMathParaPr>
                              <m:oMath xmlns:m="http://schemas.openxmlformats.org/officeDocument/2006/math">
                                <m:f>
                                  <m:fPr>
                                    <m:ctrlPr>
                                      <a:rPr kumimoji="0" lang="en-US" altLang="ja-JP" sz="2000" b="1" i="1" u="none" strike="noStrike" cap="none" normalizeH="0" baseline="0" smtClean="0">
                                        <a:ln>
                                          <a:noFill/>
                                        </a:ln>
                                        <a:solidFill>
                                          <a:srgbClr val="0000CC"/>
                                        </a:solidFill>
                                        <a:effectLst/>
                                        <a:latin typeface="Cambria Math"/>
                                        <a:ea typeface="HG丸ｺﾞｼｯｸM-PRO" pitchFamily="50" charset="-128"/>
                                      </a:rPr>
                                    </m:ctrlPr>
                                  </m:fPr>
                                  <m:num>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𝒄</m:t>
                                    </m:r>
                                  </m:num>
                                  <m:den>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𝒂</m:t>
                                    </m:r>
                                  </m:den>
                                </m:f>
                              </m:oMath>
                            </m:oMathPara>
                          </a14:m>
                          <a:endParaRPr kumimoji="0" lang="en-US" altLang="ja-JP"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14:m>
                            <m:oMathPara xmlns:m="http://schemas.openxmlformats.org/officeDocument/2006/math">
                              <m:oMathParaPr>
                                <m:jc m:val="centerGroup"/>
                              </m:oMathParaPr>
                              <m:oMath xmlns:m="http://schemas.openxmlformats.org/officeDocument/2006/math">
                                <m:f>
                                  <m:fPr>
                                    <m:ctrlPr>
                                      <a:rPr kumimoji="0" lang="en-US" altLang="ja-JP" sz="2000" b="1" i="1" u="none" strike="noStrike" cap="none" normalizeH="0" baseline="0" smtClean="0">
                                        <a:ln>
                                          <a:noFill/>
                                        </a:ln>
                                        <a:solidFill>
                                          <a:srgbClr val="0000CC"/>
                                        </a:solidFill>
                                        <a:effectLst/>
                                        <a:latin typeface="Cambria Math"/>
                                        <a:ea typeface="HG丸ｺﾞｼｯｸM-PRO" pitchFamily="50" charset="-128"/>
                                      </a:rPr>
                                    </m:ctrlPr>
                                  </m:fPr>
                                  <m:num>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𝒄</m:t>
                                    </m:r>
                                  </m:num>
                                  <m:den>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𝒃</m:t>
                                    </m:r>
                                  </m:den>
                                </m:f>
                              </m:oMath>
                            </m:oMathPara>
                          </a14:m>
                          <a:endParaRPr kumimoji="0" lang="en-US" altLang="ja-JP"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14:m>
                            <m:oMathPara xmlns:m="http://schemas.openxmlformats.org/officeDocument/2006/math">
                              <m:oMathParaPr>
                                <m:jc m:val="centerGroup"/>
                              </m:oMathParaPr>
                              <m:oMath xmlns:m="http://schemas.openxmlformats.org/officeDocument/2006/math">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𝟏</m:t>
                                </m:r>
                                <m:d>
                                  <m:dPr>
                                    <m:ctrlPr>
                                      <a:rPr kumimoji="0" lang="en-US" altLang="ja-JP" sz="2000" b="1" i="1" u="none" strike="noStrike" cap="none" normalizeH="0" baseline="0" smtClean="0">
                                        <a:ln>
                                          <a:noFill/>
                                        </a:ln>
                                        <a:solidFill>
                                          <a:srgbClr val="0000CC"/>
                                        </a:solidFill>
                                        <a:effectLst/>
                                        <a:latin typeface="Cambria Math"/>
                                        <a:ea typeface="HG丸ｺﾞｼｯｸM-PRO" pitchFamily="50" charset="-128"/>
                                      </a:rPr>
                                    </m:ctrlPr>
                                  </m:dPr>
                                  <m:e>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m:t>
                                    </m:r>
                                    <m:f>
                                      <m:fPr>
                                        <m:ctrlPr>
                                          <a:rPr kumimoji="0" lang="en-US" altLang="ja-JP" sz="2000" b="1" i="1" u="none" strike="noStrike" cap="none" normalizeH="0" baseline="0" smtClean="0">
                                            <a:ln>
                                              <a:noFill/>
                                            </a:ln>
                                            <a:solidFill>
                                              <a:srgbClr val="0000CC"/>
                                            </a:solidFill>
                                            <a:effectLst/>
                                            <a:latin typeface="Cambria Math"/>
                                            <a:ea typeface="HG丸ｺﾞｼｯｸM-PRO" pitchFamily="50" charset="-128"/>
                                          </a:rPr>
                                        </m:ctrlPr>
                                      </m:fPr>
                                      <m:num>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𝒄</m:t>
                                        </m:r>
                                      </m:num>
                                      <m:den>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𝒄</m:t>
                                        </m:r>
                                      </m:den>
                                    </m:f>
                                  </m:e>
                                </m:d>
                              </m:oMath>
                            </m:oMathPara>
                          </a14:m>
                          <a:endParaRPr kumimoji="0"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952">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列和の逆数</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defRPr/>
                          </a:pPr>
                          <a14:m>
                            <m:oMathPara xmlns:m="http://schemas.openxmlformats.org/officeDocument/2006/math">
                              <m:oMathParaPr>
                                <m:jc m:val="centerGroup"/>
                              </m:oMathParaPr>
                              <m:oMath xmlns:m="http://schemas.openxmlformats.org/officeDocument/2006/math">
                                <m:f>
                                  <m:fPr>
                                    <m:ctrlPr>
                                      <a:rPr kumimoji="0" lang="en-US" altLang="ja-JP" sz="2000" b="1" i="1" u="none" strike="noStrike" cap="none" normalizeH="0" baseline="0" smtClean="0">
                                        <a:ln>
                                          <a:noFill/>
                                        </a:ln>
                                        <a:solidFill>
                                          <a:srgbClr val="0000CC"/>
                                        </a:solidFill>
                                        <a:effectLst/>
                                        <a:latin typeface="Cambria Math"/>
                                        <a:ea typeface="HG丸ｺﾞｼｯｸM-PRO" pitchFamily="50" charset="-128"/>
                                      </a:rPr>
                                    </m:ctrlPr>
                                  </m:fPr>
                                  <m:num>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𝒂</m:t>
                                    </m:r>
                                  </m:num>
                                  <m:den>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𝒂</m:t>
                                    </m:r>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m:t>
                                    </m:r>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𝒃</m:t>
                                    </m:r>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m:t>
                                    </m:r>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𝒄</m:t>
                                    </m:r>
                                  </m:den>
                                </m:f>
                              </m:oMath>
                            </m:oMathPara>
                          </a14:m>
                          <a:endParaRPr kumimoji="0"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14:m>
                            <m:oMathPara xmlns:m="http://schemas.openxmlformats.org/officeDocument/2006/math">
                              <m:oMathParaPr>
                                <m:jc m:val="centerGroup"/>
                              </m:oMathParaPr>
                              <m:oMath xmlns:m="http://schemas.openxmlformats.org/officeDocument/2006/math">
                                <m:f>
                                  <m:fPr>
                                    <m:ctrlPr>
                                      <a:rPr kumimoji="0" lang="en-US" altLang="ja-JP" sz="2000" b="1" i="1" u="none" strike="noStrike" cap="none" normalizeH="0" baseline="0" smtClean="0">
                                        <a:ln>
                                          <a:noFill/>
                                        </a:ln>
                                        <a:solidFill>
                                          <a:srgbClr val="0000CC"/>
                                        </a:solidFill>
                                        <a:effectLst/>
                                        <a:latin typeface="Cambria Math"/>
                                        <a:ea typeface="HG丸ｺﾞｼｯｸM-PRO" pitchFamily="50" charset="-128"/>
                                      </a:rPr>
                                    </m:ctrlPr>
                                  </m:fPr>
                                  <m:num>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𝒃</m:t>
                                    </m:r>
                                  </m:num>
                                  <m:den>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𝒂</m:t>
                                    </m:r>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m:t>
                                    </m:r>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𝒃</m:t>
                                    </m:r>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m:t>
                                    </m:r>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𝒄</m:t>
                                    </m:r>
                                  </m:den>
                                </m:f>
                              </m:oMath>
                            </m:oMathPara>
                          </a14:m>
                          <a:endParaRPr kumimoji="0" lang="en-US" altLang="ja-JP"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14:m>
                            <m:oMathPara xmlns:m="http://schemas.openxmlformats.org/officeDocument/2006/math">
                              <m:oMathParaPr>
                                <m:jc m:val="centerGroup"/>
                              </m:oMathParaPr>
                              <m:oMath xmlns:m="http://schemas.openxmlformats.org/officeDocument/2006/math">
                                <m:f>
                                  <m:fPr>
                                    <m:ctrlPr>
                                      <a:rPr kumimoji="0" lang="en-US" altLang="ja-JP" sz="2000" b="1" i="1" u="none" strike="noStrike" cap="none" normalizeH="0" baseline="0" smtClean="0">
                                        <a:ln>
                                          <a:noFill/>
                                        </a:ln>
                                        <a:solidFill>
                                          <a:srgbClr val="0000CC"/>
                                        </a:solidFill>
                                        <a:effectLst/>
                                        <a:latin typeface="Cambria Math"/>
                                        <a:ea typeface="HG丸ｺﾞｼｯｸM-PRO" pitchFamily="50" charset="-128"/>
                                      </a:rPr>
                                    </m:ctrlPr>
                                  </m:fPr>
                                  <m:num>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𝒄</m:t>
                                    </m:r>
                                  </m:num>
                                  <m:den>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𝒂</m:t>
                                    </m:r>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m:t>
                                    </m:r>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𝒃</m:t>
                                    </m:r>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m:t>
                                    </m:r>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𝒄</m:t>
                                    </m:r>
                                  </m:den>
                                </m:f>
                              </m:oMath>
                            </m:oMathPara>
                          </a14:m>
                          <a:endParaRPr kumimoji="0" lang="en-US" altLang="ja-JP"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8098">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FF0000"/>
                              </a:solidFill>
                              <a:effectLst/>
                              <a:latin typeface="HG丸ｺﾞｼｯｸM-PRO" pitchFamily="50" charset="-128"/>
                              <a:ea typeface="HG丸ｺﾞｼｯｸM-PRO" pitchFamily="50" charset="-128"/>
                            </a:rPr>
                            <a:t>ウェイト</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14:m>
                            <m:oMathPara xmlns:m="http://schemas.openxmlformats.org/officeDocument/2006/math">
                              <m:oMathParaPr>
                                <m:jc m:val="centerGroup"/>
                              </m:oMathParaPr>
                              <m:oMath xmlns:m="http://schemas.openxmlformats.org/officeDocument/2006/math">
                                <m:r>
                                  <a:rPr kumimoji="0" lang="en-US" altLang="ja-JP" sz="2400" b="1" i="1" u="none" strike="noStrike" cap="none" normalizeH="0" baseline="0" smtClean="0">
                                    <a:ln>
                                      <a:noFill/>
                                    </a:ln>
                                    <a:solidFill>
                                      <a:srgbClr val="FF0000"/>
                                    </a:solidFill>
                                    <a:effectLst/>
                                    <a:latin typeface="Cambria Math" panose="02040503050406030204" pitchFamily="18" charset="0"/>
                                    <a:ea typeface="HG丸ｺﾞｼｯｸM-PRO" pitchFamily="50" charset="-128"/>
                                  </a:rPr>
                                  <m:t>𝒂</m:t>
                                </m:r>
                              </m:oMath>
                            </m:oMathPara>
                          </a14:m>
                          <a:endParaRPr kumimoji="0" lang="en-US" altLang="ja-JP" sz="2400" b="1" i="0" u="none" strike="noStrike" cap="none" normalizeH="0" baseline="0" dirty="0" smtClean="0">
                            <a:ln>
                              <a:noFill/>
                            </a:ln>
                            <a:solidFill>
                              <a:srgbClr val="FF0000"/>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14:m>
                            <m:oMathPara xmlns:m="http://schemas.openxmlformats.org/officeDocument/2006/math">
                              <m:oMathParaPr>
                                <m:jc m:val="centerGroup"/>
                              </m:oMathParaPr>
                              <m:oMath xmlns:m="http://schemas.openxmlformats.org/officeDocument/2006/math">
                                <m:r>
                                  <a:rPr kumimoji="0" lang="en-US" altLang="ja-JP" sz="2400" b="1" i="1" u="none" strike="noStrike" cap="none" normalizeH="0" baseline="0" smtClean="0">
                                    <a:ln>
                                      <a:noFill/>
                                    </a:ln>
                                    <a:solidFill>
                                      <a:srgbClr val="FF0000"/>
                                    </a:solidFill>
                                    <a:effectLst/>
                                    <a:latin typeface="Cambria Math" panose="02040503050406030204" pitchFamily="18" charset="0"/>
                                    <a:ea typeface="HG丸ｺﾞｼｯｸM-PRO" pitchFamily="50" charset="-128"/>
                                  </a:rPr>
                                  <m:t>𝒃</m:t>
                                </m:r>
                              </m:oMath>
                            </m:oMathPara>
                          </a14:m>
                          <a:endParaRPr kumimoji="0" lang="en-US" altLang="ja-JP" sz="2400" b="1" i="0" u="none" strike="noStrike" cap="none" normalizeH="0" baseline="0" dirty="0" smtClean="0">
                            <a:ln>
                              <a:noFill/>
                            </a:ln>
                            <a:solidFill>
                              <a:srgbClr val="FF0000"/>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14:m>
                            <m:oMathPara xmlns:m="http://schemas.openxmlformats.org/officeDocument/2006/math">
                              <m:oMathParaPr>
                                <m:jc m:val="centerGroup"/>
                              </m:oMathParaPr>
                              <m:oMath xmlns:m="http://schemas.openxmlformats.org/officeDocument/2006/math">
                                <m:r>
                                  <a:rPr kumimoji="0" lang="en-US" altLang="ja-JP" sz="2400" b="1" i="1" u="none" strike="noStrike" cap="none" normalizeH="0" baseline="0" smtClean="0">
                                    <a:ln>
                                      <a:noFill/>
                                    </a:ln>
                                    <a:solidFill>
                                      <a:srgbClr val="FF0000"/>
                                    </a:solidFill>
                                    <a:effectLst/>
                                    <a:latin typeface="Cambria Math" panose="02040503050406030204" pitchFamily="18" charset="0"/>
                                    <a:ea typeface="HG丸ｺﾞｼｯｸM-PRO" pitchFamily="50" charset="-128"/>
                                  </a:rPr>
                                  <m:t>𝒄</m:t>
                                </m:r>
                              </m:oMath>
                            </m:oMathPara>
                          </a14:m>
                          <a:endParaRPr kumimoji="0" lang="en-US" altLang="ja-JP" sz="2400" b="1" i="0" u="none" strike="noStrike" cap="none" normalizeH="0" baseline="0" dirty="0" smtClean="0">
                            <a:ln>
                              <a:noFill/>
                            </a:ln>
                            <a:solidFill>
                              <a:srgbClr val="FF0000"/>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mc:Choice>
        <mc:Fallback xmlns="">
          <p:graphicFrame>
            <p:nvGraphicFramePr>
              <p:cNvPr id="503858" name="Group 50"/>
              <p:cNvGraphicFramePr>
                <a:graphicFrameLocks noGrp="1"/>
              </p:cNvGraphicFramePr>
              <p:nvPr>
                <p:extLst>
                  <p:ext uri="{D42A27DB-BD31-4B8C-83A1-F6EECF244321}">
                    <p14:modId xmlns:p14="http://schemas.microsoft.com/office/powerpoint/2010/main" val="727681195"/>
                  </p:ext>
                </p:extLst>
              </p:nvPr>
            </p:nvGraphicFramePr>
            <p:xfrm>
              <a:off x="1456091" y="1659466"/>
              <a:ext cx="6456362" cy="4346631"/>
            </p:xfrm>
            <a:graphic>
              <a:graphicData uri="http://schemas.openxmlformats.org/drawingml/2006/table">
                <a:tbl>
                  <a:tblPr/>
                  <a:tblGrid>
                    <a:gridCol w="1833562"/>
                    <a:gridCol w="1541463"/>
                    <a:gridCol w="1539875"/>
                    <a:gridCol w="1541462"/>
                  </a:tblGrid>
                  <a:tr h="634167">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endParaRPr kumimoji="0" lang="ja-JP" altLang="ja-JP"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価格</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装備</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rPr>
                            <a:t>環境</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8251">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価格基準</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ja-JP"/>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rotWithShape="0">
                          <a:blip r:embed="rId3"/>
                          <a:stretch>
                            <a:fillRect l="-119763" t="-88430" r="-201976" b="-409917"/>
                          </a:stretch>
                        </a:blipFill>
                      </a:tcPr>
                    </a:tc>
                    <a:tc>
                      <a:txBody>
                        <a:bodyPr/>
                        <a:lstStyle/>
                        <a:p>
                          <a:endParaRPr lang="ja-JP"/>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rotWithShape="0">
                          <a:blip r:embed="rId3"/>
                          <a:stretch>
                            <a:fillRect l="-219763" t="-88430" r="-101976" b="-409917"/>
                          </a:stretch>
                        </a:blipFill>
                      </a:tcPr>
                    </a:tc>
                    <a:tc>
                      <a:txBody>
                        <a:bodyPr/>
                        <a:lstStyle/>
                        <a:p>
                          <a:endParaRPr lang="ja-JP"/>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rotWithShape="0">
                          <a:blip r:embed="rId3"/>
                          <a:stretch>
                            <a:fillRect l="-319763" t="-88430" r="-1976" b="-409917"/>
                          </a:stretch>
                        </a:blipFill>
                      </a:tcPr>
                    </a:tc>
                  </a:tr>
                  <a:tr h="913257">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装備基準</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ja-JP"/>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rotWithShape="0">
                          <a:blip r:embed="rId3"/>
                          <a:stretch>
                            <a:fillRect l="-119763" t="-152000" r="-201976" b="-230667"/>
                          </a:stretch>
                        </a:blipFill>
                      </a:tcPr>
                    </a:tc>
                    <a:tc>
                      <a:txBody>
                        <a:bodyPr/>
                        <a:lstStyle/>
                        <a:p>
                          <a:endParaRPr lang="ja-JP"/>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rotWithShape="0">
                          <a:blip r:embed="rId3"/>
                          <a:stretch>
                            <a:fillRect l="-219763" t="-152000" r="-101976" b="-230667"/>
                          </a:stretch>
                        </a:blipFill>
                      </a:tcPr>
                    </a:tc>
                    <a:tc>
                      <a:txBody>
                        <a:bodyPr/>
                        <a:lstStyle/>
                        <a:p>
                          <a:endParaRPr lang="ja-JP"/>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rotWithShape="0">
                          <a:blip r:embed="rId3"/>
                          <a:stretch>
                            <a:fillRect l="-319763" t="-152000" r="-1976" b="-230667"/>
                          </a:stretch>
                        </a:blipFill>
                      </a:tcPr>
                    </a:tc>
                  </a:tr>
                  <a:tr h="738251">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環境基準</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ja-JP"/>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rotWithShape="0">
                          <a:blip r:embed="rId3"/>
                          <a:stretch>
                            <a:fillRect l="-119763" t="-309836" r="-201976" b="-183607"/>
                          </a:stretch>
                        </a:blipFill>
                      </a:tcPr>
                    </a:tc>
                    <a:tc>
                      <a:txBody>
                        <a:bodyPr/>
                        <a:lstStyle/>
                        <a:p>
                          <a:endParaRPr lang="ja-JP"/>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rotWithShape="0">
                          <a:blip r:embed="rId3"/>
                          <a:stretch>
                            <a:fillRect l="-219763" t="-309836" r="-101976" b="-183607"/>
                          </a:stretch>
                        </a:blipFill>
                      </a:tcPr>
                    </a:tc>
                    <a:tc>
                      <a:txBody>
                        <a:bodyPr/>
                        <a:lstStyle/>
                        <a:p>
                          <a:endParaRPr lang="ja-JP"/>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rotWithShape="0">
                          <a:blip r:embed="rId3"/>
                          <a:stretch>
                            <a:fillRect l="-319763" t="-309836" r="-1976" b="-183607"/>
                          </a:stretch>
                        </a:blipFill>
                      </a:tcPr>
                    </a:tc>
                  </a:tr>
                  <a:tr h="792353">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列和の逆数</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ja-JP"/>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rotWithShape="0">
                          <a:blip r:embed="rId3"/>
                          <a:stretch>
                            <a:fillRect l="-119763" t="-384615" r="-201976" b="-72308"/>
                          </a:stretch>
                        </a:blipFill>
                      </a:tcPr>
                    </a:tc>
                    <a:tc>
                      <a:txBody>
                        <a:bodyPr/>
                        <a:lstStyle/>
                        <a:p>
                          <a:endParaRPr lang="ja-JP"/>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rotWithShape="0">
                          <a:blip r:embed="rId3"/>
                          <a:stretch>
                            <a:fillRect l="-219763" t="-384615" r="-101976" b="-72308"/>
                          </a:stretch>
                        </a:blipFill>
                      </a:tcPr>
                    </a:tc>
                    <a:tc>
                      <a:txBody>
                        <a:bodyPr/>
                        <a:lstStyle/>
                        <a:p>
                          <a:endParaRPr lang="ja-JP"/>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rotWithShape="0">
                          <a:blip r:embed="rId3"/>
                          <a:stretch>
                            <a:fillRect l="-319763" t="-384615" r="-1976" b="-72308"/>
                          </a:stretch>
                        </a:blipFill>
                      </a:tcPr>
                    </a:tc>
                  </a:tr>
                  <a:tr h="530352">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FF0000"/>
                              </a:solidFill>
                              <a:effectLst/>
                              <a:latin typeface="HG丸ｺﾞｼｯｸM-PRO" pitchFamily="50" charset="-128"/>
                              <a:ea typeface="HG丸ｺﾞｼｯｸM-PRO" pitchFamily="50" charset="-128"/>
                            </a:rPr>
                            <a:t>ウェイト</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endParaRPr lang="ja-JP"/>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blipFill rotWithShape="0">
                          <a:blip r:embed="rId3"/>
                          <a:stretch>
                            <a:fillRect l="-119763" t="-724138" r="-201976" b="-8046"/>
                          </a:stretch>
                        </a:blipFill>
                      </a:tcPr>
                    </a:tc>
                    <a:tc>
                      <a:txBody>
                        <a:bodyPr/>
                        <a:lstStyle/>
                        <a:p>
                          <a:endParaRPr lang="ja-JP"/>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blipFill rotWithShape="0">
                          <a:blip r:embed="rId3"/>
                          <a:stretch>
                            <a:fillRect l="-219763" t="-724138" r="-101976" b="-8046"/>
                          </a:stretch>
                        </a:blipFill>
                      </a:tcPr>
                    </a:tc>
                    <a:tc>
                      <a:txBody>
                        <a:bodyPr/>
                        <a:lstStyle/>
                        <a:p>
                          <a:endParaRPr lang="ja-JP"/>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blipFill rotWithShape="0">
                          <a:blip r:embed="rId3"/>
                          <a:stretch>
                            <a:fillRect l="-319763" t="-724138" r="-1976" b="-8046"/>
                          </a:stretch>
                        </a:blipFill>
                      </a:tcPr>
                    </a:tc>
                  </a:tr>
                </a:tbl>
              </a:graphicData>
            </a:graphic>
          </p:graphicFrame>
        </mc:Fallback>
      </mc:AlternateContent>
    </p:spTree>
    <p:extLst>
      <p:ext uri="{BB962C8B-B14F-4D97-AF65-F5344CB8AC3E}">
        <p14:creationId xmlns:p14="http://schemas.microsoft.com/office/powerpoint/2010/main" val="389292966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スライド番号プレースホルダ 5"/>
          <p:cNvSpPr>
            <a:spLocks noGrp="1"/>
          </p:cNvSpPr>
          <p:nvPr>
            <p:ph type="sldNum" sz="quarter" idx="12"/>
          </p:nvPr>
        </p:nvSpPr>
        <p:spPr/>
        <p:txBody>
          <a:bodyPr/>
          <a:lstStyle/>
          <a:p>
            <a:fld id="{4BBA4DC9-10A3-4802-9544-C4F09E7561E0}" type="slidenum">
              <a:rPr lang="en-US" altLang="ja-JP"/>
              <a:pPr/>
              <a:t>37</a:t>
            </a:fld>
            <a:endParaRPr lang="en-US" altLang="ja-JP"/>
          </a:p>
        </p:txBody>
      </p:sp>
      <p:sp>
        <p:nvSpPr>
          <p:cNvPr id="514050" name="Rectangle 2"/>
          <p:cNvSpPr>
            <a:spLocks noGrp="1" noChangeArrowheads="1"/>
          </p:cNvSpPr>
          <p:nvPr>
            <p:ph type="title"/>
          </p:nvPr>
        </p:nvSpPr>
        <p:spPr/>
        <p:txBody>
          <a:bodyPr/>
          <a:lstStyle/>
          <a:p>
            <a:r>
              <a:rPr lang="ja-JP" altLang="en-US" dirty="0" smtClean="0"/>
              <a:t>その２，幾何平均の場合</a:t>
            </a:r>
            <a:endParaRPr lang="ja-JP" altLang="en-US" dirty="0"/>
          </a:p>
        </p:txBody>
      </p:sp>
      <mc:AlternateContent xmlns:mc="http://schemas.openxmlformats.org/markup-compatibility/2006" xmlns:a14="http://schemas.microsoft.com/office/drawing/2010/main">
        <mc:Choice Requires="a14">
          <p:graphicFrame>
            <p:nvGraphicFramePr>
              <p:cNvPr id="514051" name="Group 3"/>
              <p:cNvGraphicFramePr>
                <a:graphicFrameLocks noGrp="1"/>
              </p:cNvGraphicFramePr>
              <p:nvPr>
                <p:extLst>
                  <p:ext uri="{D42A27DB-BD31-4B8C-83A1-F6EECF244321}">
                    <p14:modId xmlns:p14="http://schemas.microsoft.com/office/powerpoint/2010/main" val="3272202990"/>
                  </p:ext>
                </p:extLst>
              </p:nvPr>
            </p:nvGraphicFramePr>
            <p:xfrm>
              <a:off x="744361" y="2006953"/>
              <a:ext cx="7705725" cy="3614913"/>
            </p:xfrm>
            <a:graphic>
              <a:graphicData uri="http://schemas.openxmlformats.org/drawingml/2006/table">
                <a:tbl>
                  <a:tblPr/>
                  <a:tblGrid>
                    <a:gridCol w="1060450"/>
                    <a:gridCol w="1058863"/>
                    <a:gridCol w="1060450"/>
                    <a:gridCol w="1057275"/>
                    <a:gridCol w="1060450"/>
                    <a:gridCol w="1058862"/>
                    <a:gridCol w="1349375"/>
                  </a:tblGrid>
                  <a:tr h="608262">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endParaRPr kumimoji="0" lang="ja-JP" altLang="ja-JP"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価格</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装備</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環境</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積</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３乗根</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rPr>
                            <a:t>ウェイト</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03373">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価格</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14:m>
                            <m:oMathPara xmlns:m="http://schemas.openxmlformats.org/officeDocument/2006/math">
                              <m:oMathParaPr>
                                <m:jc m:val="centerGroup"/>
                              </m:oMathParaPr>
                              <m:oMath xmlns:m="http://schemas.openxmlformats.org/officeDocument/2006/math">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𝟏</m:t>
                                </m:r>
                                <m:d>
                                  <m:dPr>
                                    <m:ctrlPr>
                                      <a:rPr kumimoji="0" lang="en-US" altLang="ja-JP" sz="2000" b="1" i="1" u="none" strike="noStrike" cap="none" normalizeH="0" baseline="0" smtClean="0">
                                        <a:ln>
                                          <a:noFill/>
                                        </a:ln>
                                        <a:solidFill>
                                          <a:srgbClr val="0000CC"/>
                                        </a:solidFill>
                                        <a:effectLst/>
                                        <a:latin typeface="Cambria Math"/>
                                        <a:ea typeface="HG丸ｺﾞｼｯｸM-PRO" pitchFamily="50" charset="-128"/>
                                      </a:rPr>
                                    </m:ctrlPr>
                                  </m:dPr>
                                  <m:e>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m:t>
                                    </m:r>
                                    <m:f>
                                      <m:fPr>
                                        <m:ctrlPr>
                                          <a:rPr kumimoji="0" lang="en-US" altLang="ja-JP" sz="2000" b="1" i="1" u="none" strike="noStrike" cap="none" normalizeH="0" baseline="0" smtClean="0">
                                            <a:ln>
                                              <a:noFill/>
                                            </a:ln>
                                            <a:solidFill>
                                              <a:srgbClr val="0000CC"/>
                                            </a:solidFill>
                                            <a:effectLst/>
                                            <a:latin typeface="Cambria Math"/>
                                            <a:ea typeface="HG丸ｺﾞｼｯｸM-PRO" pitchFamily="50" charset="-128"/>
                                          </a:rPr>
                                        </m:ctrlPr>
                                      </m:fPr>
                                      <m:num>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𝒂</m:t>
                                        </m:r>
                                      </m:num>
                                      <m:den>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𝒂</m:t>
                                        </m:r>
                                      </m:den>
                                    </m:f>
                                  </m:e>
                                </m:d>
                              </m:oMath>
                            </m:oMathPara>
                          </a14:m>
                          <a:endParaRPr kumimoji="0"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14:m>
                            <m:oMathPara xmlns:m="http://schemas.openxmlformats.org/officeDocument/2006/math">
                              <m:oMathParaPr>
                                <m:jc m:val="centerGroup"/>
                              </m:oMathParaPr>
                              <m:oMath xmlns:m="http://schemas.openxmlformats.org/officeDocument/2006/math">
                                <m:f>
                                  <m:fPr>
                                    <m:ctrlPr>
                                      <a:rPr kumimoji="0" lang="en-US" altLang="ja-JP" sz="2000" b="1" i="1" u="none" strike="noStrike" cap="none" normalizeH="0" baseline="0" smtClean="0">
                                        <a:ln>
                                          <a:noFill/>
                                        </a:ln>
                                        <a:solidFill>
                                          <a:srgbClr val="0000CC"/>
                                        </a:solidFill>
                                        <a:effectLst/>
                                        <a:latin typeface="Cambria Math"/>
                                        <a:ea typeface="HG丸ｺﾞｼｯｸM-PRO" pitchFamily="50" charset="-128"/>
                                      </a:rPr>
                                    </m:ctrlPr>
                                  </m:fPr>
                                  <m:num>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𝒂</m:t>
                                    </m:r>
                                  </m:num>
                                  <m:den>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𝒃</m:t>
                                    </m:r>
                                  </m:den>
                                </m:f>
                              </m:oMath>
                            </m:oMathPara>
                          </a14:m>
                          <a:endParaRPr kumimoji="0"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14:m>
                            <m:oMathPara xmlns:m="http://schemas.openxmlformats.org/officeDocument/2006/math">
                              <m:oMathParaPr>
                                <m:jc m:val="centerGroup"/>
                              </m:oMathParaPr>
                              <m:oMath xmlns:m="http://schemas.openxmlformats.org/officeDocument/2006/math">
                                <m:f>
                                  <m:fPr>
                                    <m:ctrlPr>
                                      <a:rPr kumimoji="0" lang="en-US" altLang="ja-JP" sz="2000" b="1" i="1" u="none" strike="noStrike" cap="none" normalizeH="0" baseline="0" smtClean="0">
                                        <a:ln>
                                          <a:noFill/>
                                        </a:ln>
                                        <a:solidFill>
                                          <a:srgbClr val="0000CC"/>
                                        </a:solidFill>
                                        <a:effectLst/>
                                        <a:latin typeface="Cambria Math"/>
                                        <a:ea typeface="HG丸ｺﾞｼｯｸM-PRO" pitchFamily="50" charset="-128"/>
                                      </a:rPr>
                                    </m:ctrlPr>
                                  </m:fPr>
                                  <m:num>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𝒂</m:t>
                                    </m:r>
                                  </m:num>
                                  <m:den>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𝒄</m:t>
                                    </m:r>
                                  </m:den>
                                </m:f>
                              </m:oMath>
                            </m:oMathPara>
                          </a14:m>
                          <a:endParaRPr kumimoji="0" lang="en-US" altLang="ja-JP"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14:m>
                            <m:oMathPara xmlns:m="http://schemas.openxmlformats.org/officeDocument/2006/math">
                              <m:oMathParaPr>
                                <m:jc m:val="centerGroup"/>
                              </m:oMathParaPr>
                              <m:oMath xmlns:m="http://schemas.openxmlformats.org/officeDocument/2006/math">
                                <m:f>
                                  <m:fPr>
                                    <m:ctrlPr>
                                      <a:rPr kumimoji="0" lang="en-US" altLang="ja-JP" sz="2000" b="1" i="1" u="none" strike="noStrike" cap="none" normalizeH="0" baseline="0" smtClean="0">
                                        <a:ln>
                                          <a:noFill/>
                                        </a:ln>
                                        <a:solidFill>
                                          <a:srgbClr val="0000CC"/>
                                        </a:solidFill>
                                        <a:effectLst/>
                                        <a:latin typeface="Cambria Math"/>
                                        <a:ea typeface="HG丸ｺﾞｼｯｸM-PRO" pitchFamily="50" charset="-128"/>
                                      </a:rPr>
                                    </m:ctrlPr>
                                  </m:fPr>
                                  <m:num>
                                    <m:sSup>
                                      <m:sSupPr>
                                        <m:ctrlPr>
                                          <a:rPr kumimoji="0" lang="en-US" altLang="ja-JP" sz="2000" b="1" i="1" u="none" strike="noStrike" cap="none" normalizeH="0" baseline="0" smtClean="0">
                                            <a:ln>
                                              <a:noFill/>
                                            </a:ln>
                                            <a:solidFill>
                                              <a:srgbClr val="0000CC"/>
                                            </a:solidFill>
                                            <a:effectLst/>
                                            <a:latin typeface="Cambria Math"/>
                                            <a:ea typeface="HG丸ｺﾞｼｯｸM-PRO" pitchFamily="50" charset="-128"/>
                                          </a:rPr>
                                        </m:ctrlPr>
                                      </m:sSupPr>
                                      <m:e>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𝒂</m:t>
                                        </m:r>
                                      </m:e>
                                      <m:sup>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𝟑</m:t>
                                        </m:r>
                                      </m:sup>
                                    </m:sSup>
                                  </m:num>
                                  <m:den>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𝒂𝒃𝒄</m:t>
                                    </m:r>
                                  </m:den>
                                </m:f>
                              </m:oMath>
                            </m:oMathPara>
                          </a14:m>
                          <a:endParaRPr kumimoji="0" lang="en-US" altLang="ja-JP"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14:m>
                            <m:oMathPara xmlns:m="http://schemas.openxmlformats.org/officeDocument/2006/math">
                              <m:oMathParaPr>
                                <m:jc m:val="centerGroup"/>
                              </m:oMathParaPr>
                              <m:oMath xmlns:m="http://schemas.openxmlformats.org/officeDocument/2006/math">
                                <m:f>
                                  <m:fPr>
                                    <m:ctrlPr>
                                      <a:rPr kumimoji="0" lang="en-US" altLang="ja-JP" sz="2000" b="1" i="1" u="none" strike="noStrike" cap="none" normalizeH="0" baseline="0" smtClean="0">
                                        <a:ln>
                                          <a:noFill/>
                                        </a:ln>
                                        <a:solidFill>
                                          <a:srgbClr val="0000CC"/>
                                        </a:solidFill>
                                        <a:effectLst/>
                                        <a:latin typeface="Cambria Math"/>
                                        <a:ea typeface="HG丸ｺﾞｼｯｸM-PRO" pitchFamily="50" charset="-128"/>
                                      </a:rPr>
                                    </m:ctrlPr>
                                  </m:fPr>
                                  <m:num>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𝒂</m:t>
                                    </m:r>
                                  </m:num>
                                  <m:den>
                                    <m:rad>
                                      <m:radPr>
                                        <m:degHide m:val="on"/>
                                        <m:ctrlPr>
                                          <a:rPr kumimoji="0" lang="en-US" altLang="ja-JP" sz="2000" b="1" i="1" u="none" strike="noStrike" cap="none" normalizeH="0" baseline="0" smtClean="0">
                                            <a:ln>
                                              <a:noFill/>
                                            </a:ln>
                                            <a:solidFill>
                                              <a:srgbClr val="0000CC"/>
                                            </a:solidFill>
                                            <a:effectLst/>
                                            <a:latin typeface="Cambria Math"/>
                                            <a:ea typeface="HG丸ｺﾞｼｯｸM-PRO" pitchFamily="50" charset="-128"/>
                                          </a:rPr>
                                        </m:ctrlPr>
                                      </m:radPr>
                                      <m:deg/>
                                      <m:e>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𝒂𝒃𝒄</m:t>
                                        </m:r>
                                      </m:e>
                                    </m:rad>
                                  </m:den>
                                </m:f>
                              </m:oMath>
                            </m:oMathPara>
                          </a14:m>
                          <a:endParaRPr kumimoji="0" lang="en-US" altLang="ja-JP"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defRPr/>
                          </a:pPr>
                          <a14:m>
                            <m:oMathPara xmlns:m="http://schemas.openxmlformats.org/officeDocument/2006/math">
                              <m:oMathParaPr>
                                <m:jc m:val="centerGroup"/>
                              </m:oMathParaPr>
                              <m:oMath xmlns:m="http://schemas.openxmlformats.org/officeDocument/2006/math">
                                <m:r>
                                  <a:rPr kumimoji="0" lang="en-US" altLang="ja-JP" sz="2800" b="1" i="1" u="none" strike="noStrike" cap="none" normalizeH="0" baseline="0" smtClean="0">
                                    <a:ln>
                                      <a:noFill/>
                                    </a:ln>
                                    <a:solidFill>
                                      <a:srgbClr val="FF0000"/>
                                    </a:solidFill>
                                    <a:effectLst/>
                                    <a:latin typeface="Cambria Math" panose="02040503050406030204" pitchFamily="18" charset="0"/>
                                    <a:ea typeface="HG丸ｺﾞｼｯｸM-PRO" pitchFamily="50" charset="-128"/>
                                  </a:rPr>
                                  <m:t>𝒂</m:t>
                                </m:r>
                              </m:oMath>
                            </m:oMathPara>
                          </a14:m>
                          <a:endParaRPr kumimoji="0" lang="en-US" altLang="ja-JP" sz="2800" b="1" i="0" u="none" strike="noStrike" cap="none" normalizeH="0" baseline="0" dirty="0" smtClean="0">
                            <a:ln>
                              <a:noFill/>
                            </a:ln>
                            <a:solidFill>
                              <a:srgbClr val="FF0000"/>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01639">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装備</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14:m>
                            <m:oMathPara xmlns:m="http://schemas.openxmlformats.org/officeDocument/2006/math">
                              <m:oMathParaPr>
                                <m:jc m:val="centerGroup"/>
                              </m:oMathParaPr>
                              <m:oMath xmlns:m="http://schemas.openxmlformats.org/officeDocument/2006/math">
                                <m:f>
                                  <m:fPr>
                                    <m:ctrlPr>
                                      <a:rPr kumimoji="0" lang="en-US" altLang="ja-JP" sz="2000" b="1" i="1" u="none" strike="noStrike" cap="none" normalizeH="0" baseline="0" smtClean="0">
                                        <a:ln>
                                          <a:noFill/>
                                        </a:ln>
                                        <a:solidFill>
                                          <a:srgbClr val="0000CC"/>
                                        </a:solidFill>
                                        <a:effectLst/>
                                        <a:latin typeface="Cambria Math"/>
                                        <a:ea typeface="HG丸ｺﾞｼｯｸM-PRO" pitchFamily="50" charset="-128"/>
                                      </a:rPr>
                                    </m:ctrlPr>
                                  </m:fPr>
                                  <m:num>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𝒃</m:t>
                                    </m:r>
                                  </m:num>
                                  <m:den>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𝒂</m:t>
                                    </m:r>
                                  </m:den>
                                </m:f>
                              </m:oMath>
                            </m:oMathPara>
                          </a14:m>
                          <a:endParaRPr kumimoji="0"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14:m>
                            <m:oMathPara xmlns:m="http://schemas.openxmlformats.org/officeDocument/2006/math">
                              <m:oMathParaPr>
                                <m:jc m:val="centerGroup"/>
                              </m:oMathParaPr>
                              <m:oMath xmlns:m="http://schemas.openxmlformats.org/officeDocument/2006/math">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𝟏</m:t>
                                </m:r>
                                <m:d>
                                  <m:dPr>
                                    <m:ctrlPr>
                                      <a:rPr kumimoji="0" lang="en-US" altLang="ja-JP" sz="2000" b="1" i="1" u="none" strike="noStrike" cap="none" normalizeH="0" baseline="0" smtClean="0">
                                        <a:ln>
                                          <a:noFill/>
                                        </a:ln>
                                        <a:solidFill>
                                          <a:srgbClr val="0000CC"/>
                                        </a:solidFill>
                                        <a:effectLst/>
                                        <a:latin typeface="Cambria Math"/>
                                        <a:ea typeface="HG丸ｺﾞｼｯｸM-PRO" pitchFamily="50" charset="-128"/>
                                      </a:rPr>
                                    </m:ctrlPr>
                                  </m:dPr>
                                  <m:e>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m:t>
                                    </m:r>
                                    <m:f>
                                      <m:fPr>
                                        <m:ctrlPr>
                                          <a:rPr kumimoji="0" lang="en-US" altLang="ja-JP" sz="2000" b="1" i="1" u="none" strike="noStrike" cap="none" normalizeH="0" baseline="0" smtClean="0">
                                            <a:ln>
                                              <a:noFill/>
                                            </a:ln>
                                            <a:solidFill>
                                              <a:srgbClr val="0000CC"/>
                                            </a:solidFill>
                                            <a:effectLst/>
                                            <a:latin typeface="Cambria Math"/>
                                            <a:ea typeface="HG丸ｺﾞｼｯｸM-PRO" pitchFamily="50" charset="-128"/>
                                          </a:rPr>
                                        </m:ctrlPr>
                                      </m:fPr>
                                      <m:num>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𝒃</m:t>
                                        </m:r>
                                      </m:num>
                                      <m:den>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𝒃</m:t>
                                        </m:r>
                                      </m:den>
                                    </m:f>
                                  </m:e>
                                </m:d>
                              </m:oMath>
                            </m:oMathPara>
                          </a14:m>
                          <a:endParaRPr kumimoji="0"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14:m>
                            <m:oMathPara xmlns:m="http://schemas.openxmlformats.org/officeDocument/2006/math">
                              <m:oMathParaPr>
                                <m:jc m:val="centerGroup"/>
                              </m:oMathParaPr>
                              <m:oMath xmlns:m="http://schemas.openxmlformats.org/officeDocument/2006/math">
                                <m:f>
                                  <m:fPr>
                                    <m:ctrlPr>
                                      <a:rPr kumimoji="0" lang="en-US" altLang="ja-JP" sz="2000" b="1" i="1" u="none" strike="noStrike" cap="none" normalizeH="0" baseline="0" smtClean="0">
                                        <a:ln>
                                          <a:noFill/>
                                        </a:ln>
                                        <a:solidFill>
                                          <a:srgbClr val="0000CC"/>
                                        </a:solidFill>
                                        <a:effectLst/>
                                        <a:latin typeface="Cambria Math"/>
                                        <a:ea typeface="HG丸ｺﾞｼｯｸM-PRO" pitchFamily="50" charset="-128"/>
                                      </a:rPr>
                                    </m:ctrlPr>
                                  </m:fPr>
                                  <m:num>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𝒃</m:t>
                                    </m:r>
                                  </m:num>
                                  <m:den>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𝒄</m:t>
                                    </m:r>
                                  </m:den>
                                </m:f>
                              </m:oMath>
                            </m:oMathPara>
                          </a14:m>
                          <a:endParaRPr kumimoji="0" lang="en-US" altLang="ja-JP"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14:m>
                            <m:oMathPara xmlns:m="http://schemas.openxmlformats.org/officeDocument/2006/math">
                              <m:oMathParaPr>
                                <m:jc m:val="centerGroup"/>
                              </m:oMathParaPr>
                              <m:oMath xmlns:m="http://schemas.openxmlformats.org/officeDocument/2006/math">
                                <m:f>
                                  <m:fPr>
                                    <m:ctrlPr>
                                      <a:rPr kumimoji="0" lang="en-US" altLang="ja-JP" sz="2000" b="1" i="1" u="none" strike="noStrike" cap="none" normalizeH="0" baseline="0" smtClean="0">
                                        <a:ln>
                                          <a:noFill/>
                                        </a:ln>
                                        <a:solidFill>
                                          <a:srgbClr val="0000CC"/>
                                        </a:solidFill>
                                        <a:effectLst/>
                                        <a:latin typeface="Cambria Math"/>
                                        <a:ea typeface="HG丸ｺﾞｼｯｸM-PRO" pitchFamily="50" charset="-128"/>
                                      </a:rPr>
                                    </m:ctrlPr>
                                  </m:fPr>
                                  <m:num>
                                    <m:sSup>
                                      <m:sSupPr>
                                        <m:ctrlPr>
                                          <a:rPr kumimoji="0" lang="en-US" altLang="ja-JP" sz="2000" b="1" i="1" u="none" strike="noStrike" cap="none" normalizeH="0" baseline="0" smtClean="0">
                                            <a:ln>
                                              <a:noFill/>
                                            </a:ln>
                                            <a:solidFill>
                                              <a:srgbClr val="0000CC"/>
                                            </a:solidFill>
                                            <a:effectLst/>
                                            <a:latin typeface="Cambria Math"/>
                                            <a:ea typeface="HG丸ｺﾞｼｯｸM-PRO" pitchFamily="50" charset="-128"/>
                                          </a:rPr>
                                        </m:ctrlPr>
                                      </m:sSupPr>
                                      <m:e>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𝒃</m:t>
                                        </m:r>
                                      </m:e>
                                      <m:sup>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𝟑</m:t>
                                        </m:r>
                                      </m:sup>
                                    </m:sSup>
                                  </m:num>
                                  <m:den>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𝒂𝒃𝒄</m:t>
                                    </m:r>
                                  </m:den>
                                </m:f>
                              </m:oMath>
                            </m:oMathPara>
                          </a14:m>
                          <a:endParaRPr kumimoji="0" lang="en-US" altLang="ja-JP"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14:m>
                            <m:oMathPara xmlns:m="http://schemas.openxmlformats.org/officeDocument/2006/math">
                              <m:oMathParaPr>
                                <m:jc m:val="centerGroup"/>
                              </m:oMathParaPr>
                              <m:oMath xmlns:m="http://schemas.openxmlformats.org/officeDocument/2006/math">
                                <m:f>
                                  <m:fPr>
                                    <m:ctrlPr>
                                      <a:rPr kumimoji="0" lang="en-US" altLang="ja-JP" sz="2000" b="1" i="1" u="none" strike="noStrike" cap="none" normalizeH="0" baseline="0" smtClean="0">
                                        <a:ln>
                                          <a:noFill/>
                                        </a:ln>
                                        <a:solidFill>
                                          <a:srgbClr val="0000CC"/>
                                        </a:solidFill>
                                        <a:effectLst/>
                                        <a:latin typeface="Cambria Math"/>
                                        <a:ea typeface="HG丸ｺﾞｼｯｸM-PRO" pitchFamily="50" charset="-128"/>
                                      </a:rPr>
                                    </m:ctrlPr>
                                  </m:fPr>
                                  <m:num>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𝒃</m:t>
                                    </m:r>
                                  </m:num>
                                  <m:den>
                                    <m:rad>
                                      <m:radPr>
                                        <m:degHide m:val="on"/>
                                        <m:ctrlPr>
                                          <a:rPr kumimoji="0" lang="en-US" altLang="ja-JP" sz="2000" b="1" i="1" u="none" strike="noStrike" cap="none" normalizeH="0" baseline="0" smtClean="0">
                                            <a:ln>
                                              <a:noFill/>
                                            </a:ln>
                                            <a:solidFill>
                                              <a:srgbClr val="0000CC"/>
                                            </a:solidFill>
                                            <a:effectLst/>
                                            <a:latin typeface="Cambria Math"/>
                                            <a:ea typeface="HG丸ｺﾞｼｯｸM-PRO" pitchFamily="50" charset="-128"/>
                                          </a:rPr>
                                        </m:ctrlPr>
                                      </m:radPr>
                                      <m:deg/>
                                      <m:e>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𝒂𝒃𝒄</m:t>
                                        </m:r>
                                      </m:e>
                                    </m:rad>
                                  </m:den>
                                </m:f>
                              </m:oMath>
                            </m:oMathPara>
                          </a14:m>
                          <a:endParaRPr kumimoji="0" lang="en-US" altLang="ja-JP"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14:m>
                            <m:oMathPara xmlns:m="http://schemas.openxmlformats.org/officeDocument/2006/math">
                              <m:oMathParaPr>
                                <m:jc m:val="centerGroup"/>
                              </m:oMathParaPr>
                              <m:oMath xmlns:m="http://schemas.openxmlformats.org/officeDocument/2006/math">
                                <m:r>
                                  <a:rPr kumimoji="0" lang="en-US" altLang="ja-JP" sz="2800" b="1" i="1" u="none" strike="noStrike" cap="none" normalizeH="0" baseline="0" smtClean="0">
                                    <a:ln>
                                      <a:noFill/>
                                    </a:ln>
                                    <a:solidFill>
                                      <a:srgbClr val="FF0000"/>
                                    </a:solidFill>
                                    <a:effectLst/>
                                    <a:latin typeface="Cambria Math" panose="02040503050406030204" pitchFamily="18" charset="0"/>
                                    <a:ea typeface="HG丸ｺﾞｼｯｸM-PRO" pitchFamily="50" charset="-128"/>
                                  </a:rPr>
                                  <m:t>𝒃</m:t>
                                </m:r>
                              </m:oMath>
                            </m:oMathPara>
                          </a14:m>
                          <a:endParaRPr kumimoji="0" lang="en-US" altLang="ja-JP" sz="2800" b="1" i="0" u="none" strike="noStrike" cap="none" normalizeH="0" baseline="0" dirty="0" smtClean="0">
                            <a:ln>
                              <a:noFill/>
                            </a:ln>
                            <a:solidFill>
                              <a:srgbClr val="FF0000"/>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01639">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環境</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14:m>
                            <m:oMathPara xmlns:m="http://schemas.openxmlformats.org/officeDocument/2006/math">
                              <m:oMathParaPr>
                                <m:jc m:val="centerGroup"/>
                              </m:oMathParaPr>
                              <m:oMath xmlns:m="http://schemas.openxmlformats.org/officeDocument/2006/math">
                                <m:f>
                                  <m:fPr>
                                    <m:ctrlPr>
                                      <a:rPr kumimoji="0" lang="en-US" altLang="ja-JP" sz="2000" b="1" i="1" u="none" strike="noStrike" cap="none" normalizeH="0" baseline="0" smtClean="0">
                                        <a:ln>
                                          <a:noFill/>
                                        </a:ln>
                                        <a:solidFill>
                                          <a:srgbClr val="0000CC"/>
                                        </a:solidFill>
                                        <a:effectLst/>
                                        <a:latin typeface="Cambria Math"/>
                                        <a:ea typeface="HG丸ｺﾞｼｯｸM-PRO" pitchFamily="50" charset="-128"/>
                                      </a:rPr>
                                    </m:ctrlPr>
                                  </m:fPr>
                                  <m:num>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𝒄</m:t>
                                    </m:r>
                                  </m:num>
                                  <m:den>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𝒂</m:t>
                                    </m:r>
                                  </m:den>
                                </m:f>
                              </m:oMath>
                            </m:oMathPara>
                          </a14:m>
                          <a:endParaRPr kumimoji="0"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14:m>
                            <m:oMathPara xmlns:m="http://schemas.openxmlformats.org/officeDocument/2006/math">
                              <m:oMathParaPr>
                                <m:jc m:val="centerGroup"/>
                              </m:oMathParaPr>
                              <m:oMath xmlns:m="http://schemas.openxmlformats.org/officeDocument/2006/math">
                                <m:f>
                                  <m:fPr>
                                    <m:ctrlPr>
                                      <a:rPr kumimoji="0" lang="en-US" altLang="ja-JP" sz="2000" b="1" i="1" u="none" strike="noStrike" cap="none" normalizeH="0" baseline="0" smtClean="0">
                                        <a:ln>
                                          <a:noFill/>
                                        </a:ln>
                                        <a:solidFill>
                                          <a:srgbClr val="0000CC"/>
                                        </a:solidFill>
                                        <a:effectLst/>
                                        <a:latin typeface="Cambria Math"/>
                                        <a:ea typeface="HG丸ｺﾞｼｯｸM-PRO" pitchFamily="50" charset="-128"/>
                                      </a:rPr>
                                    </m:ctrlPr>
                                  </m:fPr>
                                  <m:num>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𝒄</m:t>
                                    </m:r>
                                  </m:num>
                                  <m:den>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𝒃</m:t>
                                    </m:r>
                                  </m:den>
                                </m:f>
                              </m:oMath>
                            </m:oMathPara>
                          </a14:m>
                          <a:endParaRPr kumimoji="0"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14:m>
                            <m:oMathPara xmlns:m="http://schemas.openxmlformats.org/officeDocument/2006/math">
                              <m:oMathParaPr>
                                <m:jc m:val="centerGroup"/>
                              </m:oMathParaPr>
                              <m:oMath xmlns:m="http://schemas.openxmlformats.org/officeDocument/2006/math">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𝟏</m:t>
                                </m:r>
                                <m:d>
                                  <m:dPr>
                                    <m:ctrlPr>
                                      <a:rPr kumimoji="0" lang="en-US" altLang="ja-JP" sz="2000" b="1" i="1" u="none" strike="noStrike" cap="none" normalizeH="0" baseline="0" smtClean="0">
                                        <a:ln>
                                          <a:noFill/>
                                        </a:ln>
                                        <a:solidFill>
                                          <a:srgbClr val="0000CC"/>
                                        </a:solidFill>
                                        <a:effectLst/>
                                        <a:latin typeface="Cambria Math"/>
                                        <a:ea typeface="HG丸ｺﾞｼｯｸM-PRO" pitchFamily="50" charset="-128"/>
                                      </a:rPr>
                                    </m:ctrlPr>
                                  </m:dPr>
                                  <m:e>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m:t>
                                    </m:r>
                                    <m:f>
                                      <m:fPr>
                                        <m:ctrlPr>
                                          <a:rPr kumimoji="0" lang="en-US" altLang="ja-JP" sz="2000" b="1" i="1" u="none" strike="noStrike" cap="none" normalizeH="0" baseline="0" smtClean="0">
                                            <a:ln>
                                              <a:noFill/>
                                            </a:ln>
                                            <a:solidFill>
                                              <a:srgbClr val="0000CC"/>
                                            </a:solidFill>
                                            <a:effectLst/>
                                            <a:latin typeface="Cambria Math"/>
                                            <a:ea typeface="HG丸ｺﾞｼｯｸM-PRO" pitchFamily="50" charset="-128"/>
                                          </a:rPr>
                                        </m:ctrlPr>
                                      </m:fPr>
                                      <m:num>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𝒄</m:t>
                                        </m:r>
                                      </m:num>
                                      <m:den>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𝒄</m:t>
                                        </m:r>
                                      </m:den>
                                    </m:f>
                                  </m:e>
                                </m:d>
                              </m:oMath>
                            </m:oMathPara>
                          </a14:m>
                          <a:endParaRPr kumimoji="0"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14:m>
                            <m:oMathPara xmlns:m="http://schemas.openxmlformats.org/officeDocument/2006/math">
                              <m:oMathParaPr>
                                <m:jc m:val="centerGroup"/>
                              </m:oMathParaPr>
                              <m:oMath xmlns:m="http://schemas.openxmlformats.org/officeDocument/2006/math">
                                <m:f>
                                  <m:fPr>
                                    <m:ctrlPr>
                                      <a:rPr kumimoji="0" lang="en-US" altLang="ja-JP" sz="1800" b="1" i="1" u="none" strike="noStrike" cap="none" normalizeH="0" baseline="0" smtClean="0">
                                        <a:ln>
                                          <a:noFill/>
                                        </a:ln>
                                        <a:solidFill>
                                          <a:srgbClr val="0000CC"/>
                                        </a:solidFill>
                                        <a:effectLst/>
                                        <a:latin typeface="Cambria Math"/>
                                        <a:ea typeface="HG丸ｺﾞｼｯｸM-PRO" pitchFamily="50" charset="-128"/>
                                      </a:rPr>
                                    </m:ctrlPr>
                                  </m:fPr>
                                  <m:num>
                                    <m:sSup>
                                      <m:sSupPr>
                                        <m:ctrlPr>
                                          <a:rPr kumimoji="0" lang="en-US" altLang="ja-JP" sz="1800" b="1" i="1" u="none" strike="noStrike" cap="none" normalizeH="0" baseline="0" smtClean="0">
                                            <a:ln>
                                              <a:noFill/>
                                            </a:ln>
                                            <a:solidFill>
                                              <a:srgbClr val="0000CC"/>
                                            </a:solidFill>
                                            <a:effectLst/>
                                            <a:latin typeface="Cambria Math"/>
                                            <a:ea typeface="HG丸ｺﾞｼｯｸM-PRO" pitchFamily="50" charset="-128"/>
                                          </a:rPr>
                                        </m:ctrlPr>
                                      </m:sSupPr>
                                      <m:e>
                                        <m:r>
                                          <a:rPr kumimoji="0" lang="en-US" altLang="ja-JP" sz="18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𝒄</m:t>
                                        </m:r>
                                      </m:e>
                                      <m:sup>
                                        <m:r>
                                          <a:rPr kumimoji="0" lang="en-US" altLang="ja-JP" sz="18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𝟑</m:t>
                                        </m:r>
                                      </m:sup>
                                    </m:sSup>
                                  </m:num>
                                  <m:den>
                                    <m:r>
                                      <a:rPr kumimoji="0" lang="en-US" altLang="ja-JP" sz="18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𝒂𝒃𝒄</m:t>
                                    </m:r>
                                  </m:den>
                                </m:f>
                              </m:oMath>
                            </m:oMathPara>
                          </a14:m>
                          <a:endParaRPr kumimoji="0" lang="en-US" altLang="ja-JP" sz="18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14:m>
                            <m:oMathPara xmlns:m="http://schemas.openxmlformats.org/officeDocument/2006/math">
                              <m:oMathParaPr>
                                <m:jc m:val="centerGroup"/>
                              </m:oMathParaPr>
                              <m:oMath xmlns:m="http://schemas.openxmlformats.org/officeDocument/2006/math">
                                <m:f>
                                  <m:fPr>
                                    <m:ctrlPr>
                                      <a:rPr kumimoji="0" lang="en-US" altLang="ja-JP" sz="2000" b="1" i="1" u="none" strike="noStrike" cap="none" normalizeH="0" baseline="0" smtClean="0">
                                        <a:ln>
                                          <a:noFill/>
                                        </a:ln>
                                        <a:solidFill>
                                          <a:srgbClr val="0000CC"/>
                                        </a:solidFill>
                                        <a:effectLst/>
                                        <a:latin typeface="Cambria Math"/>
                                        <a:ea typeface="HG丸ｺﾞｼｯｸM-PRO" pitchFamily="50" charset="-128"/>
                                      </a:rPr>
                                    </m:ctrlPr>
                                  </m:fPr>
                                  <m:num>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𝒄</m:t>
                                    </m:r>
                                  </m:num>
                                  <m:den>
                                    <m:rad>
                                      <m:radPr>
                                        <m:degHide m:val="on"/>
                                        <m:ctrlPr>
                                          <a:rPr kumimoji="0" lang="en-US" altLang="ja-JP" sz="2000" b="1" i="1" u="none" strike="noStrike" cap="none" normalizeH="0" baseline="0" smtClean="0">
                                            <a:ln>
                                              <a:noFill/>
                                            </a:ln>
                                            <a:solidFill>
                                              <a:srgbClr val="0000CC"/>
                                            </a:solidFill>
                                            <a:effectLst/>
                                            <a:latin typeface="Cambria Math"/>
                                            <a:ea typeface="HG丸ｺﾞｼｯｸM-PRO" pitchFamily="50" charset="-128"/>
                                          </a:rPr>
                                        </m:ctrlPr>
                                      </m:radPr>
                                      <m:deg/>
                                      <m:e>
                                        <m:r>
                                          <a:rPr kumimoji="0" lang="en-US" altLang="ja-JP" sz="2000" b="1" i="1" u="none" strike="noStrike" cap="none" normalizeH="0" baseline="0" smtClean="0">
                                            <a:ln>
                                              <a:noFill/>
                                            </a:ln>
                                            <a:solidFill>
                                              <a:srgbClr val="0000CC"/>
                                            </a:solidFill>
                                            <a:effectLst/>
                                            <a:latin typeface="Cambria Math" panose="02040503050406030204" pitchFamily="18" charset="0"/>
                                            <a:ea typeface="HG丸ｺﾞｼｯｸM-PRO" pitchFamily="50" charset="-128"/>
                                          </a:rPr>
                                          <m:t>𝒂𝒃𝒄</m:t>
                                        </m:r>
                                      </m:e>
                                    </m:rad>
                                  </m:den>
                                </m:f>
                              </m:oMath>
                            </m:oMathPara>
                          </a14:m>
                          <a:endParaRPr kumimoji="0" lang="en-US" altLang="ja-JP"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defRPr/>
                          </a:pPr>
                          <a14:m>
                            <m:oMathPara xmlns:m="http://schemas.openxmlformats.org/officeDocument/2006/math">
                              <m:oMathParaPr>
                                <m:jc m:val="centerGroup"/>
                              </m:oMathParaPr>
                              <m:oMath xmlns:m="http://schemas.openxmlformats.org/officeDocument/2006/math">
                                <m:r>
                                  <a:rPr kumimoji="0" lang="en-US" altLang="ja-JP" sz="2800" b="1" i="1" u="none" strike="noStrike" cap="none" normalizeH="0" baseline="0" smtClean="0">
                                    <a:ln>
                                      <a:noFill/>
                                    </a:ln>
                                    <a:solidFill>
                                      <a:srgbClr val="FF0000"/>
                                    </a:solidFill>
                                    <a:effectLst/>
                                    <a:latin typeface="Cambria Math" panose="02040503050406030204" pitchFamily="18" charset="0"/>
                                    <a:ea typeface="HG丸ｺﾞｼｯｸM-PRO" pitchFamily="50" charset="-128"/>
                                  </a:rPr>
                                  <m:t>𝒄</m:t>
                                </m:r>
                              </m:oMath>
                            </m:oMathPara>
                          </a14:m>
                          <a:endParaRPr kumimoji="0" lang="en-US" altLang="ja-JP" sz="2800" b="1" i="0" u="none" strike="noStrike" cap="none" normalizeH="0" baseline="0" dirty="0" smtClean="0">
                            <a:ln>
                              <a:noFill/>
                            </a:ln>
                            <a:solidFill>
                              <a:srgbClr val="FF0000"/>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mc:Choice>
        <mc:Fallback xmlns="">
          <p:graphicFrame>
            <p:nvGraphicFramePr>
              <p:cNvPr id="514051" name="Group 3"/>
              <p:cNvGraphicFramePr>
                <a:graphicFrameLocks noGrp="1"/>
              </p:cNvGraphicFramePr>
              <p:nvPr>
                <p:extLst>
                  <p:ext uri="{D42A27DB-BD31-4B8C-83A1-F6EECF244321}">
                    <p14:modId xmlns:p14="http://schemas.microsoft.com/office/powerpoint/2010/main" val="3272202990"/>
                  </p:ext>
                </p:extLst>
              </p:nvPr>
            </p:nvGraphicFramePr>
            <p:xfrm>
              <a:off x="744361" y="2006953"/>
              <a:ext cx="7705725" cy="3614913"/>
            </p:xfrm>
            <a:graphic>
              <a:graphicData uri="http://schemas.openxmlformats.org/drawingml/2006/table">
                <a:tbl>
                  <a:tblPr/>
                  <a:tblGrid>
                    <a:gridCol w="1060450"/>
                    <a:gridCol w="1058863"/>
                    <a:gridCol w="1060450"/>
                    <a:gridCol w="1057275"/>
                    <a:gridCol w="1060450"/>
                    <a:gridCol w="1058862"/>
                    <a:gridCol w="1349375"/>
                  </a:tblGrid>
                  <a:tr h="608262">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endParaRPr kumimoji="0" lang="ja-JP" altLang="ja-JP"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価格</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装備</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環境</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積</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３乗根</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rPr>
                            <a:t>ウェイト</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03373">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価格</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ja-JP"/>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rotWithShape="0">
                          <a:blip r:embed="rId3"/>
                          <a:stretch>
                            <a:fillRect l="-101724" t="-62424" r="-529310" b="-201818"/>
                          </a:stretch>
                        </a:blipFill>
                      </a:tcPr>
                    </a:tc>
                    <a:tc>
                      <a:txBody>
                        <a:bodyPr/>
                        <a:lstStyle/>
                        <a:p>
                          <a:endParaRPr lang="ja-JP"/>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rotWithShape="0">
                          <a:blip r:embed="rId3"/>
                          <a:stretch>
                            <a:fillRect l="-201724" t="-62424" r="-429310" b="-201818"/>
                          </a:stretch>
                        </a:blipFill>
                      </a:tcPr>
                    </a:tc>
                    <a:tc>
                      <a:txBody>
                        <a:bodyPr/>
                        <a:lstStyle/>
                        <a:p>
                          <a:endParaRPr lang="ja-JP"/>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rotWithShape="0">
                          <a:blip r:embed="rId3"/>
                          <a:stretch>
                            <a:fillRect l="-301724" t="-62424" r="-329310" b="-201818"/>
                          </a:stretch>
                        </a:blipFill>
                      </a:tcPr>
                    </a:tc>
                    <a:tc>
                      <a:txBody>
                        <a:bodyPr/>
                        <a:lstStyle/>
                        <a:p>
                          <a:endParaRPr lang="ja-JP"/>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rotWithShape="0">
                          <a:blip r:embed="rId3"/>
                          <a:stretch>
                            <a:fillRect l="-401724" t="-62424" r="-229310" b="-201818"/>
                          </a:stretch>
                        </a:blipFill>
                      </a:tcPr>
                    </a:tc>
                    <a:tc>
                      <a:txBody>
                        <a:bodyPr/>
                        <a:lstStyle/>
                        <a:p>
                          <a:endParaRPr lang="ja-JP"/>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rotWithShape="0">
                          <a:blip r:embed="rId3"/>
                          <a:stretch>
                            <a:fillRect l="-504624" t="-62424" r="-130636" b="-201818"/>
                          </a:stretch>
                        </a:blipFill>
                      </a:tcPr>
                    </a:tc>
                    <a:tc>
                      <a:txBody>
                        <a:bodyPr/>
                        <a:lstStyle/>
                        <a:p>
                          <a:endParaRPr lang="ja-JP"/>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rotWithShape="0">
                          <a:blip r:embed="rId3"/>
                          <a:stretch>
                            <a:fillRect l="-471171" t="-62424" r="-1802" b="-201818"/>
                          </a:stretch>
                        </a:blipFill>
                      </a:tcPr>
                    </a:tc>
                  </a:tr>
                  <a:tr h="1001639">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装備</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ja-JP"/>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rotWithShape="0">
                          <a:blip r:embed="rId3"/>
                          <a:stretch>
                            <a:fillRect l="-101724" t="-163415" r="-529310" b="-103049"/>
                          </a:stretch>
                        </a:blipFill>
                      </a:tcPr>
                    </a:tc>
                    <a:tc>
                      <a:txBody>
                        <a:bodyPr/>
                        <a:lstStyle/>
                        <a:p>
                          <a:endParaRPr lang="ja-JP"/>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rotWithShape="0">
                          <a:blip r:embed="rId3"/>
                          <a:stretch>
                            <a:fillRect l="-201724" t="-163415" r="-429310" b="-103049"/>
                          </a:stretch>
                        </a:blipFill>
                      </a:tcPr>
                    </a:tc>
                    <a:tc>
                      <a:txBody>
                        <a:bodyPr/>
                        <a:lstStyle/>
                        <a:p>
                          <a:endParaRPr lang="ja-JP"/>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rotWithShape="0">
                          <a:blip r:embed="rId3"/>
                          <a:stretch>
                            <a:fillRect l="-301724" t="-163415" r="-329310" b="-103049"/>
                          </a:stretch>
                        </a:blipFill>
                      </a:tcPr>
                    </a:tc>
                    <a:tc>
                      <a:txBody>
                        <a:bodyPr/>
                        <a:lstStyle/>
                        <a:p>
                          <a:endParaRPr lang="ja-JP"/>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rotWithShape="0">
                          <a:blip r:embed="rId3"/>
                          <a:stretch>
                            <a:fillRect l="-401724" t="-163415" r="-229310" b="-103049"/>
                          </a:stretch>
                        </a:blipFill>
                      </a:tcPr>
                    </a:tc>
                    <a:tc>
                      <a:txBody>
                        <a:bodyPr/>
                        <a:lstStyle/>
                        <a:p>
                          <a:endParaRPr lang="ja-JP"/>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rotWithShape="0">
                          <a:blip r:embed="rId3"/>
                          <a:stretch>
                            <a:fillRect l="-504624" t="-163415" r="-130636" b="-103049"/>
                          </a:stretch>
                        </a:blipFill>
                      </a:tcPr>
                    </a:tc>
                    <a:tc>
                      <a:txBody>
                        <a:bodyPr/>
                        <a:lstStyle/>
                        <a:p>
                          <a:endParaRPr lang="ja-JP"/>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rotWithShape="0">
                          <a:blip r:embed="rId3"/>
                          <a:stretch>
                            <a:fillRect l="-471171" t="-163415" r="-1802" b="-103049"/>
                          </a:stretch>
                        </a:blipFill>
                      </a:tcPr>
                    </a:tc>
                  </a:tr>
                  <a:tr h="1001639">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環境</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endParaRPr lang="ja-JP"/>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blipFill rotWithShape="0">
                          <a:blip r:embed="rId3"/>
                          <a:stretch>
                            <a:fillRect l="-101724" t="-261818" r="-529310" b="-2424"/>
                          </a:stretch>
                        </a:blipFill>
                      </a:tcPr>
                    </a:tc>
                    <a:tc>
                      <a:txBody>
                        <a:bodyPr/>
                        <a:lstStyle/>
                        <a:p>
                          <a:endParaRPr lang="ja-JP"/>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blipFill rotWithShape="0">
                          <a:blip r:embed="rId3"/>
                          <a:stretch>
                            <a:fillRect l="-201724" t="-261818" r="-429310" b="-2424"/>
                          </a:stretch>
                        </a:blipFill>
                      </a:tcPr>
                    </a:tc>
                    <a:tc>
                      <a:txBody>
                        <a:bodyPr/>
                        <a:lstStyle/>
                        <a:p>
                          <a:endParaRPr lang="ja-JP"/>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blipFill rotWithShape="0">
                          <a:blip r:embed="rId3"/>
                          <a:stretch>
                            <a:fillRect l="-301724" t="-261818" r="-329310" b="-2424"/>
                          </a:stretch>
                        </a:blipFill>
                      </a:tcPr>
                    </a:tc>
                    <a:tc>
                      <a:txBody>
                        <a:bodyPr/>
                        <a:lstStyle/>
                        <a:p>
                          <a:endParaRPr lang="ja-JP"/>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blipFill rotWithShape="0">
                          <a:blip r:embed="rId3"/>
                          <a:stretch>
                            <a:fillRect l="-401724" t="-261818" r="-229310" b="-2424"/>
                          </a:stretch>
                        </a:blipFill>
                      </a:tcPr>
                    </a:tc>
                    <a:tc>
                      <a:txBody>
                        <a:bodyPr/>
                        <a:lstStyle/>
                        <a:p>
                          <a:endParaRPr lang="ja-JP"/>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blipFill rotWithShape="0">
                          <a:blip r:embed="rId3"/>
                          <a:stretch>
                            <a:fillRect l="-504624" t="-261818" r="-130636" b="-2424"/>
                          </a:stretch>
                        </a:blipFill>
                      </a:tcPr>
                    </a:tc>
                    <a:tc>
                      <a:txBody>
                        <a:bodyPr/>
                        <a:lstStyle/>
                        <a:p>
                          <a:endParaRPr lang="ja-JP"/>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blipFill rotWithShape="0">
                          <a:blip r:embed="rId3"/>
                          <a:stretch>
                            <a:fillRect l="-471171" t="-261818" r="-1802" b="-2424"/>
                          </a:stretch>
                        </a:blipFill>
                      </a:tcPr>
                    </a:tc>
                  </a:tr>
                </a:tbl>
              </a:graphicData>
            </a:graphic>
          </p:graphicFrame>
        </mc:Fallback>
      </mc:AlternateContent>
    </p:spTree>
    <p:extLst>
      <p:ext uri="{BB962C8B-B14F-4D97-AF65-F5344CB8AC3E}">
        <p14:creationId xmlns:p14="http://schemas.microsoft.com/office/powerpoint/2010/main" val="4761548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スライド番号プレースホルダ 5"/>
          <p:cNvSpPr>
            <a:spLocks noGrp="1"/>
          </p:cNvSpPr>
          <p:nvPr>
            <p:ph type="sldNum" sz="quarter" idx="12"/>
          </p:nvPr>
        </p:nvSpPr>
        <p:spPr/>
        <p:txBody>
          <a:bodyPr/>
          <a:lstStyle/>
          <a:p>
            <a:fld id="{D6B7654F-3B0B-43B0-A193-60F8399E64A1}" type="slidenum">
              <a:rPr lang="en-US" altLang="ja-JP"/>
              <a:pPr/>
              <a:t>38</a:t>
            </a:fld>
            <a:endParaRPr lang="en-US" altLang="ja-JP"/>
          </a:p>
        </p:txBody>
      </p:sp>
      <p:sp>
        <p:nvSpPr>
          <p:cNvPr id="505858" name="Rectangle 2"/>
          <p:cNvSpPr>
            <a:spLocks noGrp="1" noChangeArrowheads="1"/>
          </p:cNvSpPr>
          <p:nvPr>
            <p:ph type="title"/>
          </p:nvPr>
        </p:nvSpPr>
        <p:spPr/>
        <p:txBody>
          <a:bodyPr/>
          <a:lstStyle/>
          <a:p>
            <a:r>
              <a:rPr lang="ja-JP" altLang="en-US" dirty="0" smtClean="0"/>
              <a:t>総合評価：「</a:t>
            </a:r>
            <a:r>
              <a:rPr lang="ja-JP" altLang="en-US" dirty="0"/>
              <a:t>価格」基準で代替案の比較</a:t>
            </a:r>
          </a:p>
        </p:txBody>
      </p:sp>
      <p:graphicFrame>
        <p:nvGraphicFramePr>
          <p:cNvPr id="505902" name="Group 46"/>
          <p:cNvGraphicFramePr>
            <a:graphicFrameLocks noGrp="1"/>
          </p:cNvGraphicFramePr>
          <p:nvPr/>
        </p:nvGraphicFramePr>
        <p:xfrm>
          <a:off x="1331913" y="1844675"/>
          <a:ext cx="6456362" cy="4210050"/>
        </p:xfrm>
        <a:graphic>
          <a:graphicData uri="http://schemas.openxmlformats.org/drawingml/2006/table">
            <a:tbl>
              <a:tblPr/>
              <a:tblGrid>
                <a:gridCol w="1833562"/>
                <a:gridCol w="1541463"/>
                <a:gridCol w="1539875"/>
                <a:gridCol w="1541462"/>
              </a:tblGrid>
              <a:tr h="701675">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価格基準</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トヨタ</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ニッサン</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ベンツ</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1675">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トヨタ</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１</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rPr>
                        <a:t>1/7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rPr>
                        <a:t>1/3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1675">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ニッサン</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rPr>
                        <a:t>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１</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rPr>
                        <a:t>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1675">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ベンツ</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rPr>
                        <a:t>1/3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１</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1675">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列和の逆数</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rPr>
                        <a:t>1/11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rPr>
                        <a:t>21/31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rPr>
                        <a:t>3/13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1675">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ウェイト</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rPr>
                        <a:t>0.09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rPr>
                        <a:t>0.68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rPr>
                        <a:t>0.23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スライド番号プレースホルダ 5"/>
          <p:cNvSpPr>
            <a:spLocks noGrp="1"/>
          </p:cNvSpPr>
          <p:nvPr>
            <p:ph type="sldNum" sz="quarter" idx="12"/>
          </p:nvPr>
        </p:nvSpPr>
        <p:spPr/>
        <p:txBody>
          <a:bodyPr/>
          <a:lstStyle/>
          <a:p>
            <a:fld id="{F020B238-0493-41D6-8A92-EDB5E1EAC1FA}" type="slidenum">
              <a:rPr lang="en-US" altLang="ja-JP"/>
              <a:pPr/>
              <a:t>39</a:t>
            </a:fld>
            <a:endParaRPr lang="en-US" altLang="ja-JP"/>
          </a:p>
        </p:txBody>
      </p:sp>
      <p:sp>
        <p:nvSpPr>
          <p:cNvPr id="507906" name="Rectangle 2"/>
          <p:cNvSpPr>
            <a:spLocks noGrp="1" noChangeArrowheads="1"/>
          </p:cNvSpPr>
          <p:nvPr>
            <p:ph type="title"/>
          </p:nvPr>
        </p:nvSpPr>
        <p:spPr/>
        <p:txBody>
          <a:bodyPr/>
          <a:lstStyle/>
          <a:p>
            <a:r>
              <a:rPr lang="ja-JP" altLang="en-US"/>
              <a:t>「装備」基準で代替案の比較</a:t>
            </a:r>
          </a:p>
        </p:txBody>
      </p:sp>
      <p:graphicFrame>
        <p:nvGraphicFramePr>
          <p:cNvPr id="507907" name="Group 3"/>
          <p:cNvGraphicFramePr>
            <a:graphicFrameLocks noGrp="1"/>
          </p:cNvGraphicFramePr>
          <p:nvPr/>
        </p:nvGraphicFramePr>
        <p:xfrm>
          <a:off x="1331913" y="1844675"/>
          <a:ext cx="6456362" cy="4210050"/>
        </p:xfrm>
        <a:graphic>
          <a:graphicData uri="http://schemas.openxmlformats.org/drawingml/2006/table">
            <a:tbl>
              <a:tblPr/>
              <a:tblGrid>
                <a:gridCol w="1833562"/>
                <a:gridCol w="1541463"/>
                <a:gridCol w="1539875"/>
                <a:gridCol w="1541462"/>
              </a:tblGrid>
              <a:tr h="701675">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装備基準</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トヨタ</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ニッサン</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ベンツ</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1675">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トヨタ</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１</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rPr>
                        <a:t>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1675">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ニッサン</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rPr>
                        <a:t>1/3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１</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rPr>
                        <a:t>1/6</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1675">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ベンツ</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rPr>
                        <a:t>1/ 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rPr>
                        <a:t>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１</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1675">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列和の逆数</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rPr>
                        <a:t>6/11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rPr>
                        <a:t>1/10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rPr>
                        <a:t>6/19</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1675">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ウェイト</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rPr>
                        <a:t>0.57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rPr>
                        <a:t>0.10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rPr>
                        <a:t>0.33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p:txBody>
          <a:bodyPr/>
          <a:lstStyle/>
          <a:p>
            <a:fld id="{6D303C97-299D-4E4C-AE38-7747E59E7F0C}" type="slidenum">
              <a:rPr lang="en-US" altLang="ja-JP"/>
              <a:pPr/>
              <a:t>4</a:t>
            </a:fld>
            <a:endParaRPr lang="en-US" altLang="ja-JP"/>
          </a:p>
        </p:txBody>
      </p:sp>
      <p:sp>
        <p:nvSpPr>
          <p:cNvPr id="249858" name="Rectangle 2"/>
          <p:cNvSpPr>
            <a:spLocks noGrp="1" noChangeArrowheads="1"/>
          </p:cNvSpPr>
          <p:nvPr>
            <p:ph type="title"/>
          </p:nvPr>
        </p:nvSpPr>
        <p:spPr/>
        <p:txBody>
          <a:bodyPr/>
          <a:lstStyle/>
          <a:p>
            <a:r>
              <a:rPr lang="ja-JP" altLang="en-US"/>
              <a:t>部屋選び</a:t>
            </a:r>
          </a:p>
        </p:txBody>
      </p:sp>
      <p:sp>
        <p:nvSpPr>
          <p:cNvPr id="249859" name="Rectangle 3"/>
          <p:cNvSpPr>
            <a:spLocks noGrp="1" noChangeArrowheads="1"/>
          </p:cNvSpPr>
          <p:nvPr>
            <p:ph type="body" idx="1"/>
          </p:nvPr>
        </p:nvSpPr>
        <p:spPr/>
        <p:txBody>
          <a:bodyPr/>
          <a:lstStyle/>
          <a:p>
            <a:r>
              <a:rPr lang="ja-JP" altLang="en-US"/>
              <a:t>家賃は安くないと</a:t>
            </a:r>
          </a:p>
          <a:p>
            <a:r>
              <a:rPr lang="ja-JP" altLang="en-US"/>
              <a:t>付帯設備も無視できない</a:t>
            </a:r>
          </a:p>
          <a:p>
            <a:r>
              <a:rPr lang="ja-JP" altLang="en-US"/>
              <a:t>大学から（駅から）近いほうがよい</a:t>
            </a:r>
          </a:p>
          <a:p>
            <a:r>
              <a:rPr lang="ja-JP" altLang="en-US"/>
              <a:t>コンビニが近くになければだめ</a:t>
            </a:r>
          </a:p>
          <a:p>
            <a:r>
              <a:rPr lang="ja-JP" altLang="en-US"/>
              <a:t>周りの環境はどうなっているか</a:t>
            </a:r>
          </a:p>
          <a:p>
            <a:r>
              <a:rPr lang="ja-JP" altLang="en-US"/>
              <a:t>安全か</a:t>
            </a:r>
          </a:p>
        </p:txBody>
      </p:sp>
      <p:pic>
        <p:nvPicPr>
          <p:cNvPr id="249860" name="Picture 4" descr="MCj00791280000[1]"/>
          <p:cNvPicPr>
            <a:picLocks noChangeAspect="1" noChangeArrowheads="1"/>
          </p:cNvPicPr>
          <p:nvPr/>
        </p:nvPicPr>
        <p:blipFill>
          <a:blip r:embed="rId3"/>
          <a:srcRect/>
          <a:stretch>
            <a:fillRect/>
          </a:stretch>
        </p:blipFill>
        <p:spPr bwMode="auto">
          <a:xfrm flipH="1">
            <a:off x="5724525" y="4149725"/>
            <a:ext cx="2882900" cy="1797050"/>
          </a:xfrm>
          <a:prstGeom prst="rect">
            <a:avLst/>
          </a:prstGeom>
          <a:noFill/>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スライド番号プレースホルダ 5"/>
          <p:cNvSpPr>
            <a:spLocks noGrp="1"/>
          </p:cNvSpPr>
          <p:nvPr>
            <p:ph type="sldNum" sz="quarter" idx="12"/>
          </p:nvPr>
        </p:nvSpPr>
        <p:spPr/>
        <p:txBody>
          <a:bodyPr/>
          <a:lstStyle/>
          <a:p>
            <a:fld id="{00B75ED6-B397-42F1-A1AA-261354BCC72E}" type="slidenum">
              <a:rPr lang="en-US" altLang="ja-JP"/>
              <a:pPr/>
              <a:t>40</a:t>
            </a:fld>
            <a:endParaRPr lang="en-US" altLang="ja-JP"/>
          </a:p>
        </p:txBody>
      </p:sp>
      <p:sp>
        <p:nvSpPr>
          <p:cNvPr id="509954" name="Rectangle 2"/>
          <p:cNvSpPr>
            <a:spLocks noGrp="1" noChangeArrowheads="1"/>
          </p:cNvSpPr>
          <p:nvPr>
            <p:ph type="title"/>
          </p:nvPr>
        </p:nvSpPr>
        <p:spPr/>
        <p:txBody>
          <a:bodyPr/>
          <a:lstStyle/>
          <a:p>
            <a:r>
              <a:rPr lang="ja-JP" altLang="en-US"/>
              <a:t>「環境」基準で代替案の比較</a:t>
            </a:r>
          </a:p>
        </p:txBody>
      </p:sp>
      <p:graphicFrame>
        <p:nvGraphicFramePr>
          <p:cNvPr id="509993" name="Group 41"/>
          <p:cNvGraphicFramePr>
            <a:graphicFrameLocks noGrp="1"/>
          </p:cNvGraphicFramePr>
          <p:nvPr/>
        </p:nvGraphicFramePr>
        <p:xfrm>
          <a:off x="1331913" y="1844675"/>
          <a:ext cx="6456362" cy="4210050"/>
        </p:xfrm>
        <a:graphic>
          <a:graphicData uri="http://schemas.openxmlformats.org/drawingml/2006/table">
            <a:tbl>
              <a:tblPr/>
              <a:tblGrid>
                <a:gridCol w="1833562"/>
                <a:gridCol w="1541463"/>
                <a:gridCol w="1539875"/>
                <a:gridCol w="1541462"/>
              </a:tblGrid>
              <a:tr h="701675">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環境基準</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トヨタ</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ニッサン</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ベンツ</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1675">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トヨタ</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１</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rPr>
                        <a:t>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rPr>
                        <a:t>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1675">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ニッサン</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rPr>
                        <a:t>1/9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１</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rPr>
                        <a:t>1/5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1675">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ベンツ</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rPr>
                        <a:t>1/ 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１</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1675">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列和の逆数</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rPr>
                        <a:t>9/13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rPr>
                        <a:t>1/15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rPr>
                        <a:t>5/21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1675">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ウェイト</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rPr>
                        <a:t>0.69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rPr>
                        <a:t>0.07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rPr>
                        <a:t>0.24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5"/>
          <p:cNvSpPr>
            <a:spLocks noGrp="1"/>
          </p:cNvSpPr>
          <p:nvPr>
            <p:ph type="sldNum" sz="quarter" idx="12"/>
          </p:nvPr>
        </p:nvSpPr>
        <p:spPr/>
        <p:txBody>
          <a:bodyPr/>
          <a:lstStyle/>
          <a:p>
            <a:fld id="{331B44B9-7DF7-4241-A1B2-85946B952702}" type="slidenum">
              <a:rPr lang="en-US" altLang="ja-JP"/>
              <a:pPr/>
              <a:t>41</a:t>
            </a:fld>
            <a:endParaRPr lang="en-US" altLang="ja-JP"/>
          </a:p>
        </p:txBody>
      </p:sp>
      <p:sp>
        <p:nvSpPr>
          <p:cNvPr id="399362" name="Rectangle 2"/>
          <p:cNvSpPr>
            <a:spLocks noGrp="1" noChangeArrowheads="1"/>
          </p:cNvSpPr>
          <p:nvPr>
            <p:ph type="title"/>
          </p:nvPr>
        </p:nvSpPr>
        <p:spPr/>
        <p:txBody>
          <a:bodyPr/>
          <a:lstStyle/>
          <a:p>
            <a:r>
              <a:rPr lang="ja-JP" altLang="en-US"/>
              <a:t>結果のまとめ</a:t>
            </a:r>
          </a:p>
        </p:txBody>
      </p:sp>
      <p:sp>
        <p:nvSpPr>
          <p:cNvPr id="399363" name="Rectangle 3"/>
          <p:cNvSpPr>
            <a:spLocks noGrp="1" noChangeArrowheads="1"/>
          </p:cNvSpPr>
          <p:nvPr>
            <p:ph type="body" idx="1"/>
          </p:nvPr>
        </p:nvSpPr>
        <p:spPr/>
        <p:txBody>
          <a:bodyPr/>
          <a:lstStyle/>
          <a:p>
            <a:r>
              <a:rPr lang="en-US" altLang="ja-JP" dirty="0"/>
              <a:t>3</a:t>
            </a:r>
            <a:r>
              <a:rPr lang="ja-JP" altLang="en-US" dirty="0" err="1"/>
              <a:t>つの</a:t>
            </a:r>
            <a:r>
              <a:rPr lang="ja-JP" altLang="en-US" dirty="0"/>
              <a:t>基準のウェイト</a:t>
            </a:r>
          </a:p>
          <a:p>
            <a:pPr lvl="1"/>
            <a:r>
              <a:rPr lang="ja-JP" altLang="en-US" dirty="0"/>
              <a:t>価格：装備：環境　＝　</a:t>
            </a:r>
            <a:r>
              <a:rPr lang="en-US" altLang="ja-JP" dirty="0" smtClean="0"/>
              <a:t>0.69 </a:t>
            </a:r>
            <a:r>
              <a:rPr lang="en-US" altLang="ja-JP" dirty="0"/>
              <a:t>: </a:t>
            </a:r>
            <a:r>
              <a:rPr lang="en-US" altLang="ja-JP" dirty="0" smtClean="0"/>
              <a:t>0.24 </a:t>
            </a:r>
            <a:r>
              <a:rPr lang="en-US" altLang="ja-JP" dirty="0"/>
              <a:t>: </a:t>
            </a:r>
            <a:r>
              <a:rPr lang="en-US" altLang="ja-JP" dirty="0" smtClean="0"/>
              <a:t>0.07</a:t>
            </a:r>
            <a:endParaRPr lang="en-US" altLang="ja-JP" dirty="0"/>
          </a:p>
          <a:p>
            <a:r>
              <a:rPr lang="ja-JP" altLang="en-US" dirty="0"/>
              <a:t>各基準ごとの代替案のウェイト</a:t>
            </a:r>
          </a:p>
          <a:p>
            <a:pPr lvl="1"/>
            <a:r>
              <a:rPr lang="ja-JP" altLang="en-US" dirty="0"/>
              <a:t>価格基準　ﾄﾖﾀ：ﾆｯｻﾝ：ﾍﾞﾝﾂ ＝ </a:t>
            </a:r>
            <a:r>
              <a:rPr lang="en-US" altLang="ja-JP" dirty="0"/>
              <a:t>0.09 </a:t>
            </a:r>
            <a:r>
              <a:rPr lang="ja-JP" altLang="en-US" dirty="0"/>
              <a:t>： </a:t>
            </a:r>
            <a:r>
              <a:rPr lang="en-US" altLang="ja-JP" dirty="0"/>
              <a:t>0.68 </a:t>
            </a:r>
            <a:r>
              <a:rPr lang="ja-JP" altLang="en-US" dirty="0"/>
              <a:t>： </a:t>
            </a:r>
            <a:r>
              <a:rPr lang="en-US" altLang="ja-JP" dirty="0"/>
              <a:t>0.23</a:t>
            </a:r>
          </a:p>
          <a:p>
            <a:pPr lvl="1"/>
            <a:r>
              <a:rPr lang="ja-JP" altLang="en-US" dirty="0"/>
              <a:t>装備基準　ﾄﾖﾀ：ﾆｯｻﾝ：ﾍﾞﾝﾂ ＝ </a:t>
            </a:r>
            <a:r>
              <a:rPr lang="en-US" altLang="ja-JP" dirty="0"/>
              <a:t>0.57 </a:t>
            </a:r>
            <a:r>
              <a:rPr lang="ja-JP" altLang="en-US" dirty="0"/>
              <a:t>： </a:t>
            </a:r>
            <a:r>
              <a:rPr lang="en-US" altLang="ja-JP" dirty="0"/>
              <a:t>0.10 </a:t>
            </a:r>
            <a:r>
              <a:rPr lang="ja-JP" altLang="en-US" dirty="0"/>
              <a:t>： </a:t>
            </a:r>
            <a:r>
              <a:rPr lang="en-US" altLang="ja-JP" dirty="0"/>
              <a:t>0.33</a:t>
            </a:r>
          </a:p>
          <a:p>
            <a:pPr lvl="1"/>
            <a:r>
              <a:rPr lang="ja-JP" altLang="en-US" dirty="0"/>
              <a:t>環境基準　ﾄﾖﾀ：ﾆｯｻﾝ：ﾍﾞﾝﾂ ＝ </a:t>
            </a:r>
            <a:r>
              <a:rPr lang="en-US" altLang="ja-JP" dirty="0"/>
              <a:t>0.69 </a:t>
            </a:r>
            <a:r>
              <a:rPr lang="ja-JP" altLang="en-US" dirty="0"/>
              <a:t>： </a:t>
            </a:r>
            <a:r>
              <a:rPr lang="en-US" altLang="ja-JP" dirty="0"/>
              <a:t>0.07 </a:t>
            </a:r>
            <a:r>
              <a:rPr lang="ja-JP" altLang="en-US" dirty="0"/>
              <a:t>： </a:t>
            </a:r>
            <a:r>
              <a:rPr lang="en-US" altLang="ja-JP" dirty="0"/>
              <a:t>0.24</a:t>
            </a:r>
          </a:p>
          <a:p>
            <a:r>
              <a:rPr lang="ja-JP" altLang="en-US" dirty="0"/>
              <a:t>あとは、総合点を計算するだけ</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3218" name="Rectangle 2"/>
          <p:cNvSpPr>
            <a:spLocks noGrp="1" noChangeArrowheads="1"/>
          </p:cNvSpPr>
          <p:nvPr>
            <p:ph type="ctrTitle"/>
          </p:nvPr>
        </p:nvSpPr>
        <p:spPr>
          <a:xfrm>
            <a:off x="468313" y="836613"/>
            <a:ext cx="8207375" cy="5329237"/>
          </a:xfrm>
        </p:spPr>
        <p:txBody>
          <a:bodyPr/>
          <a:lstStyle/>
          <a:p>
            <a:r>
              <a:rPr lang="ja-JP" altLang="en-US">
                <a:solidFill>
                  <a:srgbClr val="6666FF"/>
                </a:solidFill>
              </a:rPr>
              <a:t>評価基準が複数ある場合の意思決定法</a:t>
            </a:r>
            <a:r>
              <a:rPr lang="ja-JP" altLang="en-US"/>
              <a:t/>
            </a:r>
            <a:br>
              <a:rPr lang="ja-JP" altLang="en-US"/>
            </a:br>
            <a:r>
              <a:rPr lang="ja-JP" altLang="en-US">
                <a:solidFill>
                  <a:srgbClr val="6666FF"/>
                </a:solidFill>
              </a:rPr>
              <a:t>数量化意思決定法</a:t>
            </a:r>
            <a:r>
              <a:rPr lang="ja-JP" altLang="en-US"/>
              <a:t/>
            </a:r>
            <a:br>
              <a:rPr lang="ja-JP" altLang="en-US"/>
            </a:br>
            <a:r>
              <a:rPr lang="ja-JP" altLang="en-US">
                <a:solidFill>
                  <a:srgbClr val="6666FF"/>
                </a:solidFill>
              </a:rPr>
              <a:t>図式表現</a:t>
            </a:r>
            <a:r>
              <a:rPr lang="ja-JP" altLang="en-US"/>
              <a:t/>
            </a:r>
            <a:br>
              <a:rPr lang="ja-JP" altLang="en-US"/>
            </a:br>
            <a:r>
              <a:rPr lang="ja-JP" altLang="en-US">
                <a:solidFill>
                  <a:srgbClr val="6666FF"/>
                </a:solidFill>
              </a:rPr>
              <a:t>問題点</a:t>
            </a:r>
            <a:br>
              <a:rPr lang="ja-JP" altLang="en-US">
                <a:solidFill>
                  <a:srgbClr val="6666FF"/>
                </a:solidFill>
              </a:rPr>
            </a:br>
            <a:r>
              <a:rPr lang="ja-JP" altLang="en-US">
                <a:solidFill>
                  <a:srgbClr val="6666FF"/>
                </a:solidFill>
              </a:rPr>
              <a:t>一対比較</a:t>
            </a:r>
            <a:br>
              <a:rPr lang="ja-JP" altLang="en-US">
                <a:solidFill>
                  <a:srgbClr val="6666FF"/>
                </a:solidFill>
              </a:rPr>
            </a:br>
            <a:r>
              <a:rPr lang="ja-JP" altLang="en-US"/>
              <a:t>総合評価</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スライド番号プレースホルダ 5"/>
          <p:cNvSpPr>
            <a:spLocks noGrp="1"/>
          </p:cNvSpPr>
          <p:nvPr>
            <p:ph type="sldNum" sz="quarter" idx="12"/>
          </p:nvPr>
        </p:nvSpPr>
        <p:spPr/>
        <p:txBody>
          <a:bodyPr/>
          <a:lstStyle/>
          <a:p>
            <a:fld id="{1F9DC821-6BB3-48FF-AEE5-579ED92A92A9}" type="slidenum">
              <a:rPr lang="en-US" altLang="ja-JP"/>
              <a:pPr/>
              <a:t>43</a:t>
            </a:fld>
            <a:endParaRPr lang="en-US" altLang="ja-JP"/>
          </a:p>
        </p:txBody>
      </p:sp>
      <p:sp>
        <p:nvSpPr>
          <p:cNvPr id="355330" name="Rectangle 2"/>
          <p:cNvSpPr>
            <a:spLocks noGrp="1" noChangeArrowheads="1"/>
          </p:cNvSpPr>
          <p:nvPr>
            <p:ph type="title"/>
          </p:nvPr>
        </p:nvSpPr>
        <p:spPr/>
        <p:txBody>
          <a:bodyPr/>
          <a:lstStyle/>
          <a:p>
            <a:r>
              <a:rPr lang="ja-JP" altLang="en-US"/>
              <a:t>総合点の計算、最終評価</a:t>
            </a:r>
          </a:p>
        </p:txBody>
      </p:sp>
      <p:sp>
        <p:nvSpPr>
          <p:cNvPr id="355331" name="Rectangle 3"/>
          <p:cNvSpPr>
            <a:spLocks noGrp="1" noChangeArrowheads="1"/>
          </p:cNvSpPr>
          <p:nvPr>
            <p:ph type="body" idx="1"/>
          </p:nvPr>
        </p:nvSpPr>
        <p:spPr/>
        <p:txBody>
          <a:bodyPr/>
          <a:lstStyle/>
          <a:p>
            <a:endParaRPr lang="en-US" altLang="ja-JP" dirty="0">
              <a:solidFill>
                <a:srgbClr val="FF0000"/>
              </a:solidFill>
            </a:endParaRPr>
          </a:p>
          <a:p>
            <a:endParaRPr lang="en-US" altLang="ja-JP" dirty="0">
              <a:solidFill>
                <a:srgbClr val="FF0000"/>
              </a:solidFill>
            </a:endParaRPr>
          </a:p>
          <a:p>
            <a:endParaRPr lang="en-US" altLang="ja-JP" dirty="0">
              <a:solidFill>
                <a:srgbClr val="FF0000"/>
              </a:solidFill>
            </a:endParaRPr>
          </a:p>
          <a:p>
            <a:endParaRPr lang="en-US" altLang="ja-JP" dirty="0">
              <a:solidFill>
                <a:srgbClr val="FF0000"/>
              </a:solidFill>
            </a:endParaRPr>
          </a:p>
          <a:p>
            <a:r>
              <a:rPr lang="ja-JP" altLang="en-US" sz="2000" dirty="0">
                <a:solidFill>
                  <a:srgbClr val="FF0000"/>
                </a:solidFill>
              </a:rPr>
              <a:t>トヨタ</a:t>
            </a:r>
            <a:r>
              <a:rPr lang="ja-JP" altLang="en-US" sz="2000" dirty="0"/>
              <a:t>の点数</a:t>
            </a:r>
          </a:p>
          <a:p>
            <a:pPr lvl="1"/>
            <a:r>
              <a:rPr lang="en-US" altLang="ja-JP" dirty="0" smtClean="0"/>
              <a:t>0.69 </a:t>
            </a:r>
            <a:r>
              <a:rPr lang="en-US" altLang="ja-JP" dirty="0"/>
              <a:t>x 0.09 + </a:t>
            </a:r>
            <a:r>
              <a:rPr lang="en-US" altLang="ja-JP" dirty="0" smtClean="0"/>
              <a:t>0.24 </a:t>
            </a:r>
            <a:r>
              <a:rPr lang="en-US" altLang="ja-JP" dirty="0"/>
              <a:t>x 0.57 + </a:t>
            </a:r>
            <a:r>
              <a:rPr lang="en-US" altLang="ja-JP" dirty="0" smtClean="0"/>
              <a:t>0.07 </a:t>
            </a:r>
            <a:r>
              <a:rPr lang="en-US" altLang="ja-JP" dirty="0"/>
              <a:t>x 0.69 = </a:t>
            </a:r>
            <a:r>
              <a:rPr lang="en-US" altLang="ja-JP" dirty="0" smtClean="0">
                <a:solidFill>
                  <a:srgbClr val="FF0000"/>
                </a:solidFill>
              </a:rPr>
              <a:t>0.25</a:t>
            </a:r>
            <a:endParaRPr lang="en-US" altLang="ja-JP" dirty="0">
              <a:solidFill>
                <a:srgbClr val="FF0000"/>
              </a:solidFill>
            </a:endParaRPr>
          </a:p>
          <a:p>
            <a:r>
              <a:rPr lang="ja-JP" altLang="en-US" sz="2000" dirty="0"/>
              <a:t>ニッサンの点数：</a:t>
            </a:r>
            <a:r>
              <a:rPr lang="en-US" altLang="ja-JP" sz="2000" dirty="0" smtClean="0"/>
              <a:t>0.5</a:t>
            </a:r>
            <a:r>
              <a:rPr lang="en-US" altLang="ja-JP" dirty="0" smtClean="0"/>
              <a:t> </a:t>
            </a:r>
            <a:endParaRPr lang="en-US" altLang="ja-JP" dirty="0"/>
          </a:p>
          <a:p>
            <a:r>
              <a:rPr lang="ja-JP" altLang="en-US" sz="2000" dirty="0"/>
              <a:t>ベンツの点数：</a:t>
            </a:r>
            <a:r>
              <a:rPr lang="en-US" altLang="ja-JP" sz="2000" dirty="0"/>
              <a:t>0.25</a:t>
            </a:r>
          </a:p>
        </p:txBody>
      </p:sp>
      <p:graphicFrame>
        <p:nvGraphicFramePr>
          <p:cNvPr id="355375" name="Group 47"/>
          <p:cNvGraphicFramePr>
            <a:graphicFrameLocks noGrp="1"/>
          </p:cNvGraphicFramePr>
          <p:nvPr>
            <p:extLst>
              <p:ext uri="{D42A27DB-BD31-4B8C-83A1-F6EECF244321}">
                <p14:modId xmlns:p14="http://schemas.microsoft.com/office/powerpoint/2010/main" val="2506895408"/>
              </p:ext>
            </p:extLst>
          </p:nvPr>
        </p:nvGraphicFramePr>
        <p:xfrm>
          <a:off x="1547813" y="1844675"/>
          <a:ext cx="5976937" cy="1536192"/>
        </p:xfrm>
        <a:graphic>
          <a:graphicData uri="http://schemas.openxmlformats.org/drawingml/2006/table">
            <a:tbl>
              <a:tblPr/>
              <a:tblGrid>
                <a:gridCol w="1147762"/>
                <a:gridCol w="1370013"/>
                <a:gridCol w="1177925"/>
                <a:gridCol w="1100137"/>
                <a:gridCol w="1181100"/>
              </a:tblGrid>
              <a:tr h="269875">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endParaRPr kumimoji="0" lang="ja-JP" altLang="ja-JP" sz="16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ウェイト</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dirty="0" smtClean="0">
                          <a:ln>
                            <a:noFill/>
                          </a:ln>
                          <a:solidFill>
                            <a:srgbClr val="0000CC"/>
                          </a:solidFill>
                          <a:effectLst/>
                          <a:latin typeface="HG丸ｺﾞｼｯｸM-PRO" pitchFamily="50" charset="-128"/>
                          <a:ea typeface="HG丸ｺﾞｼｯｸM-PRO" pitchFamily="50" charset="-128"/>
                        </a:rPr>
                        <a:t>トヨタ</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ニッサン</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ベンツ</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9875">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価格</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600" b="1" i="0" u="none" strike="noStrike" cap="none" normalizeH="0" baseline="0" dirty="0" smtClean="0">
                          <a:ln>
                            <a:noFill/>
                          </a:ln>
                          <a:solidFill>
                            <a:srgbClr val="0000CC"/>
                          </a:solidFill>
                          <a:effectLst/>
                          <a:latin typeface="HG丸ｺﾞｼｯｸM-PRO" pitchFamily="50" charset="-128"/>
                          <a:ea typeface="HG丸ｺﾞｼｯｸM-PRO" pitchFamily="50" charset="-128"/>
                        </a:rPr>
                        <a:t>0.69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600" b="1" i="0" u="none" strike="noStrike" cap="none" normalizeH="0" baseline="0" dirty="0" smtClean="0">
                          <a:ln>
                            <a:noFill/>
                          </a:ln>
                          <a:solidFill>
                            <a:srgbClr val="0000CC"/>
                          </a:solidFill>
                          <a:effectLst/>
                          <a:latin typeface="HG丸ｺﾞｼｯｸM-PRO" pitchFamily="50" charset="-128"/>
                          <a:ea typeface="HG丸ｺﾞｼｯｸM-PRO" pitchFamily="50" charset="-128"/>
                        </a:rPr>
                        <a:t>0.09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600" b="1" i="0" u="none" strike="noStrike" cap="none" normalizeH="0" baseline="0" smtClean="0">
                          <a:ln>
                            <a:noFill/>
                          </a:ln>
                          <a:solidFill>
                            <a:srgbClr val="0000CC"/>
                          </a:solidFill>
                          <a:effectLst/>
                          <a:latin typeface="HG丸ｺﾞｼｯｸM-PRO" pitchFamily="50" charset="-128"/>
                          <a:ea typeface="HG丸ｺﾞｼｯｸM-PRO" pitchFamily="50" charset="-128"/>
                        </a:rPr>
                        <a:t>0.68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600" b="1" i="0" u="none" strike="noStrike" cap="none" normalizeH="0" baseline="0" smtClean="0">
                          <a:ln>
                            <a:noFill/>
                          </a:ln>
                          <a:solidFill>
                            <a:srgbClr val="0000CC"/>
                          </a:solidFill>
                          <a:effectLst/>
                          <a:latin typeface="HG丸ｺﾞｼｯｸM-PRO" pitchFamily="50" charset="-128"/>
                          <a:ea typeface="HG丸ｺﾞｼｯｸM-PRO" pitchFamily="50" charset="-128"/>
                        </a:rPr>
                        <a:t>0.23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9875">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装備</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600" b="1" i="0" u="none" strike="noStrike" cap="none" normalizeH="0" baseline="0" dirty="0" smtClean="0">
                          <a:ln>
                            <a:noFill/>
                          </a:ln>
                          <a:solidFill>
                            <a:srgbClr val="0000CC"/>
                          </a:solidFill>
                          <a:effectLst/>
                          <a:latin typeface="HG丸ｺﾞｼｯｸM-PRO" pitchFamily="50" charset="-128"/>
                          <a:ea typeface="HG丸ｺﾞｼｯｸM-PRO" pitchFamily="50" charset="-128"/>
                        </a:rPr>
                        <a:t>0.24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600" b="1" i="0" u="none" strike="noStrike" cap="none" normalizeH="0" baseline="0" smtClean="0">
                          <a:ln>
                            <a:noFill/>
                          </a:ln>
                          <a:solidFill>
                            <a:srgbClr val="0000CC"/>
                          </a:solidFill>
                          <a:effectLst/>
                          <a:latin typeface="HG丸ｺﾞｼｯｸM-PRO" pitchFamily="50" charset="-128"/>
                          <a:ea typeface="HG丸ｺﾞｼｯｸM-PRO" pitchFamily="50" charset="-128"/>
                        </a:rPr>
                        <a:t>0.57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600" b="1" i="0" u="none" strike="noStrike" cap="none" normalizeH="0" baseline="0" smtClean="0">
                          <a:ln>
                            <a:noFill/>
                          </a:ln>
                          <a:solidFill>
                            <a:srgbClr val="0000CC"/>
                          </a:solidFill>
                          <a:effectLst/>
                          <a:latin typeface="HG丸ｺﾞｼｯｸM-PRO" pitchFamily="50" charset="-128"/>
                          <a:ea typeface="HG丸ｺﾞｼｯｸM-PRO" pitchFamily="50" charset="-128"/>
                        </a:rPr>
                        <a:t>0.10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600" b="1" i="0" u="none" strike="noStrike" cap="none" normalizeH="0" baseline="0" smtClean="0">
                          <a:ln>
                            <a:noFill/>
                          </a:ln>
                          <a:solidFill>
                            <a:srgbClr val="0000CC"/>
                          </a:solidFill>
                          <a:effectLst/>
                          <a:latin typeface="HG丸ｺﾞｼｯｸM-PRO" pitchFamily="50" charset="-128"/>
                          <a:ea typeface="HG丸ｺﾞｼｯｸM-PRO" pitchFamily="50" charset="-128"/>
                        </a:rPr>
                        <a:t>0.33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9875">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環境</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600" b="1" i="0" u="none" strike="noStrike" cap="none" normalizeH="0" baseline="0" dirty="0" smtClean="0">
                          <a:ln>
                            <a:noFill/>
                          </a:ln>
                          <a:solidFill>
                            <a:srgbClr val="0000CC"/>
                          </a:solidFill>
                          <a:effectLst/>
                          <a:latin typeface="HG丸ｺﾞｼｯｸM-PRO" pitchFamily="50" charset="-128"/>
                          <a:ea typeface="HG丸ｺﾞｼｯｸM-PRO" pitchFamily="50" charset="-128"/>
                        </a:rPr>
                        <a:t>0.07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600" b="1" i="0" u="none" strike="noStrike" cap="none" normalizeH="0" baseline="0" smtClean="0">
                          <a:ln>
                            <a:noFill/>
                          </a:ln>
                          <a:solidFill>
                            <a:srgbClr val="0000CC"/>
                          </a:solidFill>
                          <a:effectLst/>
                          <a:latin typeface="HG丸ｺﾞｼｯｸM-PRO" pitchFamily="50" charset="-128"/>
                          <a:ea typeface="HG丸ｺﾞｼｯｸM-PRO" pitchFamily="50" charset="-128"/>
                        </a:rPr>
                        <a:t>0.69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600" b="1" i="0" u="none" strike="noStrike" cap="none" normalizeH="0" baseline="0" smtClean="0">
                          <a:ln>
                            <a:noFill/>
                          </a:ln>
                          <a:solidFill>
                            <a:srgbClr val="0000CC"/>
                          </a:solidFill>
                          <a:effectLst/>
                          <a:latin typeface="HG丸ｺﾞｼｯｸM-PRO" pitchFamily="50" charset="-128"/>
                          <a:ea typeface="HG丸ｺﾞｼｯｸM-PRO" pitchFamily="50" charset="-128"/>
                        </a:rPr>
                        <a:t>0.07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600" b="1" i="0" u="none" strike="noStrike" cap="none" normalizeH="0" baseline="0" smtClean="0">
                          <a:ln>
                            <a:noFill/>
                          </a:ln>
                          <a:solidFill>
                            <a:srgbClr val="0000CC"/>
                          </a:solidFill>
                          <a:effectLst/>
                          <a:latin typeface="HG丸ｺﾞｼｯｸM-PRO" pitchFamily="50" charset="-128"/>
                          <a:ea typeface="HG丸ｺﾞｼｯｸM-PRO" pitchFamily="50" charset="-128"/>
                        </a:rPr>
                        <a:t>0.24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55364" name="AutoShape 36"/>
          <p:cNvSpPr>
            <a:spLocks noChangeArrowheads="1"/>
          </p:cNvSpPr>
          <p:nvPr/>
        </p:nvSpPr>
        <p:spPr bwMode="auto">
          <a:xfrm rot="-1713504">
            <a:off x="3492500" y="3573463"/>
            <a:ext cx="287338" cy="719137"/>
          </a:xfrm>
          <a:prstGeom prst="upArrow">
            <a:avLst>
              <a:gd name="adj1" fmla="val 50000"/>
              <a:gd name="adj2" fmla="val 62569"/>
            </a:avLst>
          </a:prstGeom>
          <a:solidFill>
            <a:schemeClr val="hlink"/>
          </a:solidFill>
          <a:ln w="9525">
            <a:solidFill>
              <a:schemeClr val="tx1"/>
            </a:solidFill>
            <a:miter lim="800000"/>
            <a:headEnd/>
            <a:tailEnd/>
          </a:ln>
          <a:effectLst/>
        </p:spPr>
        <p:txBody>
          <a:bodyPr wrap="none" anchor="ctr"/>
          <a:lstStyle/>
          <a:p>
            <a:endParaRPr lang="ja-JP" altLang="en-US"/>
          </a:p>
        </p:txBody>
      </p:sp>
      <p:sp>
        <p:nvSpPr>
          <p:cNvPr id="355365" name="AutoShape 37"/>
          <p:cNvSpPr>
            <a:spLocks noChangeArrowheads="1"/>
          </p:cNvSpPr>
          <p:nvPr/>
        </p:nvSpPr>
        <p:spPr bwMode="auto">
          <a:xfrm rot="1735934">
            <a:off x="4284663" y="3573463"/>
            <a:ext cx="288925" cy="719137"/>
          </a:xfrm>
          <a:prstGeom prst="upArrow">
            <a:avLst>
              <a:gd name="adj1" fmla="val 50000"/>
              <a:gd name="adj2" fmla="val 62225"/>
            </a:avLst>
          </a:prstGeom>
          <a:solidFill>
            <a:schemeClr val="hlink"/>
          </a:solidFill>
          <a:ln w="9525">
            <a:solidFill>
              <a:schemeClr val="tx1"/>
            </a:solidFill>
            <a:miter lim="800000"/>
            <a:headEnd/>
            <a:tailEnd/>
          </a:ln>
          <a:effectLst/>
        </p:spPr>
        <p:txBody>
          <a:bodyPr wrap="none" anchor="ctr"/>
          <a:lstStyle/>
          <a:p>
            <a:endParaRPr lang="ja-JP" altLang="en-US"/>
          </a:p>
        </p:txBody>
      </p:sp>
      <p:sp>
        <p:nvSpPr>
          <p:cNvPr id="355366" name="Oval 38"/>
          <p:cNvSpPr>
            <a:spLocks noChangeArrowheads="1"/>
          </p:cNvSpPr>
          <p:nvPr/>
        </p:nvSpPr>
        <p:spPr bwMode="auto">
          <a:xfrm>
            <a:off x="2916238" y="1773238"/>
            <a:ext cx="936625" cy="1871662"/>
          </a:xfrm>
          <a:prstGeom prst="ellipse">
            <a:avLst/>
          </a:prstGeom>
          <a:noFill/>
          <a:ln w="38100">
            <a:solidFill>
              <a:srgbClr val="FF0000"/>
            </a:solidFill>
            <a:round/>
            <a:headEnd/>
            <a:tailEnd/>
          </a:ln>
          <a:effectLst/>
        </p:spPr>
        <p:txBody>
          <a:bodyPr wrap="none" anchor="ctr"/>
          <a:lstStyle/>
          <a:p>
            <a:endParaRPr lang="ja-JP" altLang="en-US"/>
          </a:p>
        </p:txBody>
      </p:sp>
      <p:sp>
        <p:nvSpPr>
          <p:cNvPr id="355367" name="Oval 39"/>
          <p:cNvSpPr>
            <a:spLocks noChangeArrowheads="1"/>
          </p:cNvSpPr>
          <p:nvPr/>
        </p:nvSpPr>
        <p:spPr bwMode="auto">
          <a:xfrm>
            <a:off x="4211638" y="1773238"/>
            <a:ext cx="936625" cy="1871662"/>
          </a:xfrm>
          <a:prstGeom prst="ellipse">
            <a:avLst/>
          </a:prstGeom>
          <a:noFill/>
          <a:ln w="38100">
            <a:solidFill>
              <a:srgbClr val="FF0000"/>
            </a:solidFill>
            <a:round/>
            <a:headEnd/>
            <a:tailEnd/>
          </a:ln>
          <a:effectLst/>
        </p:spPr>
        <p:txBody>
          <a:bodyPr wrap="none" anchor="ctr"/>
          <a:lstStyle/>
          <a:p>
            <a:endParaRPr lang="ja-JP" altLang="en-US"/>
          </a:p>
        </p:txBody>
      </p:sp>
      <p:sp>
        <p:nvSpPr>
          <p:cNvPr id="355368" name="AutoShape 40"/>
          <p:cNvSpPr>
            <a:spLocks noChangeArrowheads="1"/>
          </p:cNvSpPr>
          <p:nvPr/>
        </p:nvSpPr>
        <p:spPr bwMode="auto">
          <a:xfrm>
            <a:off x="1403350" y="5876925"/>
            <a:ext cx="1079500" cy="576263"/>
          </a:xfrm>
          <a:prstGeom prst="rightArrow">
            <a:avLst>
              <a:gd name="adj1" fmla="val 50000"/>
              <a:gd name="adj2" fmla="val 46832"/>
            </a:avLst>
          </a:prstGeom>
          <a:solidFill>
            <a:srgbClr val="FF0000"/>
          </a:solidFill>
          <a:ln w="9525">
            <a:solidFill>
              <a:srgbClr val="FF0000"/>
            </a:solidFill>
            <a:miter lim="800000"/>
            <a:headEnd/>
            <a:tailEnd/>
          </a:ln>
          <a:effectLst/>
        </p:spPr>
        <p:txBody>
          <a:bodyPr wrap="none" anchor="ctr"/>
          <a:lstStyle/>
          <a:p>
            <a:endParaRPr lang="ja-JP" altLang="en-US"/>
          </a:p>
        </p:txBody>
      </p:sp>
      <p:sp>
        <p:nvSpPr>
          <p:cNvPr id="355369" name="Text Box 41"/>
          <p:cNvSpPr txBox="1">
            <a:spLocks noChangeArrowheads="1"/>
          </p:cNvSpPr>
          <p:nvPr/>
        </p:nvSpPr>
        <p:spPr bwMode="auto">
          <a:xfrm>
            <a:off x="3492500" y="5876925"/>
            <a:ext cx="4535488" cy="457200"/>
          </a:xfrm>
          <a:prstGeom prst="rect">
            <a:avLst/>
          </a:prstGeom>
          <a:noFill/>
          <a:ln w="9525">
            <a:noFill/>
            <a:miter lim="800000"/>
            <a:headEnd/>
            <a:tailEnd/>
          </a:ln>
          <a:effectLst/>
        </p:spPr>
        <p:txBody>
          <a:bodyPr>
            <a:spAutoFit/>
          </a:bodyPr>
          <a:lstStyle/>
          <a:p>
            <a:pPr>
              <a:spcBef>
                <a:spcPct val="50000"/>
              </a:spcBef>
            </a:pPr>
            <a:r>
              <a:rPr lang="ja-JP" altLang="en-US" sz="2400" b="1">
                <a:solidFill>
                  <a:srgbClr val="FF0000"/>
                </a:solidFill>
                <a:ea typeface="HG丸ｺﾞｼｯｸM-PRO" pitchFamily="50" charset="-128"/>
              </a:rPr>
              <a:t>結論　ニッサンを買いなさい。</a:t>
            </a:r>
          </a:p>
        </p:txBody>
      </p:sp>
      <p:pic>
        <p:nvPicPr>
          <p:cNvPr id="13" name="Picture 1"/>
          <p:cNvPicPr>
            <a:picLocks noChangeAspect="1" noChangeArrowheads="1"/>
          </p:cNvPicPr>
          <p:nvPr/>
        </p:nvPicPr>
        <p:blipFill>
          <a:blip r:embed="rId3"/>
          <a:srcRect/>
          <a:stretch>
            <a:fillRect/>
          </a:stretch>
        </p:blipFill>
        <p:spPr bwMode="auto">
          <a:xfrm>
            <a:off x="4268559" y="5465257"/>
            <a:ext cx="1479097" cy="108181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5"/>
          <p:cNvSpPr>
            <a:spLocks noGrp="1"/>
          </p:cNvSpPr>
          <p:nvPr>
            <p:ph type="sldNum" sz="quarter" idx="12"/>
          </p:nvPr>
        </p:nvSpPr>
        <p:spPr/>
        <p:txBody>
          <a:bodyPr/>
          <a:lstStyle/>
          <a:p>
            <a:fld id="{61D58889-FBAF-4BE1-9856-D9F6B958786F}" type="slidenum">
              <a:rPr lang="en-US" altLang="ja-JP"/>
              <a:pPr/>
              <a:t>44</a:t>
            </a:fld>
            <a:endParaRPr lang="en-US" altLang="ja-JP"/>
          </a:p>
        </p:txBody>
      </p:sp>
      <p:sp>
        <p:nvSpPr>
          <p:cNvPr id="278530" name="Rectangle 2"/>
          <p:cNvSpPr>
            <a:spLocks noGrp="1" noChangeArrowheads="1"/>
          </p:cNvSpPr>
          <p:nvPr>
            <p:ph type="title"/>
          </p:nvPr>
        </p:nvSpPr>
        <p:spPr/>
        <p:txBody>
          <a:bodyPr/>
          <a:lstStyle/>
          <a:p>
            <a:r>
              <a:rPr lang="ja-JP" altLang="en-US"/>
              <a:t>階層的意思決定法　まとめ</a:t>
            </a:r>
          </a:p>
        </p:txBody>
      </p:sp>
      <p:sp>
        <p:nvSpPr>
          <p:cNvPr id="278531" name="Rectangle 3"/>
          <p:cNvSpPr>
            <a:spLocks noGrp="1" noChangeArrowheads="1"/>
          </p:cNvSpPr>
          <p:nvPr>
            <p:ph type="body" idx="1"/>
          </p:nvPr>
        </p:nvSpPr>
        <p:spPr/>
        <p:txBody>
          <a:bodyPr/>
          <a:lstStyle/>
          <a:p>
            <a:r>
              <a:rPr lang="ja-JP" altLang="en-US"/>
              <a:t>手順１　代替案をリストアップする</a:t>
            </a:r>
          </a:p>
          <a:p>
            <a:r>
              <a:rPr lang="ja-JP" altLang="en-US"/>
              <a:t>手順２　評価基準をリストアップする</a:t>
            </a:r>
          </a:p>
          <a:p>
            <a:r>
              <a:rPr lang="ja-JP" altLang="en-US"/>
              <a:t>点順３　同類項をまとめ階層図を描く</a:t>
            </a:r>
          </a:p>
          <a:p>
            <a:r>
              <a:rPr lang="ja-JP" altLang="en-US"/>
              <a:t>手順４　各枝分かれに対して一対比較行列を使ってウェイトを計算する</a:t>
            </a:r>
          </a:p>
          <a:p>
            <a:r>
              <a:rPr lang="ja-JP" altLang="en-US"/>
              <a:t>手順５　代替案の総合点を計算する</a:t>
            </a:r>
          </a:p>
          <a:p>
            <a:r>
              <a:rPr lang="ja-JP" altLang="en-US"/>
              <a:t>手順６　総合点の一番高い代替案を選びなさい</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4242" name="Rectangle 2"/>
          <p:cNvSpPr>
            <a:spLocks noGrp="1" noChangeArrowheads="1"/>
          </p:cNvSpPr>
          <p:nvPr>
            <p:ph type="ctrTitle"/>
          </p:nvPr>
        </p:nvSpPr>
        <p:spPr>
          <a:xfrm>
            <a:off x="468313" y="836613"/>
            <a:ext cx="8207375" cy="5329237"/>
          </a:xfrm>
        </p:spPr>
        <p:txBody>
          <a:bodyPr/>
          <a:lstStyle/>
          <a:p>
            <a:r>
              <a:rPr lang="ja-JP" altLang="en-US"/>
              <a:t>一対比較の整合性</a:t>
            </a:r>
            <a:r>
              <a:rPr lang="ja-JP" altLang="en-US">
                <a:solidFill>
                  <a:srgbClr val="6666FF"/>
                </a:solidFill>
              </a:rPr>
              <a:t/>
            </a:r>
            <a:br>
              <a:rPr lang="ja-JP" altLang="en-US">
                <a:solidFill>
                  <a:srgbClr val="6666FF"/>
                </a:solidFill>
              </a:rPr>
            </a:br>
            <a:r>
              <a:rPr lang="ja-JP" altLang="en-US">
                <a:solidFill>
                  <a:srgbClr val="6666FF"/>
                </a:solidFill>
              </a:rPr>
              <a:t>評価基準の階層化</a:t>
            </a:r>
            <a:br>
              <a:rPr lang="ja-JP" altLang="en-US">
                <a:solidFill>
                  <a:srgbClr val="6666FF"/>
                </a:solidFill>
              </a:rPr>
            </a:br>
            <a:r>
              <a:rPr lang="ja-JP" altLang="en-US">
                <a:solidFill>
                  <a:srgbClr val="6666FF"/>
                </a:solidFill>
              </a:rPr>
              <a:t>感度分析</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 5"/>
          <p:cNvSpPr>
            <a:spLocks noGrp="1"/>
          </p:cNvSpPr>
          <p:nvPr>
            <p:ph type="sldNum" sz="quarter" idx="12"/>
          </p:nvPr>
        </p:nvSpPr>
        <p:spPr/>
        <p:txBody>
          <a:bodyPr/>
          <a:lstStyle/>
          <a:p>
            <a:fld id="{0FADDA0A-6310-4CFF-B770-9D6AFC92F75A}" type="slidenum">
              <a:rPr lang="en-US" altLang="ja-JP"/>
              <a:pPr/>
              <a:t>46</a:t>
            </a:fld>
            <a:endParaRPr lang="en-US" altLang="ja-JP"/>
          </a:p>
        </p:txBody>
      </p:sp>
      <p:sp>
        <p:nvSpPr>
          <p:cNvPr id="279554" name="Rectangle 2"/>
          <p:cNvSpPr>
            <a:spLocks noGrp="1" noChangeArrowheads="1"/>
          </p:cNvSpPr>
          <p:nvPr>
            <p:ph type="title"/>
          </p:nvPr>
        </p:nvSpPr>
        <p:spPr/>
        <p:txBody>
          <a:bodyPr/>
          <a:lstStyle/>
          <a:p>
            <a:r>
              <a:rPr lang="ja-JP" altLang="en-US"/>
              <a:t>一対比較の問題点</a:t>
            </a:r>
          </a:p>
        </p:txBody>
      </p:sp>
      <p:sp>
        <p:nvSpPr>
          <p:cNvPr id="279555" name="Rectangle 3"/>
          <p:cNvSpPr>
            <a:spLocks noGrp="1" noChangeArrowheads="1"/>
          </p:cNvSpPr>
          <p:nvPr>
            <p:ph type="body" idx="1"/>
          </p:nvPr>
        </p:nvSpPr>
        <p:spPr>
          <a:xfrm>
            <a:off x="685800" y="1676400"/>
            <a:ext cx="8134350" cy="4419600"/>
          </a:xfrm>
        </p:spPr>
        <p:txBody>
          <a:bodyPr/>
          <a:lstStyle/>
          <a:p>
            <a:r>
              <a:rPr lang="ja-JP" altLang="en-US"/>
              <a:t>相対比較のウェイトは影響しないのか？</a:t>
            </a:r>
          </a:p>
          <a:p>
            <a:r>
              <a:rPr lang="ja-JP" altLang="en-US"/>
              <a:t>矛盾した評価をすることはないのか？</a:t>
            </a:r>
          </a:p>
          <a:p>
            <a:r>
              <a:rPr lang="ja-JP" altLang="en-US"/>
              <a:t>例　</a:t>
            </a:r>
          </a:p>
          <a:p>
            <a:pPr lvl="1"/>
            <a:r>
              <a:rPr lang="ja-JP" altLang="en-US"/>
              <a:t>価格：装備 　＝ ２：１</a:t>
            </a:r>
          </a:p>
          <a:p>
            <a:pPr lvl="1"/>
            <a:r>
              <a:rPr lang="ja-JP" altLang="en-US"/>
              <a:t>装備：環境　 ＝ ２：１</a:t>
            </a:r>
          </a:p>
          <a:p>
            <a:pPr lvl="1"/>
            <a:r>
              <a:rPr lang="ja-JP" altLang="en-US"/>
              <a:t>環境：価格　 ＝ ２：１　</a:t>
            </a:r>
            <a:r>
              <a:rPr lang="ja-JP" altLang="en-US">
                <a:sym typeface="Wingdings" pitchFamily="2" charset="2"/>
              </a:rPr>
              <a:t>　価格：価格 ＝ ８：１？</a:t>
            </a:r>
            <a:endParaRPr lang="ja-JP" altLang="en-US"/>
          </a:p>
        </p:txBody>
      </p:sp>
      <p:sp>
        <p:nvSpPr>
          <p:cNvPr id="279557" name="Oval 5"/>
          <p:cNvSpPr>
            <a:spLocks noChangeArrowheads="1"/>
          </p:cNvSpPr>
          <p:nvPr/>
        </p:nvSpPr>
        <p:spPr bwMode="auto">
          <a:xfrm>
            <a:off x="1258888" y="4868863"/>
            <a:ext cx="1368425" cy="1368425"/>
          </a:xfrm>
          <a:prstGeom prst="ellipse">
            <a:avLst/>
          </a:prstGeom>
          <a:solidFill>
            <a:schemeClr val="accent1"/>
          </a:solidFill>
          <a:ln w="9525">
            <a:solidFill>
              <a:schemeClr val="tx1"/>
            </a:solidFill>
            <a:round/>
            <a:headEnd/>
            <a:tailEnd/>
          </a:ln>
          <a:effectLst/>
        </p:spPr>
        <p:txBody>
          <a:bodyPr wrap="none" anchor="ctr"/>
          <a:lstStyle/>
          <a:p>
            <a:r>
              <a:rPr lang="ja-JP" altLang="en-US">
                <a:ea typeface="Osaka" charset="-128"/>
              </a:rPr>
              <a:t>価格</a:t>
            </a:r>
          </a:p>
        </p:txBody>
      </p:sp>
      <p:sp>
        <p:nvSpPr>
          <p:cNvPr id="279558" name="Oval 6"/>
          <p:cNvSpPr>
            <a:spLocks noChangeArrowheads="1"/>
          </p:cNvSpPr>
          <p:nvPr/>
        </p:nvSpPr>
        <p:spPr bwMode="auto">
          <a:xfrm>
            <a:off x="3132138" y="5013325"/>
            <a:ext cx="1081087" cy="1008063"/>
          </a:xfrm>
          <a:prstGeom prst="ellipse">
            <a:avLst/>
          </a:prstGeom>
          <a:solidFill>
            <a:schemeClr val="accent1"/>
          </a:solidFill>
          <a:ln w="9525">
            <a:solidFill>
              <a:schemeClr val="tx1"/>
            </a:solidFill>
            <a:round/>
            <a:headEnd/>
            <a:tailEnd/>
          </a:ln>
          <a:effectLst/>
        </p:spPr>
        <p:txBody>
          <a:bodyPr wrap="none" anchor="ctr"/>
          <a:lstStyle/>
          <a:p>
            <a:r>
              <a:rPr lang="ja-JP" altLang="en-US">
                <a:ea typeface="Osaka" charset="-128"/>
              </a:rPr>
              <a:t>装備</a:t>
            </a:r>
          </a:p>
        </p:txBody>
      </p:sp>
      <p:sp>
        <p:nvSpPr>
          <p:cNvPr id="279559" name="Oval 7"/>
          <p:cNvSpPr>
            <a:spLocks noChangeArrowheads="1"/>
          </p:cNvSpPr>
          <p:nvPr/>
        </p:nvSpPr>
        <p:spPr bwMode="auto">
          <a:xfrm>
            <a:off x="4787900" y="5229225"/>
            <a:ext cx="576263" cy="576263"/>
          </a:xfrm>
          <a:prstGeom prst="ellipse">
            <a:avLst/>
          </a:prstGeom>
          <a:solidFill>
            <a:schemeClr val="accent1"/>
          </a:solidFill>
          <a:ln w="9525">
            <a:solidFill>
              <a:schemeClr val="tx1"/>
            </a:solidFill>
            <a:round/>
            <a:headEnd/>
            <a:tailEnd/>
          </a:ln>
          <a:effectLst/>
        </p:spPr>
        <p:txBody>
          <a:bodyPr wrap="none" anchor="ctr"/>
          <a:lstStyle/>
          <a:p>
            <a:r>
              <a:rPr lang="ja-JP" altLang="en-US">
                <a:ea typeface="Osaka" charset="-128"/>
              </a:rPr>
              <a:t>環境</a:t>
            </a:r>
          </a:p>
        </p:txBody>
      </p:sp>
      <p:sp>
        <p:nvSpPr>
          <p:cNvPr id="279560" name="Oval 8"/>
          <p:cNvSpPr>
            <a:spLocks noChangeArrowheads="1"/>
          </p:cNvSpPr>
          <p:nvPr/>
        </p:nvSpPr>
        <p:spPr bwMode="auto">
          <a:xfrm>
            <a:off x="5867400" y="5300663"/>
            <a:ext cx="431800" cy="360362"/>
          </a:xfrm>
          <a:prstGeom prst="ellipse">
            <a:avLst/>
          </a:prstGeom>
          <a:solidFill>
            <a:schemeClr val="accent1"/>
          </a:solidFill>
          <a:ln w="9525">
            <a:solidFill>
              <a:schemeClr val="tx1"/>
            </a:solidFill>
            <a:round/>
            <a:headEnd/>
            <a:tailEnd/>
          </a:ln>
          <a:effectLst/>
        </p:spPr>
        <p:txBody>
          <a:bodyPr wrap="none" anchor="ctr"/>
          <a:lstStyle/>
          <a:p>
            <a:r>
              <a:rPr lang="ja-JP" altLang="en-US">
                <a:ea typeface="Osaka" charset="-128"/>
              </a:rPr>
              <a:t>価格</a:t>
            </a:r>
          </a:p>
        </p:txBody>
      </p:sp>
      <p:pic>
        <p:nvPicPr>
          <p:cNvPr id="536580" name="Picture 4" descr="C:\Users\sakasegawa\AppData\Local\Microsoft\Windows\Temporary Internet Files\Content.IE5\H53Q4Z51\MC900434403[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17934" y="4956436"/>
            <a:ext cx="800781" cy="1121840"/>
          </a:xfrm>
          <a:prstGeom prst="rect">
            <a:avLst/>
          </a:prstGeom>
          <a:noFill/>
          <a:extLst>
            <a:ext uri="{909E8E84-426E-40DD-AFC4-6F175D3DCCD1}">
              <a14:hiddenFill xmlns:a14="http://schemas.microsoft.com/office/drawing/2010/main">
                <a:solidFill>
                  <a:srgbClr val="FFFFFF"/>
                </a:solidFill>
              </a14:hiddenFill>
            </a:ext>
          </a:extLst>
        </p:spPr>
      </p:pic>
      <p:sp>
        <p:nvSpPr>
          <p:cNvPr id="12" name="テキスト ボックス 11"/>
          <p:cNvSpPr txBox="1"/>
          <p:nvPr/>
        </p:nvSpPr>
        <p:spPr>
          <a:xfrm>
            <a:off x="7371644" y="0"/>
            <a:ext cx="1772356" cy="707886"/>
          </a:xfrm>
          <a:prstGeom prst="rect">
            <a:avLst/>
          </a:prstGeom>
          <a:solidFill>
            <a:srgbClr val="0000CC">
              <a:alpha val="20000"/>
            </a:srgbClr>
          </a:solidFill>
        </p:spPr>
        <p:txBody>
          <a:bodyPr wrap="square" rtlCol="0">
            <a:spAutoFit/>
          </a:bodyPr>
          <a:lstStyle/>
          <a:p>
            <a:r>
              <a:rPr kumimoji="1" lang="ja-JP" altLang="en-US" b="1" dirty="0" smtClean="0">
                <a:solidFill>
                  <a:srgbClr val="FF0000"/>
                </a:solidFill>
                <a:latin typeface="+mj-lt"/>
              </a:rPr>
              <a:t>テキスト</a:t>
            </a:r>
            <a:endParaRPr kumimoji="1" lang="en-US" altLang="ja-JP" b="1" dirty="0" smtClean="0">
              <a:solidFill>
                <a:srgbClr val="FF0000"/>
              </a:solidFill>
              <a:latin typeface="+mj-lt"/>
            </a:endParaRPr>
          </a:p>
          <a:p>
            <a:r>
              <a:rPr kumimoji="1" lang="en-US" altLang="ja-JP" b="1" dirty="0" smtClean="0">
                <a:solidFill>
                  <a:srgbClr val="FF0000"/>
                </a:solidFill>
                <a:latin typeface="+mj-lt"/>
              </a:rPr>
              <a:t>156</a:t>
            </a:r>
            <a:r>
              <a:rPr kumimoji="1" lang="ja-JP" altLang="en-US" b="1" dirty="0" smtClean="0">
                <a:solidFill>
                  <a:srgbClr val="FF0000"/>
                </a:solidFill>
                <a:latin typeface="+mj-lt"/>
              </a:rPr>
              <a:t>ページ</a:t>
            </a:r>
            <a:endParaRPr kumimoji="1" lang="ja-JP" altLang="en-US" b="1" dirty="0">
              <a:solidFill>
                <a:srgbClr val="FF0000"/>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8000"/>
                                  </p:stCondLst>
                                  <p:childTnLst>
                                    <p:set>
                                      <p:cBhvr>
                                        <p:cTn id="6" dur="1" fill="hold">
                                          <p:stCondLst>
                                            <p:cond delay="0"/>
                                          </p:stCondLst>
                                        </p:cTn>
                                        <p:tgtEl>
                                          <p:spTgt spid="536580"/>
                                        </p:tgtEl>
                                        <p:attrNameLst>
                                          <p:attrName>style.visibility</p:attrName>
                                        </p:attrNameLst>
                                      </p:cBhvr>
                                      <p:to>
                                        <p:strVal val="visible"/>
                                      </p:to>
                                    </p:set>
                                    <p:anim calcmode="lin" valueType="num">
                                      <p:cBhvr>
                                        <p:cTn id="7" dur="3000" fill="hold"/>
                                        <p:tgtEl>
                                          <p:spTgt spid="536580"/>
                                        </p:tgtEl>
                                        <p:attrNameLst>
                                          <p:attrName>ppt_w</p:attrName>
                                        </p:attrNameLst>
                                      </p:cBhvr>
                                      <p:tavLst>
                                        <p:tav tm="0">
                                          <p:val>
                                            <p:fltVal val="0"/>
                                          </p:val>
                                        </p:tav>
                                        <p:tav tm="100000">
                                          <p:val>
                                            <p:strVal val="#ppt_w"/>
                                          </p:val>
                                        </p:tav>
                                      </p:tavLst>
                                    </p:anim>
                                    <p:anim calcmode="lin" valueType="num">
                                      <p:cBhvr>
                                        <p:cTn id="8" dur="3000" fill="hold"/>
                                        <p:tgtEl>
                                          <p:spTgt spid="536580"/>
                                        </p:tgtEl>
                                        <p:attrNameLst>
                                          <p:attrName>ppt_h</p:attrName>
                                        </p:attrNameLst>
                                      </p:cBhvr>
                                      <p:tavLst>
                                        <p:tav tm="0">
                                          <p:val>
                                            <p:fltVal val="0"/>
                                          </p:val>
                                        </p:tav>
                                        <p:tav tm="100000">
                                          <p:val>
                                            <p:strVal val="#ppt_h"/>
                                          </p:val>
                                        </p:tav>
                                      </p:tavLst>
                                    </p:anim>
                                    <p:animEffect transition="in" filter="fade">
                                      <p:cBhvr>
                                        <p:cTn id="9" dur="3000"/>
                                        <p:tgtEl>
                                          <p:spTgt spid="5365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スライド番号プレースホルダ 5"/>
          <p:cNvSpPr>
            <a:spLocks noGrp="1"/>
          </p:cNvSpPr>
          <p:nvPr>
            <p:ph type="sldNum" sz="quarter" idx="12"/>
          </p:nvPr>
        </p:nvSpPr>
        <p:spPr/>
        <p:txBody>
          <a:bodyPr/>
          <a:lstStyle/>
          <a:p>
            <a:fld id="{F0B4579E-A4D0-4E01-A513-7E99E0EF452D}" type="slidenum">
              <a:rPr lang="en-US" altLang="ja-JP"/>
              <a:pPr/>
              <a:t>47</a:t>
            </a:fld>
            <a:endParaRPr lang="en-US" altLang="ja-JP"/>
          </a:p>
        </p:txBody>
      </p:sp>
      <p:sp>
        <p:nvSpPr>
          <p:cNvPr id="280578" name="Rectangle 2"/>
          <p:cNvSpPr>
            <a:spLocks noGrp="1" noChangeArrowheads="1"/>
          </p:cNvSpPr>
          <p:nvPr>
            <p:ph type="title"/>
          </p:nvPr>
        </p:nvSpPr>
        <p:spPr/>
        <p:txBody>
          <a:bodyPr/>
          <a:lstStyle/>
          <a:p>
            <a:r>
              <a:rPr lang="ja-JP" altLang="en-US"/>
              <a:t>１対比較の整合性の検討</a:t>
            </a:r>
          </a:p>
        </p:txBody>
      </p:sp>
      <p:sp>
        <p:nvSpPr>
          <p:cNvPr id="280579" name="Rectangle 3"/>
          <p:cNvSpPr>
            <a:spLocks noGrp="1" noChangeArrowheads="1"/>
          </p:cNvSpPr>
          <p:nvPr>
            <p:ph type="body" idx="1"/>
          </p:nvPr>
        </p:nvSpPr>
        <p:spPr/>
        <p:txBody>
          <a:bodyPr/>
          <a:lstStyle/>
          <a:p>
            <a:r>
              <a:rPr lang="ja-JP" altLang="en-US">
                <a:solidFill>
                  <a:srgbClr val="FF0000"/>
                </a:solidFill>
              </a:rPr>
              <a:t>理想的な１対比較行列</a:t>
            </a:r>
            <a:r>
              <a:rPr lang="ja-JP" altLang="en-US"/>
              <a:t>との乖離を調べる</a:t>
            </a:r>
          </a:p>
          <a:p>
            <a:pPr lvl="1"/>
            <a:r>
              <a:rPr lang="ja-JP" altLang="en-US"/>
              <a:t>価格 </a:t>
            </a:r>
            <a:r>
              <a:rPr lang="en-US" altLang="ja-JP"/>
              <a:t>0.65  </a:t>
            </a:r>
            <a:r>
              <a:rPr lang="ja-JP" altLang="en-US"/>
              <a:t>装備 </a:t>
            </a:r>
            <a:r>
              <a:rPr lang="en-US" altLang="ja-JP"/>
              <a:t>0.22  </a:t>
            </a:r>
            <a:r>
              <a:rPr lang="ja-JP" altLang="en-US"/>
              <a:t>環境 </a:t>
            </a:r>
            <a:r>
              <a:rPr lang="en-US" altLang="ja-JP"/>
              <a:t>0.13 </a:t>
            </a:r>
            <a:r>
              <a:rPr lang="ja-JP" altLang="en-US"/>
              <a:t>があらかじめ分かっている人の一対比較行列はどうなるか？</a:t>
            </a:r>
          </a:p>
          <a:p>
            <a:pPr lvl="1"/>
            <a:r>
              <a:rPr lang="ja-JP" altLang="en-US"/>
              <a:t>理想的な一対比較行列を作る：</a:t>
            </a:r>
          </a:p>
        </p:txBody>
      </p:sp>
      <p:graphicFrame>
        <p:nvGraphicFramePr>
          <p:cNvPr id="280701" name="Group 125"/>
          <p:cNvGraphicFramePr>
            <a:graphicFrameLocks noGrp="1"/>
          </p:cNvGraphicFramePr>
          <p:nvPr>
            <p:extLst>
              <p:ext uri="{D42A27DB-BD31-4B8C-83A1-F6EECF244321}">
                <p14:modId xmlns:p14="http://schemas.microsoft.com/office/powerpoint/2010/main" val="2649010468"/>
              </p:ext>
            </p:extLst>
          </p:nvPr>
        </p:nvGraphicFramePr>
        <p:xfrm>
          <a:off x="1187450" y="3644900"/>
          <a:ext cx="6553200" cy="1828800"/>
        </p:xfrm>
        <a:graphic>
          <a:graphicData uri="http://schemas.openxmlformats.org/drawingml/2006/table">
            <a:tbl>
              <a:tblPr/>
              <a:tblGrid>
                <a:gridCol w="1639888"/>
                <a:gridCol w="1638300"/>
                <a:gridCol w="1639887"/>
                <a:gridCol w="1635125"/>
              </a:tblGrid>
              <a:tr h="374650">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endParaRPr kumimoji="0" lang="ja-JP" altLang="ja-JP"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価格</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装備</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環境</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1800">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価格</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１</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600" b="1" i="0" u="none" strike="noStrike" cap="none" normalizeH="0" baseline="0" dirty="0" smtClean="0">
                          <a:ln>
                            <a:noFill/>
                          </a:ln>
                          <a:solidFill>
                            <a:srgbClr val="0000CC"/>
                          </a:solidFill>
                          <a:effectLst/>
                          <a:latin typeface="HG丸ｺﾞｼｯｸM-PRO" pitchFamily="50" charset="-128"/>
                          <a:ea typeface="HG丸ｺﾞｼｯｸM-PRO" pitchFamily="50" charset="-128"/>
                        </a:rPr>
                        <a:t>0.69/0.24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600" b="1" i="0" u="none" strike="noStrike" cap="none" normalizeH="0" baseline="0" dirty="0" smtClean="0">
                          <a:ln>
                            <a:noFill/>
                          </a:ln>
                          <a:solidFill>
                            <a:srgbClr val="0000CC"/>
                          </a:solidFill>
                          <a:effectLst/>
                          <a:latin typeface="HG丸ｺﾞｼｯｸM-PRO" pitchFamily="50" charset="-128"/>
                          <a:ea typeface="HG丸ｺﾞｼｯｸM-PRO" pitchFamily="50" charset="-128"/>
                        </a:rPr>
                        <a:t>0.69/0.07</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1800">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装備</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600" b="1" i="0" u="none" strike="noStrike" cap="none" normalizeH="0" baseline="0" dirty="0" smtClean="0">
                          <a:ln>
                            <a:noFill/>
                          </a:ln>
                          <a:solidFill>
                            <a:srgbClr val="0000CC"/>
                          </a:solidFill>
                          <a:effectLst/>
                          <a:latin typeface="HG丸ｺﾞｼｯｸM-PRO" pitchFamily="50" charset="-128"/>
                          <a:ea typeface="HG丸ｺﾞｼｯｸM-PRO" pitchFamily="50" charset="-128"/>
                        </a:rPr>
                        <a:t>0.24/0.69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１</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600" b="1" i="0" u="none" strike="noStrike" cap="none" normalizeH="0" baseline="0" dirty="0" smtClean="0">
                          <a:ln>
                            <a:noFill/>
                          </a:ln>
                          <a:solidFill>
                            <a:srgbClr val="0000CC"/>
                          </a:solidFill>
                          <a:effectLst/>
                          <a:latin typeface="HG丸ｺﾞｼｯｸM-PRO" pitchFamily="50" charset="-128"/>
                          <a:ea typeface="HG丸ｺﾞｼｯｸM-PRO" pitchFamily="50" charset="-128"/>
                        </a:rPr>
                        <a:t>0.24/0.07</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1800">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smtClean="0">
                          <a:ln>
                            <a:noFill/>
                          </a:ln>
                          <a:solidFill>
                            <a:srgbClr val="0000CC"/>
                          </a:solidFill>
                          <a:effectLst/>
                          <a:latin typeface="HG丸ｺﾞｼｯｸM-PRO" pitchFamily="50" charset="-128"/>
                          <a:ea typeface="HG丸ｺﾞｼｯｸM-PRO" pitchFamily="50" charset="-128"/>
                        </a:rPr>
                        <a:t>環境</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600" b="1" i="0" u="none" strike="noStrike" cap="none" normalizeH="0" baseline="0" dirty="0" smtClean="0">
                          <a:ln>
                            <a:noFill/>
                          </a:ln>
                          <a:solidFill>
                            <a:srgbClr val="0000CC"/>
                          </a:solidFill>
                          <a:effectLst/>
                          <a:latin typeface="HG丸ｺﾞｼｯｸM-PRO" pitchFamily="50" charset="-128"/>
                          <a:ea typeface="HG丸ｺﾞｼｯｸM-PRO" pitchFamily="50" charset="-128"/>
                        </a:rPr>
                        <a:t>0.07/0.69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600" b="1" i="0" u="none" strike="noStrike" cap="none" normalizeH="0" baseline="0" dirty="0" smtClean="0">
                          <a:ln>
                            <a:noFill/>
                          </a:ln>
                          <a:solidFill>
                            <a:srgbClr val="0000CC"/>
                          </a:solidFill>
                          <a:effectLst/>
                          <a:latin typeface="HG丸ｺﾞｼｯｸM-PRO" pitchFamily="50" charset="-128"/>
                          <a:ea typeface="HG丸ｺﾞｼｯｸM-PRO" pitchFamily="50" charset="-128"/>
                        </a:rPr>
                        <a:t>0.07/0.24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rPr>
                        <a:t>１</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80699" name="Rectangle 123"/>
          <p:cNvSpPr>
            <a:spLocks noChangeArrowheads="1"/>
          </p:cNvSpPr>
          <p:nvPr/>
        </p:nvSpPr>
        <p:spPr bwMode="auto">
          <a:xfrm>
            <a:off x="1258888" y="5661025"/>
            <a:ext cx="6192837" cy="576263"/>
          </a:xfrm>
          <a:prstGeom prst="rect">
            <a:avLst/>
          </a:prstGeom>
          <a:noFill/>
          <a:ln w="9525">
            <a:noFill/>
            <a:miter lim="800000"/>
            <a:headEnd/>
            <a:tailEnd/>
          </a:ln>
          <a:effectLst/>
        </p:spPr>
        <p:txBody>
          <a:bodyPr/>
          <a:lstStyle/>
          <a:p>
            <a:pPr marL="742950" lvl="1" indent="-285750" algn="l">
              <a:lnSpc>
                <a:spcPct val="120000"/>
              </a:lnSpc>
              <a:spcBef>
                <a:spcPct val="30000"/>
              </a:spcBef>
              <a:buFont typeface="Wingdings" pitchFamily="2" charset="2"/>
              <a:buChar char="F"/>
            </a:pPr>
            <a:r>
              <a:rPr lang="ja-JP" altLang="en-US" b="1">
                <a:solidFill>
                  <a:srgbClr val="FF0000"/>
                </a:solidFill>
                <a:latin typeface="HG丸ｺﾞｼｯｸM-PRO" pitchFamily="50" charset="-128"/>
                <a:ea typeface="HG丸ｺﾞｼｯｸM-PRO" pitchFamily="50" charset="-128"/>
              </a:rPr>
              <a:t>実際の一対比較行列とどれくらい違うか</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スライド番号プレースホルダ 5"/>
          <p:cNvSpPr>
            <a:spLocks noGrp="1"/>
          </p:cNvSpPr>
          <p:nvPr>
            <p:ph type="sldNum" sz="quarter" idx="12"/>
          </p:nvPr>
        </p:nvSpPr>
        <p:spPr/>
        <p:txBody>
          <a:bodyPr/>
          <a:lstStyle/>
          <a:p>
            <a:fld id="{DFE01CAA-D5A5-4337-85DE-38B61ADE799A}" type="slidenum">
              <a:rPr lang="en-US" altLang="ja-JP"/>
              <a:pPr/>
              <a:t>48</a:t>
            </a:fld>
            <a:endParaRPr lang="en-US" altLang="ja-JP"/>
          </a:p>
        </p:txBody>
      </p:sp>
      <p:sp>
        <p:nvSpPr>
          <p:cNvPr id="528386" name="Rectangle 2"/>
          <p:cNvSpPr>
            <a:spLocks noGrp="1" noChangeArrowheads="1"/>
          </p:cNvSpPr>
          <p:nvPr>
            <p:ph type="title"/>
          </p:nvPr>
        </p:nvSpPr>
        <p:spPr/>
        <p:txBody>
          <a:bodyPr/>
          <a:lstStyle/>
          <a:p>
            <a:r>
              <a:rPr lang="ja-JP" altLang="en-US" sz="2800"/>
              <a:t>最初からウェイトが分かっているとしたら</a:t>
            </a:r>
            <a:r>
              <a:rPr lang="en-US" altLang="ja-JP" sz="2800">
                <a:latin typeface="Times New Roman"/>
              </a:rPr>
              <a:t>…</a:t>
            </a:r>
            <a:endParaRPr lang="en-US" altLang="ja-JP" sz="2800"/>
          </a:p>
        </p:txBody>
      </p:sp>
      <p:sp>
        <p:nvSpPr>
          <p:cNvPr id="528387" name="Rectangle 3"/>
          <p:cNvSpPr>
            <a:spLocks noGrp="1" noChangeArrowheads="1"/>
          </p:cNvSpPr>
          <p:nvPr>
            <p:ph type="body" idx="1"/>
          </p:nvPr>
        </p:nvSpPr>
        <p:spPr/>
        <p:txBody>
          <a:bodyPr/>
          <a:lstStyle/>
          <a:p>
            <a:r>
              <a:rPr lang="ja-JP" altLang="en-US" dirty="0"/>
              <a:t>実際の</a:t>
            </a:r>
            <a:r>
              <a:rPr lang="ja-JP" altLang="en-US" dirty="0" smtClean="0"/>
              <a:t>一対</a:t>
            </a:r>
            <a:r>
              <a:rPr lang="ja-JP" altLang="en-US" dirty="0"/>
              <a:t>比較行列</a:t>
            </a:r>
          </a:p>
          <a:p>
            <a:endParaRPr lang="ja-JP" altLang="en-US" dirty="0"/>
          </a:p>
          <a:p>
            <a:endParaRPr lang="ja-JP" altLang="en-US" dirty="0"/>
          </a:p>
          <a:p>
            <a:endParaRPr lang="ja-JP" altLang="en-US" dirty="0"/>
          </a:p>
          <a:p>
            <a:r>
              <a:rPr lang="ja-JP" altLang="en-US" dirty="0" smtClean="0"/>
              <a:t>理想的な一対</a:t>
            </a:r>
            <a:r>
              <a:rPr lang="ja-JP" altLang="en-US" dirty="0"/>
              <a:t>比較行列</a:t>
            </a:r>
          </a:p>
        </p:txBody>
      </p:sp>
      <p:graphicFrame>
        <p:nvGraphicFramePr>
          <p:cNvPr id="528446" name="Group 62"/>
          <p:cNvGraphicFramePr>
            <a:graphicFrameLocks noGrp="1"/>
          </p:cNvGraphicFramePr>
          <p:nvPr>
            <p:extLst>
              <p:ext uri="{D42A27DB-BD31-4B8C-83A1-F6EECF244321}">
                <p14:modId xmlns:p14="http://schemas.microsoft.com/office/powerpoint/2010/main" val="3351337182"/>
              </p:ext>
            </p:extLst>
          </p:nvPr>
        </p:nvGraphicFramePr>
        <p:xfrm>
          <a:off x="1350963" y="2314575"/>
          <a:ext cx="6553200" cy="1536192"/>
        </p:xfrm>
        <a:graphic>
          <a:graphicData uri="http://schemas.openxmlformats.org/drawingml/2006/table">
            <a:tbl>
              <a:tblPr/>
              <a:tblGrid>
                <a:gridCol w="1639887"/>
                <a:gridCol w="1638300"/>
                <a:gridCol w="1639888"/>
                <a:gridCol w="1635125"/>
              </a:tblGrid>
              <a:tr h="314325">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endParaRPr kumimoji="0" lang="ja-JP" altLang="ja-JP" sz="16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価格</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装備</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環境</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8613">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価格</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１</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200" b="1" i="0" u="none" strike="noStrike" cap="none" normalizeH="0" baseline="0" smtClean="0">
                          <a:ln>
                            <a:noFill/>
                          </a:ln>
                          <a:solidFill>
                            <a:srgbClr val="0000CC"/>
                          </a:solidFill>
                          <a:effectLst/>
                          <a:latin typeface="HG丸ｺﾞｼｯｸM-PRO" pitchFamily="50" charset="-128"/>
                          <a:ea typeface="HG丸ｺﾞｼｯｸM-PRO" pitchFamily="50" charset="-128"/>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200" b="1" i="0" u="none" strike="noStrike" cap="none" normalizeH="0" baseline="0" dirty="0" smtClean="0">
                          <a:ln>
                            <a:noFill/>
                          </a:ln>
                          <a:solidFill>
                            <a:srgbClr val="0000CC"/>
                          </a:solidFill>
                          <a:effectLst/>
                          <a:latin typeface="HG丸ｺﾞｼｯｸM-PRO" pitchFamily="50" charset="-128"/>
                          <a:ea typeface="HG丸ｺﾞｼｯｸM-PRO" pitchFamily="50" charset="-128"/>
                        </a:rPr>
                        <a:t>9</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0200">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装備</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200" b="1" i="0" u="none" strike="noStrike" cap="none" normalizeH="0" baseline="0" smtClean="0">
                          <a:ln>
                            <a:noFill/>
                          </a:ln>
                          <a:solidFill>
                            <a:srgbClr val="0000CC"/>
                          </a:solidFill>
                          <a:effectLst/>
                          <a:latin typeface="HG丸ｺﾞｼｯｸM-PRO" pitchFamily="50" charset="-128"/>
                          <a:ea typeface="HG丸ｺﾞｼｯｸM-PRO" pitchFamily="50" charset="-128"/>
                        </a:rPr>
                        <a:t>1 / 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dirty="0" smtClean="0">
                          <a:ln>
                            <a:noFill/>
                          </a:ln>
                          <a:solidFill>
                            <a:srgbClr val="0000CC"/>
                          </a:solidFill>
                          <a:effectLst/>
                          <a:latin typeface="HG丸ｺﾞｼｯｸM-PRO" pitchFamily="50" charset="-128"/>
                          <a:ea typeface="HG丸ｺﾞｼｯｸM-PRO" pitchFamily="50" charset="-128"/>
                        </a:rPr>
                        <a:t>１</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200" b="1" i="0" u="none" strike="noStrike" cap="none" normalizeH="0" baseline="0" dirty="0" smtClean="0">
                          <a:ln>
                            <a:noFill/>
                          </a:ln>
                          <a:solidFill>
                            <a:srgbClr val="0000CC"/>
                          </a:solidFill>
                          <a:effectLst/>
                          <a:latin typeface="HG丸ｺﾞｼｯｸM-PRO" pitchFamily="50" charset="-128"/>
                          <a:ea typeface="HG丸ｺﾞｼｯｸM-PRO" pitchFamily="50" charset="-128"/>
                        </a:rPr>
                        <a:t>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8613">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環境</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200" b="1" i="0" u="none" strike="noStrike" cap="none" normalizeH="0" baseline="0" dirty="0" smtClean="0">
                          <a:ln>
                            <a:noFill/>
                          </a:ln>
                          <a:solidFill>
                            <a:srgbClr val="0000CC"/>
                          </a:solidFill>
                          <a:effectLst/>
                          <a:latin typeface="HG丸ｺﾞｼｯｸM-PRO" pitchFamily="50" charset="-128"/>
                          <a:ea typeface="HG丸ｺﾞｼｯｸM-PRO" pitchFamily="50" charset="-128"/>
                        </a:rPr>
                        <a:t>1 / 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200" b="1" i="0" u="none" strike="noStrike" cap="none" normalizeH="0" baseline="0" dirty="0" smtClean="0">
                          <a:ln>
                            <a:noFill/>
                          </a:ln>
                          <a:solidFill>
                            <a:srgbClr val="0000CC"/>
                          </a:solidFill>
                          <a:effectLst/>
                          <a:latin typeface="HG丸ｺﾞｼｯｸM-PRO" pitchFamily="50" charset="-128"/>
                          <a:ea typeface="HG丸ｺﾞｼｯｸM-PRO" pitchFamily="50" charset="-128"/>
                        </a:rPr>
                        <a:t>1 / 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１</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528475" name="Group 91"/>
          <p:cNvGraphicFramePr>
            <a:graphicFrameLocks noGrp="1"/>
          </p:cNvGraphicFramePr>
          <p:nvPr>
            <p:extLst>
              <p:ext uri="{D42A27DB-BD31-4B8C-83A1-F6EECF244321}">
                <p14:modId xmlns:p14="http://schemas.microsoft.com/office/powerpoint/2010/main" val="535141722"/>
              </p:ext>
            </p:extLst>
          </p:nvPr>
        </p:nvGraphicFramePr>
        <p:xfrm>
          <a:off x="1385888" y="4513263"/>
          <a:ext cx="6553200" cy="1536192"/>
        </p:xfrm>
        <a:graphic>
          <a:graphicData uri="http://schemas.openxmlformats.org/drawingml/2006/table">
            <a:tbl>
              <a:tblPr/>
              <a:tblGrid>
                <a:gridCol w="1639887"/>
                <a:gridCol w="1638300"/>
                <a:gridCol w="1639888"/>
                <a:gridCol w="1635125"/>
              </a:tblGrid>
              <a:tr h="314325">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endParaRPr kumimoji="0" lang="ja-JP" altLang="ja-JP" sz="16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価格</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装備</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dirty="0" smtClean="0">
                          <a:ln>
                            <a:noFill/>
                          </a:ln>
                          <a:solidFill>
                            <a:srgbClr val="0000CC"/>
                          </a:solidFill>
                          <a:effectLst/>
                          <a:latin typeface="HG丸ｺﾞｼｯｸM-PRO" pitchFamily="50" charset="-128"/>
                          <a:ea typeface="HG丸ｺﾞｼｯｸM-PRO" pitchFamily="50" charset="-128"/>
                        </a:rPr>
                        <a:t>環境</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8613">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価格</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１</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200" b="1" i="0" u="none" strike="noStrike" cap="none" normalizeH="0" baseline="0" dirty="0" smtClean="0">
                          <a:ln>
                            <a:noFill/>
                          </a:ln>
                          <a:solidFill>
                            <a:srgbClr val="0000CC"/>
                          </a:solidFill>
                          <a:effectLst/>
                          <a:latin typeface="HG丸ｺﾞｼｯｸM-PRO" pitchFamily="50" charset="-128"/>
                          <a:ea typeface="HG丸ｺﾞｼｯｸM-PRO" pitchFamily="50" charset="-128"/>
                        </a:rPr>
                        <a:t>0.69/0.24 = 2.9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200" b="1" i="0" u="none" strike="noStrike" cap="none" normalizeH="0" baseline="0" dirty="0" smtClean="0">
                          <a:ln>
                            <a:noFill/>
                          </a:ln>
                          <a:solidFill>
                            <a:srgbClr val="0000CC"/>
                          </a:solidFill>
                          <a:effectLst/>
                          <a:latin typeface="HG丸ｺﾞｼｯｸM-PRO" pitchFamily="50" charset="-128"/>
                          <a:ea typeface="HG丸ｺﾞｼｯｸM-PRO" pitchFamily="50" charset="-128"/>
                        </a:rPr>
                        <a:t>0.67/0.07 = 9.9</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0200">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装備</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200" b="1" i="0" u="none" strike="noStrike" cap="none" normalizeH="0" baseline="0" dirty="0" smtClean="0">
                          <a:ln>
                            <a:noFill/>
                          </a:ln>
                          <a:solidFill>
                            <a:srgbClr val="0000CC"/>
                          </a:solidFill>
                          <a:effectLst/>
                          <a:latin typeface="HG丸ｺﾞｼｯｸM-PRO" pitchFamily="50" charset="-128"/>
                          <a:ea typeface="HG丸ｺﾞｼｯｸM-PRO" pitchFamily="50" charset="-128"/>
                        </a:rPr>
                        <a:t>0.24/0.69 = 0.35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dirty="0" smtClean="0">
                          <a:ln>
                            <a:noFill/>
                          </a:ln>
                          <a:solidFill>
                            <a:srgbClr val="0000CC"/>
                          </a:solidFill>
                          <a:effectLst/>
                          <a:latin typeface="HG丸ｺﾞｼｯｸM-PRO" pitchFamily="50" charset="-128"/>
                          <a:ea typeface="HG丸ｺﾞｼｯｸM-PRO" pitchFamily="50" charset="-128"/>
                        </a:rPr>
                        <a:t>１</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200" b="1" i="0" u="none" strike="noStrike" cap="none" normalizeH="0" baseline="0" dirty="0" smtClean="0">
                          <a:ln>
                            <a:noFill/>
                          </a:ln>
                          <a:solidFill>
                            <a:srgbClr val="0000CC"/>
                          </a:solidFill>
                          <a:effectLst/>
                          <a:latin typeface="HG丸ｺﾞｼｯｸM-PRO" pitchFamily="50" charset="-128"/>
                          <a:ea typeface="HG丸ｺﾞｼｯｸM-PRO" pitchFamily="50" charset="-128"/>
                        </a:rPr>
                        <a:t>0.24/0.07 = 3.4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8613">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環境</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200" b="1" i="0" u="none" strike="noStrike" cap="none" normalizeH="0" baseline="0" dirty="0" smtClean="0">
                          <a:ln>
                            <a:noFill/>
                          </a:ln>
                          <a:solidFill>
                            <a:srgbClr val="0000CC"/>
                          </a:solidFill>
                          <a:effectLst/>
                          <a:latin typeface="HG丸ｺﾞｼｯｸM-PRO" pitchFamily="50" charset="-128"/>
                          <a:ea typeface="HG丸ｺﾞｼｯｸM-PRO" pitchFamily="50" charset="-128"/>
                        </a:rPr>
                        <a:t>0.07/0.69 = 0.1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200" b="1" i="0" u="none" strike="noStrike" cap="none" normalizeH="0" baseline="0" dirty="0" smtClean="0">
                          <a:ln>
                            <a:noFill/>
                          </a:ln>
                          <a:solidFill>
                            <a:srgbClr val="0000CC"/>
                          </a:solidFill>
                          <a:effectLst/>
                          <a:latin typeface="HG丸ｺﾞｼｯｸM-PRO" pitchFamily="50" charset="-128"/>
                          <a:ea typeface="HG丸ｺﾞｼｯｸM-PRO" pitchFamily="50" charset="-128"/>
                        </a:rPr>
                        <a:t>0.07/0.24 = 0.29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dirty="0" smtClean="0">
                          <a:ln>
                            <a:noFill/>
                          </a:ln>
                          <a:solidFill>
                            <a:srgbClr val="0000CC"/>
                          </a:solidFill>
                          <a:effectLst/>
                          <a:latin typeface="HG丸ｺﾞｼｯｸM-PRO" pitchFamily="50" charset="-128"/>
                          <a:ea typeface="HG丸ｺﾞｼｯｸM-PRO" pitchFamily="50" charset="-128"/>
                        </a:rPr>
                        <a:t>１</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28502" name="Oval 118"/>
          <p:cNvSpPr>
            <a:spLocks noChangeArrowheads="1"/>
          </p:cNvSpPr>
          <p:nvPr/>
        </p:nvSpPr>
        <p:spPr bwMode="auto">
          <a:xfrm>
            <a:off x="5172075" y="2716213"/>
            <a:ext cx="576263" cy="360362"/>
          </a:xfrm>
          <a:prstGeom prst="ellipse">
            <a:avLst/>
          </a:prstGeom>
          <a:noFill/>
          <a:ln w="28575">
            <a:solidFill>
              <a:srgbClr val="FF0000"/>
            </a:solidFill>
            <a:round/>
            <a:headEnd/>
            <a:tailEnd/>
          </a:ln>
          <a:effectLst/>
        </p:spPr>
        <p:txBody>
          <a:bodyPr wrap="none" anchor="ctr"/>
          <a:lstStyle/>
          <a:p>
            <a:endParaRPr lang="ja-JP" altLang="en-US"/>
          </a:p>
        </p:txBody>
      </p:sp>
      <p:sp>
        <p:nvSpPr>
          <p:cNvPr id="528503" name="Oval 119"/>
          <p:cNvSpPr>
            <a:spLocks noChangeArrowheads="1"/>
          </p:cNvSpPr>
          <p:nvPr/>
        </p:nvSpPr>
        <p:spPr bwMode="auto">
          <a:xfrm>
            <a:off x="5772150" y="4935538"/>
            <a:ext cx="412750" cy="360362"/>
          </a:xfrm>
          <a:prstGeom prst="ellipse">
            <a:avLst/>
          </a:prstGeom>
          <a:noFill/>
          <a:ln w="28575">
            <a:solidFill>
              <a:srgbClr val="FF0000"/>
            </a:solidFill>
            <a:round/>
            <a:headEnd/>
            <a:tailEnd/>
          </a:ln>
          <a:effectLst/>
        </p:spPr>
        <p:txBody>
          <a:bodyPr wrap="none" anchor="ctr"/>
          <a:lstStyle/>
          <a:p>
            <a:endParaRPr lang="ja-JP" altLang="en-US"/>
          </a:p>
        </p:txBody>
      </p:sp>
      <p:sp>
        <p:nvSpPr>
          <p:cNvPr id="528504" name="Freeform 120"/>
          <p:cNvSpPr>
            <a:spLocks/>
          </p:cNvSpPr>
          <p:nvPr/>
        </p:nvSpPr>
        <p:spPr bwMode="auto">
          <a:xfrm>
            <a:off x="5772150" y="2896394"/>
            <a:ext cx="825500" cy="2101850"/>
          </a:xfrm>
          <a:custGeom>
            <a:avLst/>
            <a:gdLst/>
            <a:ahLst/>
            <a:cxnLst>
              <a:cxn ang="0">
                <a:pos x="0" y="0"/>
              </a:cxn>
              <a:cxn ang="0">
                <a:pos x="508" y="583"/>
              </a:cxn>
              <a:cxn ang="0">
                <a:pos x="74" y="1324"/>
              </a:cxn>
            </a:cxnLst>
            <a:rect l="0" t="0" r="r" b="b"/>
            <a:pathLst>
              <a:path w="520" h="1324">
                <a:moveTo>
                  <a:pt x="0" y="0"/>
                </a:moveTo>
                <a:cubicBezTo>
                  <a:pt x="248" y="181"/>
                  <a:pt x="496" y="362"/>
                  <a:pt x="508" y="583"/>
                </a:cubicBezTo>
                <a:cubicBezTo>
                  <a:pt x="520" y="804"/>
                  <a:pt x="297" y="1064"/>
                  <a:pt x="74" y="1324"/>
                </a:cubicBezTo>
              </a:path>
            </a:pathLst>
          </a:custGeom>
          <a:noFill/>
          <a:ln w="28575" cap="flat" cmpd="sng">
            <a:solidFill>
              <a:srgbClr val="FF0000"/>
            </a:solidFill>
            <a:prstDash val="solid"/>
            <a:round/>
            <a:headEnd type="triangle" w="med" len="med"/>
            <a:tailEnd type="triangle" w="med" len="med"/>
          </a:ln>
          <a:effectLst/>
        </p:spPr>
        <p:txBody>
          <a:bodyPr wrap="none" anchor="ctr"/>
          <a:lstStyle/>
          <a:p>
            <a:endParaRPr lang="ja-JP" altLang="en-US"/>
          </a:p>
        </p:txBody>
      </p:sp>
      <p:sp>
        <p:nvSpPr>
          <p:cNvPr id="528505" name="AutoShape 121"/>
          <p:cNvSpPr>
            <a:spLocks noChangeArrowheads="1"/>
          </p:cNvSpPr>
          <p:nvPr/>
        </p:nvSpPr>
        <p:spPr bwMode="auto">
          <a:xfrm>
            <a:off x="6757988" y="3443288"/>
            <a:ext cx="1709737" cy="1222375"/>
          </a:xfrm>
          <a:prstGeom prst="cloudCallout">
            <a:avLst>
              <a:gd name="adj1" fmla="val -61884"/>
              <a:gd name="adj2" fmla="val 9741"/>
            </a:avLst>
          </a:prstGeom>
          <a:solidFill>
            <a:schemeClr val="accent1"/>
          </a:solidFill>
          <a:ln w="9525">
            <a:solidFill>
              <a:schemeClr val="tx1"/>
            </a:solidFill>
            <a:round/>
            <a:headEnd/>
            <a:tailEnd/>
          </a:ln>
          <a:effectLst/>
        </p:spPr>
        <p:txBody>
          <a:bodyPr anchor="ctr"/>
          <a:lstStyle/>
          <a:p>
            <a:r>
              <a:rPr lang="ja-JP" altLang="en-US" sz="1800" b="1">
                <a:solidFill>
                  <a:srgbClr val="0000CC"/>
                </a:solidFill>
                <a:ea typeface="HG丸ｺﾞｼｯｸM-PRO" pitchFamily="50" charset="-128"/>
              </a:rPr>
              <a:t>近いほど好ましい</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スライド番号プレースホルダ 5"/>
          <p:cNvSpPr>
            <a:spLocks noGrp="1"/>
          </p:cNvSpPr>
          <p:nvPr>
            <p:ph type="sldNum" sz="quarter" idx="12"/>
          </p:nvPr>
        </p:nvSpPr>
        <p:spPr/>
        <p:txBody>
          <a:bodyPr/>
          <a:lstStyle/>
          <a:p>
            <a:fld id="{90B1D6FC-1246-4C61-A52B-412E1D332694}" type="slidenum">
              <a:rPr lang="en-US" altLang="ja-JP"/>
              <a:pPr/>
              <a:t>49</a:t>
            </a:fld>
            <a:endParaRPr lang="en-US" altLang="ja-JP"/>
          </a:p>
        </p:txBody>
      </p:sp>
      <p:sp>
        <p:nvSpPr>
          <p:cNvPr id="531458" name="Rectangle 2"/>
          <p:cNvSpPr>
            <a:spLocks noGrp="1" noChangeArrowheads="1"/>
          </p:cNvSpPr>
          <p:nvPr>
            <p:ph type="title"/>
          </p:nvPr>
        </p:nvSpPr>
        <p:spPr/>
        <p:txBody>
          <a:bodyPr/>
          <a:lstStyle/>
          <a:p>
            <a:r>
              <a:rPr lang="ja-JP" altLang="en-US"/>
              <a:t>二つの行列の違いの数量化</a:t>
            </a:r>
          </a:p>
        </p:txBody>
      </p:sp>
      <p:sp>
        <p:nvSpPr>
          <p:cNvPr id="531459" name="Rectangle 3"/>
          <p:cNvSpPr>
            <a:spLocks noGrp="1" noChangeArrowheads="1"/>
          </p:cNvSpPr>
          <p:nvPr>
            <p:ph type="body" idx="1"/>
          </p:nvPr>
        </p:nvSpPr>
        <p:spPr/>
        <p:txBody>
          <a:bodyPr/>
          <a:lstStyle/>
          <a:p>
            <a:r>
              <a:rPr lang="ja-JP" altLang="en-US"/>
              <a:t>要素同士の比は、理想的には「１」</a:t>
            </a:r>
          </a:p>
        </p:txBody>
      </p:sp>
      <p:graphicFrame>
        <p:nvGraphicFramePr>
          <p:cNvPr id="531460" name="Group 4"/>
          <p:cNvGraphicFramePr>
            <a:graphicFrameLocks noGrp="1"/>
          </p:cNvGraphicFramePr>
          <p:nvPr>
            <p:extLst>
              <p:ext uri="{D42A27DB-BD31-4B8C-83A1-F6EECF244321}">
                <p14:modId xmlns:p14="http://schemas.microsoft.com/office/powerpoint/2010/main" val="3827413100"/>
              </p:ext>
            </p:extLst>
          </p:nvPr>
        </p:nvGraphicFramePr>
        <p:xfrm>
          <a:off x="4311650" y="2276475"/>
          <a:ext cx="3644900" cy="1536192"/>
        </p:xfrm>
        <a:graphic>
          <a:graphicData uri="http://schemas.openxmlformats.org/drawingml/2006/table">
            <a:tbl>
              <a:tblPr/>
              <a:tblGrid>
                <a:gridCol w="912813"/>
                <a:gridCol w="911225"/>
                <a:gridCol w="911225"/>
                <a:gridCol w="909637"/>
              </a:tblGrid>
              <a:tr h="314325">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endParaRPr kumimoji="0" lang="ja-JP" altLang="ja-JP" sz="16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価格</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装備</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環境</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8613">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価格</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１</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200" b="1" i="0" u="none" strike="noStrike" cap="none" normalizeH="0" baseline="0" smtClean="0">
                          <a:ln>
                            <a:noFill/>
                          </a:ln>
                          <a:solidFill>
                            <a:srgbClr val="0000CC"/>
                          </a:solidFill>
                          <a:effectLst/>
                          <a:latin typeface="HG丸ｺﾞｼｯｸM-PRO" pitchFamily="50" charset="-128"/>
                          <a:ea typeface="HG丸ｺﾞｼｯｸM-PRO" pitchFamily="50" charset="-128"/>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200" b="1" i="0" u="none" strike="noStrike" cap="none" normalizeH="0" baseline="0" dirty="0" smtClean="0">
                          <a:ln>
                            <a:noFill/>
                          </a:ln>
                          <a:solidFill>
                            <a:srgbClr val="0000CC"/>
                          </a:solidFill>
                          <a:effectLst/>
                          <a:latin typeface="HG丸ｺﾞｼｯｸM-PRO" pitchFamily="50" charset="-128"/>
                          <a:ea typeface="HG丸ｺﾞｼｯｸM-PRO" pitchFamily="50" charset="-128"/>
                        </a:rPr>
                        <a:t>9</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0200">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装備</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200" b="1" i="0" u="none" strike="noStrike" cap="none" normalizeH="0" baseline="0" smtClean="0">
                          <a:ln>
                            <a:noFill/>
                          </a:ln>
                          <a:solidFill>
                            <a:srgbClr val="0000CC"/>
                          </a:solidFill>
                          <a:effectLst/>
                          <a:latin typeface="HG丸ｺﾞｼｯｸM-PRO" pitchFamily="50" charset="-128"/>
                          <a:ea typeface="HG丸ｺﾞｼｯｸM-PRO" pitchFamily="50" charset="-128"/>
                        </a:rPr>
                        <a:t>0.3333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１</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200" b="1" i="0" u="none" strike="noStrike" cap="none" normalizeH="0" baseline="0" dirty="0" smtClean="0">
                          <a:ln>
                            <a:noFill/>
                          </a:ln>
                          <a:solidFill>
                            <a:srgbClr val="0000CC"/>
                          </a:solidFill>
                          <a:effectLst/>
                          <a:latin typeface="HG丸ｺﾞｼｯｸM-PRO" pitchFamily="50" charset="-128"/>
                          <a:ea typeface="HG丸ｺﾞｼｯｸM-PRO" pitchFamily="50" charset="-128"/>
                        </a:rPr>
                        <a:t>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8613">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環境</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200" b="1" i="0" u="none" strike="noStrike" cap="none" normalizeH="0" baseline="0" dirty="0" smtClean="0">
                          <a:ln>
                            <a:noFill/>
                          </a:ln>
                          <a:solidFill>
                            <a:srgbClr val="0000CC"/>
                          </a:solidFill>
                          <a:effectLst/>
                          <a:latin typeface="HG丸ｺﾞｼｯｸM-PRO" pitchFamily="50" charset="-128"/>
                          <a:ea typeface="HG丸ｺﾞｼｯｸM-PRO" pitchFamily="50" charset="-128"/>
                        </a:rPr>
                        <a:t>0.1111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200" b="1" i="0" u="none" strike="noStrike" cap="none" normalizeH="0" baseline="0" dirty="0" smtClean="0">
                          <a:ln>
                            <a:noFill/>
                          </a:ln>
                          <a:solidFill>
                            <a:srgbClr val="0000CC"/>
                          </a:solidFill>
                          <a:effectLst/>
                          <a:latin typeface="HG丸ｺﾞｼｯｸM-PRO" pitchFamily="50" charset="-128"/>
                          <a:ea typeface="HG丸ｺﾞｼｯｸM-PRO" pitchFamily="50" charset="-128"/>
                        </a:rPr>
                        <a:t>0.2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dirty="0" smtClean="0">
                          <a:ln>
                            <a:noFill/>
                          </a:ln>
                          <a:solidFill>
                            <a:srgbClr val="0000CC"/>
                          </a:solidFill>
                          <a:effectLst/>
                          <a:latin typeface="HG丸ｺﾞｼｯｸM-PRO" pitchFamily="50" charset="-128"/>
                          <a:ea typeface="HG丸ｺﾞｼｯｸM-PRO" pitchFamily="50" charset="-128"/>
                        </a:rPr>
                        <a:t>１</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531522" name="Group 66"/>
          <p:cNvGraphicFramePr>
            <a:graphicFrameLocks noGrp="1"/>
          </p:cNvGraphicFramePr>
          <p:nvPr>
            <p:extLst>
              <p:ext uri="{D42A27DB-BD31-4B8C-83A1-F6EECF244321}">
                <p14:modId xmlns:p14="http://schemas.microsoft.com/office/powerpoint/2010/main" val="2510600305"/>
              </p:ext>
            </p:extLst>
          </p:nvPr>
        </p:nvGraphicFramePr>
        <p:xfrm>
          <a:off x="4321175" y="4581525"/>
          <a:ext cx="3708400" cy="1536192"/>
        </p:xfrm>
        <a:graphic>
          <a:graphicData uri="http://schemas.openxmlformats.org/drawingml/2006/table">
            <a:tbl>
              <a:tblPr/>
              <a:tblGrid>
                <a:gridCol w="930275"/>
                <a:gridCol w="927100"/>
                <a:gridCol w="927100"/>
                <a:gridCol w="923925"/>
              </a:tblGrid>
              <a:tr h="314325">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endParaRPr kumimoji="0" lang="ja-JP" altLang="ja-JP" sz="16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価格</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装備</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環境</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8613">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価格</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１</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200" b="1" i="0" u="none" strike="noStrike" cap="none" normalizeH="0" baseline="0" dirty="0" smtClean="0">
                          <a:ln>
                            <a:noFill/>
                          </a:ln>
                          <a:solidFill>
                            <a:srgbClr val="0000CC"/>
                          </a:solidFill>
                          <a:effectLst/>
                          <a:latin typeface="HG丸ｺﾞｼｯｸM-PRO" pitchFamily="50" charset="-128"/>
                          <a:ea typeface="HG丸ｺﾞｼｯｸM-PRO" pitchFamily="50" charset="-128"/>
                        </a:rPr>
                        <a:t>2.88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200" b="1" i="0" u="none" strike="noStrike" cap="none" normalizeH="0" baseline="0" dirty="0" smtClean="0">
                          <a:ln>
                            <a:noFill/>
                          </a:ln>
                          <a:solidFill>
                            <a:srgbClr val="0000CC"/>
                          </a:solidFill>
                          <a:effectLst/>
                          <a:latin typeface="HG丸ｺﾞｼｯｸM-PRO" pitchFamily="50" charset="-128"/>
                          <a:ea typeface="HG丸ｺﾞｼｯｸM-PRO" pitchFamily="50" charset="-128"/>
                        </a:rPr>
                        <a:t>9.86</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0200">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装備</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200" b="1" i="0" u="none" strike="noStrike" cap="none" normalizeH="0" baseline="0" dirty="0" smtClean="0">
                          <a:ln>
                            <a:noFill/>
                          </a:ln>
                          <a:solidFill>
                            <a:srgbClr val="0000CC"/>
                          </a:solidFill>
                          <a:effectLst/>
                          <a:latin typeface="HG丸ｺﾞｼｯｸM-PRO" pitchFamily="50" charset="-128"/>
                          <a:ea typeface="HG丸ｺﾞｼｯｸM-PRO" pitchFamily="50" charset="-128"/>
                        </a:rPr>
                        <a:t>0.35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１</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200" b="1" i="0" u="none" strike="noStrike" cap="none" normalizeH="0" baseline="0" dirty="0" smtClean="0">
                          <a:ln>
                            <a:noFill/>
                          </a:ln>
                          <a:solidFill>
                            <a:srgbClr val="0000CC"/>
                          </a:solidFill>
                          <a:effectLst/>
                          <a:latin typeface="HG丸ｺﾞｼｯｸM-PRO" pitchFamily="50" charset="-128"/>
                          <a:ea typeface="HG丸ｺﾞｼｯｸM-PRO" pitchFamily="50" charset="-128"/>
                        </a:rPr>
                        <a:t>3.43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8613">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環境</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200" b="1" i="0" u="none" strike="noStrike" cap="none" normalizeH="0" baseline="0" dirty="0" smtClean="0">
                          <a:ln>
                            <a:noFill/>
                          </a:ln>
                          <a:solidFill>
                            <a:srgbClr val="0000CC"/>
                          </a:solidFill>
                          <a:effectLst/>
                          <a:latin typeface="HG丸ｺﾞｼｯｸM-PRO" pitchFamily="50" charset="-128"/>
                          <a:ea typeface="HG丸ｺﾞｼｯｸM-PRO" pitchFamily="50" charset="-128"/>
                        </a:rPr>
                        <a:t>0.10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200" b="1" i="0" u="none" strike="noStrike" cap="none" normalizeH="0" baseline="0" dirty="0" smtClean="0">
                          <a:ln>
                            <a:noFill/>
                          </a:ln>
                          <a:solidFill>
                            <a:srgbClr val="0000CC"/>
                          </a:solidFill>
                          <a:effectLst/>
                          <a:latin typeface="HG丸ｺﾞｼｯｸM-PRO" pitchFamily="50" charset="-128"/>
                          <a:ea typeface="HG丸ｺﾞｼｯｸM-PRO" pitchFamily="50" charset="-128"/>
                        </a:rPr>
                        <a:t>0.29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dirty="0" smtClean="0">
                          <a:ln>
                            <a:noFill/>
                          </a:ln>
                          <a:solidFill>
                            <a:srgbClr val="0000CC"/>
                          </a:solidFill>
                          <a:effectLst/>
                          <a:latin typeface="HG丸ｺﾞｼｯｸM-PRO" pitchFamily="50" charset="-128"/>
                          <a:ea typeface="HG丸ｺﾞｼｯｸM-PRO" pitchFamily="50" charset="-128"/>
                        </a:rPr>
                        <a:t>１</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531525" name="Object 69"/>
          <p:cNvGraphicFramePr>
            <a:graphicFrameLocks noChangeAspect="1"/>
          </p:cNvGraphicFramePr>
          <p:nvPr>
            <p:extLst>
              <p:ext uri="{D42A27DB-BD31-4B8C-83A1-F6EECF244321}">
                <p14:modId xmlns:p14="http://schemas.microsoft.com/office/powerpoint/2010/main" val="2265570376"/>
              </p:ext>
            </p:extLst>
          </p:nvPr>
        </p:nvGraphicFramePr>
        <p:xfrm>
          <a:off x="1338263" y="3128963"/>
          <a:ext cx="2270125" cy="2098675"/>
        </p:xfrm>
        <a:graphic>
          <a:graphicData uri="http://schemas.openxmlformats.org/presentationml/2006/ole">
            <mc:AlternateContent xmlns:mc="http://schemas.openxmlformats.org/markup-compatibility/2006">
              <mc:Choice xmlns:v="urn:schemas-microsoft-com:vml" Requires="v">
                <p:oleObj spid="_x0000_s531554" name="数式" r:id="rId4" imgW="1320480" imgH="1218960" progId="Equation.3">
                  <p:embed/>
                </p:oleObj>
              </mc:Choice>
              <mc:Fallback>
                <p:oleObj name="数式" r:id="rId4" imgW="1320480" imgH="1218960" progId="Equation.3">
                  <p:embed/>
                  <p:pic>
                    <p:nvPicPr>
                      <p:cNvPr id="0" name="Picture 69"/>
                      <p:cNvPicPr>
                        <a:picLocks noChangeAspect="1" noChangeArrowheads="1"/>
                      </p:cNvPicPr>
                      <p:nvPr/>
                    </p:nvPicPr>
                    <p:blipFill>
                      <a:blip r:embed="rId5"/>
                      <a:srcRect/>
                      <a:stretch>
                        <a:fillRect/>
                      </a:stretch>
                    </p:blipFill>
                    <p:spPr bwMode="auto">
                      <a:xfrm>
                        <a:off x="1338263" y="3128963"/>
                        <a:ext cx="2270125" cy="2098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テキスト ボックス 1"/>
          <p:cNvSpPr txBox="1"/>
          <p:nvPr/>
        </p:nvSpPr>
        <p:spPr>
          <a:xfrm>
            <a:off x="4582510" y="4130566"/>
            <a:ext cx="3268717" cy="400110"/>
          </a:xfrm>
          <a:prstGeom prst="rect">
            <a:avLst/>
          </a:prstGeom>
          <a:noFill/>
        </p:spPr>
        <p:txBody>
          <a:bodyPr wrap="square" rtlCol="0">
            <a:spAutoFit/>
          </a:bodyPr>
          <a:lstStyle/>
          <a:p>
            <a:r>
              <a:rPr kumimoji="1" lang="ja-JP" altLang="en-US" b="1" dirty="0">
                <a:solidFill>
                  <a:srgbClr val="0000CC"/>
                </a:solidFill>
                <a:latin typeface="HG丸ｺﾞｼｯｸM-PRO" pitchFamily="50" charset="-128"/>
                <a:ea typeface="HG丸ｺﾞｼｯｸM-PRO" pitchFamily="50" charset="-128"/>
              </a:rPr>
              <a:t>理想</a:t>
            </a:r>
            <a:r>
              <a:rPr kumimoji="1" lang="ja-JP" altLang="en-US" b="1" dirty="0" smtClean="0">
                <a:solidFill>
                  <a:srgbClr val="0000CC"/>
                </a:solidFill>
                <a:latin typeface="HG丸ｺﾞｼｯｸM-PRO" pitchFamily="50" charset="-128"/>
                <a:ea typeface="HG丸ｺﾞｼｯｸM-PRO" pitchFamily="50" charset="-128"/>
              </a:rPr>
              <a:t>の</a:t>
            </a:r>
            <a:r>
              <a:rPr kumimoji="1" lang="ja-JP" altLang="en-US" b="1" dirty="0">
                <a:solidFill>
                  <a:srgbClr val="0000CC"/>
                </a:solidFill>
                <a:latin typeface="HG丸ｺﾞｼｯｸM-PRO" pitchFamily="50" charset="-128"/>
                <a:ea typeface="HG丸ｺﾞｼｯｸM-PRO" pitchFamily="50" charset="-128"/>
              </a:rPr>
              <a:t>一対</a:t>
            </a:r>
            <a:r>
              <a:rPr kumimoji="1" lang="ja-JP" altLang="en-US" b="1" dirty="0" smtClean="0">
                <a:solidFill>
                  <a:srgbClr val="0000CC"/>
                </a:solidFill>
                <a:latin typeface="HG丸ｺﾞｼｯｸM-PRO" pitchFamily="50" charset="-128"/>
                <a:ea typeface="HG丸ｺﾞｼｯｸM-PRO" pitchFamily="50" charset="-128"/>
              </a:rPr>
              <a:t>比較行列</a:t>
            </a:r>
            <a:endParaRPr kumimoji="1" lang="ja-JP" altLang="en-US" b="1" dirty="0">
              <a:solidFill>
                <a:srgbClr val="0000CC"/>
              </a:solidFill>
              <a:latin typeface="HG丸ｺﾞｼｯｸM-PRO" pitchFamily="50" charset="-128"/>
              <a:ea typeface="HG丸ｺﾞｼｯｸM-PRO" pitchFamily="50"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p:txBody>
          <a:bodyPr/>
          <a:lstStyle/>
          <a:p>
            <a:fld id="{2E594E9D-C86C-4728-8DF3-8CDE3400B54F}" type="slidenum">
              <a:rPr lang="en-US" altLang="ja-JP"/>
              <a:pPr/>
              <a:t>5</a:t>
            </a:fld>
            <a:endParaRPr lang="en-US" altLang="ja-JP"/>
          </a:p>
        </p:txBody>
      </p:sp>
      <p:sp>
        <p:nvSpPr>
          <p:cNvPr id="353282" name="Rectangle 2"/>
          <p:cNvSpPr>
            <a:spLocks noGrp="1" noChangeArrowheads="1"/>
          </p:cNvSpPr>
          <p:nvPr>
            <p:ph type="title"/>
          </p:nvPr>
        </p:nvSpPr>
        <p:spPr/>
        <p:txBody>
          <a:bodyPr/>
          <a:lstStyle/>
          <a:p>
            <a:r>
              <a:rPr lang="ja-JP" altLang="en-US"/>
              <a:t>今年の冬はどこへ行こう</a:t>
            </a:r>
          </a:p>
        </p:txBody>
      </p:sp>
      <p:sp>
        <p:nvSpPr>
          <p:cNvPr id="353283" name="Rectangle 3"/>
          <p:cNvSpPr>
            <a:spLocks noGrp="1" noChangeArrowheads="1"/>
          </p:cNvSpPr>
          <p:nvPr>
            <p:ph type="body" idx="1"/>
          </p:nvPr>
        </p:nvSpPr>
        <p:spPr/>
        <p:txBody>
          <a:bodyPr/>
          <a:lstStyle/>
          <a:p>
            <a:r>
              <a:rPr lang="ja-JP" altLang="en-US"/>
              <a:t>パウダースノー</a:t>
            </a:r>
          </a:p>
          <a:p>
            <a:r>
              <a:rPr lang="ja-JP" altLang="en-US"/>
              <a:t>アフターファイブ</a:t>
            </a:r>
          </a:p>
          <a:p>
            <a:r>
              <a:rPr lang="ja-JP" altLang="en-US"/>
              <a:t>温泉</a:t>
            </a:r>
          </a:p>
          <a:p>
            <a:r>
              <a:rPr lang="ja-JP" altLang="en-US"/>
              <a:t>スノーボード</a:t>
            </a:r>
          </a:p>
          <a:p>
            <a:r>
              <a:rPr lang="ja-JP" altLang="en-US"/>
              <a:t>近間で</a:t>
            </a:r>
          </a:p>
        </p:txBody>
      </p:sp>
      <p:pic>
        <p:nvPicPr>
          <p:cNvPr id="353294" name="Picture 14" descr="MMj02839990000[1]"/>
          <p:cNvPicPr>
            <a:picLocks noChangeAspect="1" noChangeArrowheads="1" noCrop="1"/>
          </p:cNvPicPr>
          <p:nvPr/>
        </p:nvPicPr>
        <p:blipFill>
          <a:blip r:embed="rId3"/>
          <a:srcRect/>
          <a:stretch>
            <a:fillRect/>
          </a:stretch>
        </p:blipFill>
        <p:spPr bwMode="auto">
          <a:xfrm>
            <a:off x="6443663" y="4292600"/>
            <a:ext cx="1655762" cy="1517650"/>
          </a:xfrm>
          <a:prstGeom prst="rect">
            <a:avLst/>
          </a:prstGeom>
          <a:noFill/>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スライド番号プレースホルダ 5"/>
          <p:cNvSpPr>
            <a:spLocks noGrp="1"/>
          </p:cNvSpPr>
          <p:nvPr>
            <p:ph type="sldNum" sz="quarter" idx="12"/>
          </p:nvPr>
        </p:nvSpPr>
        <p:spPr/>
        <p:txBody>
          <a:bodyPr/>
          <a:lstStyle/>
          <a:p>
            <a:fld id="{4298B286-4407-4AA4-9E38-94ADA2513D42}" type="slidenum">
              <a:rPr lang="en-US" altLang="ja-JP"/>
              <a:pPr/>
              <a:t>50</a:t>
            </a:fld>
            <a:endParaRPr lang="en-US" altLang="ja-JP"/>
          </a:p>
        </p:txBody>
      </p:sp>
      <p:sp>
        <p:nvSpPr>
          <p:cNvPr id="534530" name="Rectangle 2"/>
          <p:cNvSpPr>
            <a:spLocks noGrp="1" noChangeArrowheads="1"/>
          </p:cNvSpPr>
          <p:nvPr>
            <p:ph type="title"/>
          </p:nvPr>
        </p:nvSpPr>
        <p:spPr/>
        <p:txBody>
          <a:bodyPr/>
          <a:lstStyle/>
          <a:p>
            <a:r>
              <a:rPr lang="ja-JP" altLang="en-US"/>
              <a:t>整合度の指標</a:t>
            </a:r>
          </a:p>
        </p:txBody>
      </p:sp>
      <p:sp>
        <p:nvSpPr>
          <p:cNvPr id="534531" name="Rectangle 3"/>
          <p:cNvSpPr>
            <a:spLocks noGrp="1" noChangeArrowheads="1"/>
          </p:cNvSpPr>
          <p:nvPr>
            <p:ph type="body" idx="1"/>
          </p:nvPr>
        </p:nvSpPr>
        <p:spPr/>
        <p:txBody>
          <a:bodyPr/>
          <a:lstStyle/>
          <a:p>
            <a:r>
              <a:rPr lang="ja-JP" altLang="en-US"/>
              <a:t>整合度指標</a:t>
            </a:r>
          </a:p>
        </p:txBody>
      </p:sp>
      <p:graphicFrame>
        <p:nvGraphicFramePr>
          <p:cNvPr id="534586" name="Object 58"/>
          <p:cNvGraphicFramePr>
            <a:graphicFrameLocks noChangeAspect="1"/>
          </p:cNvGraphicFramePr>
          <p:nvPr>
            <p:extLst>
              <p:ext uri="{D42A27DB-BD31-4B8C-83A1-F6EECF244321}">
                <p14:modId xmlns:p14="http://schemas.microsoft.com/office/powerpoint/2010/main" val="1265660622"/>
              </p:ext>
            </p:extLst>
          </p:nvPr>
        </p:nvGraphicFramePr>
        <p:xfrm>
          <a:off x="1472982" y="2419350"/>
          <a:ext cx="2156043" cy="944739"/>
        </p:xfrm>
        <a:graphic>
          <a:graphicData uri="http://schemas.openxmlformats.org/presentationml/2006/ole">
            <mc:AlternateContent xmlns:mc="http://schemas.openxmlformats.org/markup-compatibility/2006">
              <mc:Choice xmlns:v="urn:schemas-microsoft-com:vml" Requires="v">
                <p:oleObj spid="_x0000_s534768" name="数式" r:id="rId4" imgW="1015920" imgH="444240" progId="Equation.3">
                  <p:embed/>
                </p:oleObj>
              </mc:Choice>
              <mc:Fallback>
                <p:oleObj name="数式" r:id="rId4" imgW="1015920" imgH="444240" progId="Equation.3">
                  <p:embed/>
                  <p:pic>
                    <p:nvPicPr>
                      <p:cNvPr id="0" name="Picture 58"/>
                      <p:cNvPicPr>
                        <a:picLocks noChangeAspect="1" noChangeArrowheads="1"/>
                      </p:cNvPicPr>
                      <p:nvPr/>
                    </p:nvPicPr>
                    <p:blipFill>
                      <a:blip r:embed="rId5"/>
                      <a:srcRect/>
                      <a:stretch>
                        <a:fillRect/>
                      </a:stretch>
                    </p:blipFill>
                    <p:spPr bwMode="auto">
                      <a:xfrm>
                        <a:off x="1472982" y="2419350"/>
                        <a:ext cx="2156043" cy="944739"/>
                      </a:xfrm>
                      <a:prstGeom prst="rect">
                        <a:avLst/>
                      </a:prstGeom>
                      <a:noFill/>
                      <a:extLst/>
                    </p:spPr>
                  </p:pic>
                </p:oleObj>
              </mc:Fallback>
            </mc:AlternateContent>
          </a:graphicData>
        </a:graphic>
      </p:graphicFrame>
      <p:graphicFrame>
        <p:nvGraphicFramePr>
          <p:cNvPr id="534587" name="Object 59"/>
          <p:cNvGraphicFramePr>
            <a:graphicFrameLocks noChangeAspect="1"/>
          </p:cNvGraphicFramePr>
          <p:nvPr>
            <p:extLst>
              <p:ext uri="{D42A27DB-BD31-4B8C-83A1-F6EECF244321}">
                <p14:modId xmlns:p14="http://schemas.microsoft.com/office/powerpoint/2010/main" val="279996798"/>
              </p:ext>
            </p:extLst>
          </p:nvPr>
        </p:nvGraphicFramePr>
        <p:xfrm>
          <a:off x="1562406" y="3471863"/>
          <a:ext cx="1920569" cy="829204"/>
        </p:xfrm>
        <a:graphic>
          <a:graphicData uri="http://schemas.openxmlformats.org/presentationml/2006/ole">
            <mc:AlternateContent xmlns:mc="http://schemas.openxmlformats.org/markup-compatibility/2006">
              <mc:Choice xmlns:v="urn:schemas-microsoft-com:vml" Requires="v">
                <p:oleObj spid="_x0000_s534769" name="数式" r:id="rId6" imgW="914400" imgH="393480" progId="Equation.3">
                  <p:embed/>
                </p:oleObj>
              </mc:Choice>
              <mc:Fallback>
                <p:oleObj name="数式" r:id="rId6" imgW="914400" imgH="393480" progId="Equation.3">
                  <p:embed/>
                  <p:pic>
                    <p:nvPicPr>
                      <p:cNvPr id="0" name="Picture 5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62406" y="3471863"/>
                        <a:ext cx="1920569" cy="829204"/>
                      </a:xfrm>
                      <a:prstGeom prst="rect">
                        <a:avLst/>
                      </a:prstGeom>
                      <a:noFill/>
                      <a:extLst/>
                    </p:spPr>
                  </p:pic>
                </p:oleObj>
              </mc:Fallback>
            </mc:AlternateContent>
          </a:graphicData>
        </a:graphic>
      </p:graphicFrame>
      <p:graphicFrame>
        <p:nvGraphicFramePr>
          <p:cNvPr id="11" name="Group 4"/>
          <p:cNvGraphicFramePr>
            <a:graphicFrameLocks noGrp="1"/>
          </p:cNvGraphicFramePr>
          <p:nvPr>
            <p:extLst>
              <p:ext uri="{D42A27DB-BD31-4B8C-83A1-F6EECF244321}">
                <p14:modId xmlns:p14="http://schemas.microsoft.com/office/powerpoint/2010/main" val="328051905"/>
              </p:ext>
            </p:extLst>
          </p:nvPr>
        </p:nvGraphicFramePr>
        <p:xfrm>
          <a:off x="4311650" y="2276475"/>
          <a:ext cx="3644900" cy="1536192"/>
        </p:xfrm>
        <a:graphic>
          <a:graphicData uri="http://schemas.openxmlformats.org/drawingml/2006/table">
            <a:tbl>
              <a:tblPr/>
              <a:tblGrid>
                <a:gridCol w="912813"/>
                <a:gridCol w="911225"/>
                <a:gridCol w="911225"/>
                <a:gridCol w="909637"/>
              </a:tblGrid>
              <a:tr h="314325">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endParaRPr kumimoji="0" lang="ja-JP" altLang="ja-JP" sz="16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価格</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装備</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環境</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8613">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価格</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１</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200" b="1" i="0" u="none" strike="noStrike" cap="none" normalizeH="0" baseline="0" smtClean="0">
                          <a:ln>
                            <a:noFill/>
                          </a:ln>
                          <a:solidFill>
                            <a:srgbClr val="0000CC"/>
                          </a:solidFill>
                          <a:effectLst/>
                          <a:latin typeface="HG丸ｺﾞｼｯｸM-PRO" pitchFamily="50" charset="-128"/>
                          <a:ea typeface="HG丸ｺﾞｼｯｸM-PRO" pitchFamily="50" charset="-128"/>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200" b="1" i="0" u="none" strike="noStrike" cap="none" normalizeH="0" baseline="0" dirty="0" smtClean="0">
                          <a:ln>
                            <a:noFill/>
                          </a:ln>
                          <a:solidFill>
                            <a:srgbClr val="0000CC"/>
                          </a:solidFill>
                          <a:effectLst/>
                          <a:latin typeface="HG丸ｺﾞｼｯｸM-PRO" pitchFamily="50" charset="-128"/>
                          <a:ea typeface="HG丸ｺﾞｼｯｸM-PRO" pitchFamily="50" charset="-128"/>
                        </a:rPr>
                        <a:t>9</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0200">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装備</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200" b="1" i="0" u="none" strike="noStrike" cap="none" normalizeH="0" baseline="0" smtClean="0">
                          <a:ln>
                            <a:noFill/>
                          </a:ln>
                          <a:solidFill>
                            <a:srgbClr val="0000CC"/>
                          </a:solidFill>
                          <a:effectLst/>
                          <a:latin typeface="HG丸ｺﾞｼｯｸM-PRO" pitchFamily="50" charset="-128"/>
                          <a:ea typeface="HG丸ｺﾞｼｯｸM-PRO" pitchFamily="50" charset="-128"/>
                        </a:rPr>
                        <a:t>0.3333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１</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200" b="1" i="0" u="none" strike="noStrike" cap="none" normalizeH="0" baseline="0" dirty="0" smtClean="0">
                          <a:ln>
                            <a:noFill/>
                          </a:ln>
                          <a:solidFill>
                            <a:srgbClr val="0000CC"/>
                          </a:solidFill>
                          <a:effectLst/>
                          <a:latin typeface="HG丸ｺﾞｼｯｸM-PRO" pitchFamily="50" charset="-128"/>
                          <a:ea typeface="HG丸ｺﾞｼｯｸM-PRO" pitchFamily="50" charset="-128"/>
                        </a:rPr>
                        <a:t>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8613">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環境</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200" b="1" i="0" u="none" strike="noStrike" cap="none" normalizeH="0" baseline="0" dirty="0" smtClean="0">
                          <a:ln>
                            <a:noFill/>
                          </a:ln>
                          <a:solidFill>
                            <a:srgbClr val="0000CC"/>
                          </a:solidFill>
                          <a:effectLst/>
                          <a:latin typeface="HG丸ｺﾞｼｯｸM-PRO" pitchFamily="50" charset="-128"/>
                          <a:ea typeface="HG丸ｺﾞｼｯｸM-PRO" pitchFamily="50" charset="-128"/>
                        </a:rPr>
                        <a:t>0.1111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200" b="1" i="0" u="none" strike="noStrike" cap="none" normalizeH="0" baseline="0" dirty="0" smtClean="0">
                          <a:ln>
                            <a:noFill/>
                          </a:ln>
                          <a:solidFill>
                            <a:srgbClr val="0000CC"/>
                          </a:solidFill>
                          <a:effectLst/>
                          <a:latin typeface="HG丸ｺﾞｼｯｸM-PRO" pitchFamily="50" charset="-128"/>
                          <a:ea typeface="HG丸ｺﾞｼｯｸM-PRO" pitchFamily="50" charset="-128"/>
                        </a:rPr>
                        <a:t>0.2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dirty="0" smtClean="0">
                          <a:ln>
                            <a:noFill/>
                          </a:ln>
                          <a:solidFill>
                            <a:srgbClr val="0000CC"/>
                          </a:solidFill>
                          <a:effectLst/>
                          <a:latin typeface="HG丸ｺﾞｼｯｸM-PRO" pitchFamily="50" charset="-128"/>
                          <a:ea typeface="HG丸ｺﾞｼｯｸM-PRO" pitchFamily="50" charset="-128"/>
                        </a:rPr>
                        <a:t>１</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2" name="Group 66"/>
          <p:cNvGraphicFramePr>
            <a:graphicFrameLocks noGrp="1"/>
          </p:cNvGraphicFramePr>
          <p:nvPr>
            <p:extLst>
              <p:ext uri="{D42A27DB-BD31-4B8C-83A1-F6EECF244321}">
                <p14:modId xmlns:p14="http://schemas.microsoft.com/office/powerpoint/2010/main" val="3535904839"/>
              </p:ext>
            </p:extLst>
          </p:nvPr>
        </p:nvGraphicFramePr>
        <p:xfrm>
          <a:off x="4321175" y="4581525"/>
          <a:ext cx="3708400" cy="1536192"/>
        </p:xfrm>
        <a:graphic>
          <a:graphicData uri="http://schemas.openxmlformats.org/drawingml/2006/table">
            <a:tbl>
              <a:tblPr/>
              <a:tblGrid>
                <a:gridCol w="930275"/>
                <a:gridCol w="927100"/>
                <a:gridCol w="927100"/>
                <a:gridCol w="923925"/>
              </a:tblGrid>
              <a:tr h="314325">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endParaRPr kumimoji="0" lang="ja-JP" altLang="ja-JP" sz="16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価格</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装備</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環境</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8613">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価格</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１</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200" b="1" i="0" u="none" strike="noStrike" cap="none" normalizeH="0" baseline="0" dirty="0" smtClean="0">
                          <a:ln>
                            <a:noFill/>
                          </a:ln>
                          <a:solidFill>
                            <a:srgbClr val="0000CC"/>
                          </a:solidFill>
                          <a:effectLst/>
                          <a:latin typeface="HG丸ｺﾞｼｯｸM-PRO" pitchFamily="50" charset="-128"/>
                          <a:ea typeface="HG丸ｺﾞｼｯｸM-PRO" pitchFamily="50" charset="-128"/>
                        </a:rPr>
                        <a:t>2.88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200" b="1" i="0" u="none" strike="noStrike" cap="none" normalizeH="0" baseline="0" dirty="0" smtClean="0">
                          <a:ln>
                            <a:noFill/>
                          </a:ln>
                          <a:solidFill>
                            <a:srgbClr val="0000CC"/>
                          </a:solidFill>
                          <a:effectLst/>
                          <a:latin typeface="HG丸ｺﾞｼｯｸM-PRO" pitchFamily="50" charset="-128"/>
                          <a:ea typeface="HG丸ｺﾞｼｯｸM-PRO" pitchFamily="50" charset="-128"/>
                        </a:rPr>
                        <a:t>9.86</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0200">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装備</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200" b="1" i="0" u="none" strike="noStrike" cap="none" normalizeH="0" baseline="0" dirty="0" smtClean="0">
                          <a:ln>
                            <a:noFill/>
                          </a:ln>
                          <a:solidFill>
                            <a:srgbClr val="0000CC"/>
                          </a:solidFill>
                          <a:effectLst/>
                          <a:latin typeface="HG丸ｺﾞｼｯｸM-PRO" pitchFamily="50" charset="-128"/>
                          <a:ea typeface="HG丸ｺﾞｼｯｸM-PRO" pitchFamily="50" charset="-128"/>
                        </a:rPr>
                        <a:t>0.35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１</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200" b="1" i="0" u="none" strike="noStrike" cap="none" normalizeH="0" baseline="0" dirty="0" smtClean="0">
                          <a:ln>
                            <a:noFill/>
                          </a:ln>
                          <a:solidFill>
                            <a:srgbClr val="0000CC"/>
                          </a:solidFill>
                          <a:effectLst/>
                          <a:latin typeface="HG丸ｺﾞｼｯｸM-PRO" pitchFamily="50" charset="-128"/>
                          <a:ea typeface="HG丸ｺﾞｼｯｸM-PRO" pitchFamily="50" charset="-128"/>
                        </a:rPr>
                        <a:t>3.43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8613">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環境</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200" b="1" i="0" u="none" strike="noStrike" cap="none" normalizeH="0" baseline="0" dirty="0" smtClean="0">
                          <a:ln>
                            <a:noFill/>
                          </a:ln>
                          <a:solidFill>
                            <a:srgbClr val="0000CC"/>
                          </a:solidFill>
                          <a:effectLst/>
                          <a:latin typeface="HG丸ｺﾞｼｯｸM-PRO" pitchFamily="50" charset="-128"/>
                          <a:ea typeface="HG丸ｺﾞｼｯｸM-PRO" pitchFamily="50" charset="-128"/>
                        </a:rPr>
                        <a:t>0.10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200" b="1" i="0" u="none" strike="noStrike" cap="none" normalizeH="0" baseline="0" dirty="0" smtClean="0">
                          <a:ln>
                            <a:noFill/>
                          </a:ln>
                          <a:solidFill>
                            <a:srgbClr val="0000CC"/>
                          </a:solidFill>
                          <a:effectLst/>
                          <a:latin typeface="HG丸ｺﾞｼｯｸM-PRO" pitchFamily="50" charset="-128"/>
                          <a:ea typeface="HG丸ｺﾞｼｯｸM-PRO" pitchFamily="50" charset="-128"/>
                        </a:rPr>
                        <a:t>0.29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dirty="0" smtClean="0">
                          <a:ln>
                            <a:noFill/>
                          </a:ln>
                          <a:solidFill>
                            <a:srgbClr val="0000CC"/>
                          </a:solidFill>
                          <a:effectLst/>
                          <a:latin typeface="HG丸ｺﾞｼｯｸM-PRO" pitchFamily="50" charset="-128"/>
                          <a:ea typeface="HG丸ｺﾞｼｯｸM-PRO" pitchFamily="50" charset="-128"/>
                        </a:rPr>
                        <a:t>１</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 name="テキスト ボックス 12"/>
          <p:cNvSpPr txBox="1"/>
          <p:nvPr/>
        </p:nvSpPr>
        <p:spPr>
          <a:xfrm>
            <a:off x="4582510" y="4130566"/>
            <a:ext cx="3268717" cy="400110"/>
          </a:xfrm>
          <a:prstGeom prst="rect">
            <a:avLst/>
          </a:prstGeom>
          <a:noFill/>
        </p:spPr>
        <p:txBody>
          <a:bodyPr wrap="square" rtlCol="0">
            <a:spAutoFit/>
          </a:bodyPr>
          <a:lstStyle/>
          <a:p>
            <a:r>
              <a:rPr kumimoji="1" lang="ja-JP" altLang="en-US" b="1" dirty="0">
                <a:solidFill>
                  <a:srgbClr val="0000CC"/>
                </a:solidFill>
                <a:latin typeface="HG丸ｺﾞｼｯｸM-PRO" pitchFamily="50" charset="-128"/>
                <a:ea typeface="HG丸ｺﾞｼｯｸM-PRO" pitchFamily="50" charset="-128"/>
              </a:rPr>
              <a:t>理想</a:t>
            </a:r>
            <a:r>
              <a:rPr kumimoji="1" lang="ja-JP" altLang="en-US" b="1" dirty="0" smtClean="0">
                <a:solidFill>
                  <a:srgbClr val="0000CC"/>
                </a:solidFill>
                <a:latin typeface="HG丸ｺﾞｼｯｸM-PRO" pitchFamily="50" charset="-128"/>
                <a:ea typeface="HG丸ｺﾞｼｯｸM-PRO" pitchFamily="50" charset="-128"/>
              </a:rPr>
              <a:t>の</a:t>
            </a:r>
            <a:r>
              <a:rPr kumimoji="1" lang="ja-JP" altLang="en-US" b="1" dirty="0">
                <a:solidFill>
                  <a:srgbClr val="0000CC"/>
                </a:solidFill>
                <a:latin typeface="HG丸ｺﾞｼｯｸM-PRO" pitchFamily="50" charset="-128"/>
                <a:ea typeface="HG丸ｺﾞｼｯｸM-PRO" pitchFamily="50" charset="-128"/>
              </a:rPr>
              <a:t>一対</a:t>
            </a:r>
            <a:r>
              <a:rPr kumimoji="1" lang="ja-JP" altLang="en-US" b="1" dirty="0" smtClean="0">
                <a:solidFill>
                  <a:srgbClr val="0000CC"/>
                </a:solidFill>
                <a:latin typeface="HG丸ｺﾞｼｯｸM-PRO" pitchFamily="50" charset="-128"/>
                <a:ea typeface="HG丸ｺﾞｼｯｸM-PRO" pitchFamily="50" charset="-128"/>
              </a:rPr>
              <a:t>比較行列</a:t>
            </a:r>
            <a:endParaRPr kumimoji="1" lang="ja-JP" altLang="en-US" b="1" dirty="0">
              <a:solidFill>
                <a:srgbClr val="0000CC"/>
              </a:solidFill>
              <a:latin typeface="HG丸ｺﾞｼｯｸM-PRO" pitchFamily="50" charset="-128"/>
              <a:ea typeface="HG丸ｺﾞｼｯｸM-PRO" pitchFamily="50" charset="-128"/>
            </a:endParaRPr>
          </a:p>
        </p:txBody>
      </p:sp>
      <mc:AlternateContent xmlns:mc="http://schemas.openxmlformats.org/markup-compatibility/2006" xmlns:a14="http://schemas.microsoft.com/office/drawing/2010/main">
        <mc:Choice Requires="a14">
          <p:sp>
            <p:nvSpPr>
              <p:cNvPr id="2" name="テキスト ボックス 1"/>
              <p:cNvSpPr txBox="1"/>
              <p:nvPr/>
            </p:nvSpPr>
            <p:spPr>
              <a:xfrm>
                <a:off x="5845236" y="2861732"/>
                <a:ext cx="1517531" cy="677108"/>
              </a:xfrm>
              <a:prstGeom prst="rect">
                <a:avLst/>
              </a:prstGeom>
              <a:solidFill>
                <a:schemeClr val="bg1"/>
              </a:solid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d>
                        <m:dPr>
                          <m:begChr m:val="{"/>
                          <m:endChr m:val="}"/>
                          <m:ctrlPr>
                            <a:rPr kumimoji="1" lang="en-US" altLang="ja-JP" sz="4400" b="0" i="1" smtClean="0">
                              <a:latin typeface="Cambria Math"/>
                            </a:rPr>
                          </m:ctrlPr>
                        </m:dPr>
                        <m:e>
                          <m:sSub>
                            <m:sSubPr>
                              <m:ctrlPr>
                                <a:rPr kumimoji="1" lang="en-US" altLang="ja-JP" sz="4400" b="0" i="1" smtClean="0">
                                  <a:latin typeface="Cambria Math"/>
                                </a:rPr>
                              </m:ctrlPr>
                            </m:sSubPr>
                            <m:e>
                              <m:r>
                                <a:rPr kumimoji="1" lang="en-US" altLang="ja-JP" sz="4400" b="0" i="1" smtClean="0">
                                  <a:latin typeface="Cambria Math" panose="02040503050406030204" pitchFamily="18" charset="0"/>
                                </a:rPr>
                                <m:t>𝑎</m:t>
                              </m:r>
                            </m:e>
                            <m:sub>
                              <m:r>
                                <a:rPr kumimoji="1" lang="en-US" altLang="ja-JP" sz="4400" b="0" i="1" smtClean="0">
                                  <a:latin typeface="Cambria Math" panose="02040503050406030204" pitchFamily="18" charset="0"/>
                                </a:rPr>
                                <m:t>𝑖𝑘</m:t>
                              </m:r>
                            </m:sub>
                          </m:sSub>
                        </m:e>
                      </m:d>
                    </m:oMath>
                  </m:oMathPara>
                </a14:m>
                <a:endParaRPr kumimoji="1" lang="ja-JP" altLang="en-US" dirty="0"/>
              </a:p>
            </p:txBody>
          </p:sp>
        </mc:Choice>
        <mc:Fallback xmlns="">
          <p:sp>
            <p:nvSpPr>
              <p:cNvPr id="2" name="テキスト ボックス 1"/>
              <p:cNvSpPr txBox="1">
                <a:spLocks noRot="1" noChangeAspect="1" noMove="1" noResize="1" noEditPoints="1" noAdjustHandles="1" noChangeArrowheads="1" noChangeShapeType="1" noTextEdit="1"/>
              </p:cNvSpPr>
              <p:nvPr/>
            </p:nvSpPr>
            <p:spPr>
              <a:xfrm>
                <a:off x="5845236" y="2861732"/>
                <a:ext cx="1517531" cy="677108"/>
              </a:xfrm>
              <a:prstGeom prst="rect">
                <a:avLst/>
              </a:prstGeom>
              <a:blipFill rotWithShape="0">
                <a:blip r:embed="rId8"/>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4" name="テキスト ボックス 13"/>
              <p:cNvSpPr txBox="1"/>
              <p:nvPr/>
            </p:nvSpPr>
            <p:spPr>
              <a:xfrm>
                <a:off x="5817014" y="5012266"/>
                <a:ext cx="1517531" cy="677108"/>
              </a:xfrm>
              <a:prstGeom prst="rect">
                <a:avLst/>
              </a:prstGeom>
              <a:solidFill>
                <a:schemeClr val="bg1"/>
              </a:solid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d>
                        <m:dPr>
                          <m:begChr m:val="{"/>
                          <m:endChr m:val="}"/>
                          <m:ctrlPr>
                            <a:rPr kumimoji="1" lang="en-US" altLang="ja-JP" sz="4400" b="0" i="1" smtClean="0">
                              <a:latin typeface="Cambria Math"/>
                            </a:rPr>
                          </m:ctrlPr>
                        </m:dPr>
                        <m:e>
                          <m:sSub>
                            <m:sSubPr>
                              <m:ctrlPr>
                                <a:rPr kumimoji="1" lang="en-US" altLang="ja-JP" sz="4400" b="0" i="1" smtClean="0">
                                  <a:latin typeface="Cambria Math"/>
                                </a:rPr>
                              </m:ctrlPr>
                            </m:sSubPr>
                            <m:e>
                              <m:r>
                                <a:rPr kumimoji="1" lang="en-US" altLang="ja-JP" sz="4400" b="0" i="1" smtClean="0">
                                  <a:latin typeface="Cambria Math" panose="02040503050406030204" pitchFamily="18" charset="0"/>
                                </a:rPr>
                                <m:t>𝑑</m:t>
                              </m:r>
                            </m:e>
                            <m:sub>
                              <m:r>
                                <a:rPr kumimoji="1" lang="en-US" altLang="ja-JP" sz="4400" b="0" i="1" smtClean="0">
                                  <a:latin typeface="Cambria Math" panose="02040503050406030204" pitchFamily="18" charset="0"/>
                                </a:rPr>
                                <m:t>𝑖𝑘</m:t>
                              </m:r>
                            </m:sub>
                          </m:sSub>
                        </m:e>
                      </m:d>
                    </m:oMath>
                  </m:oMathPara>
                </a14:m>
                <a:endParaRPr kumimoji="1" lang="ja-JP" altLang="en-US" dirty="0"/>
              </a:p>
            </p:txBody>
          </p:sp>
        </mc:Choice>
        <mc:Fallback xmlns="">
          <p:sp>
            <p:nvSpPr>
              <p:cNvPr id="14" name="テキスト ボックス 13"/>
              <p:cNvSpPr txBox="1">
                <a:spLocks noRot="1" noChangeAspect="1" noMove="1" noResize="1" noEditPoints="1" noAdjustHandles="1" noChangeArrowheads="1" noChangeShapeType="1" noTextEdit="1"/>
              </p:cNvSpPr>
              <p:nvPr/>
            </p:nvSpPr>
            <p:spPr>
              <a:xfrm>
                <a:off x="5817014" y="5012266"/>
                <a:ext cx="1517531" cy="677108"/>
              </a:xfrm>
              <a:prstGeom prst="rect">
                <a:avLst/>
              </a:prstGeom>
              <a:blipFill rotWithShape="0">
                <a:blip r:embed="rId9"/>
                <a:stretch>
                  <a:fillRect/>
                </a:stretch>
              </a:blipFill>
            </p:spPr>
            <p:txBody>
              <a:bodyPr/>
              <a:lstStyle/>
              <a:p>
                <a:r>
                  <a:rPr lang="ja-JP" altLang="en-US">
                    <a:noFill/>
                  </a:rPr>
                  <a:t> </a:t>
                </a:r>
              </a:p>
            </p:txBody>
          </p:sp>
        </mc:Fallback>
      </mc:AlternateContent>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スライド番号プレースホルダ 5"/>
          <p:cNvSpPr>
            <a:spLocks noGrp="1"/>
          </p:cNvSpPr>
          <p:nvPr>
            <p:ph type="sldNum" sz="quarter" idx="12"/>
          </p:nvPr>
        </p:nvSpPr>
        <p:spPr/>
        <p:txBody>
          <a:bodyPr/>
          <a:lstStyle/>
          <a:p>
            <a:fld id="{876C05EF-C506-4826-992F-320BA8422160}" type="slidenum">
              <a:rPr lang="en-US" altLang="ja-JP"/>
              <a:pPr/>
              <a:t>51</a:t>
            </a:fld>
            <a:endParaRPr lang="en-US" altLang="ja-JP"/>
          </a:p>
        </p:txBody>
      </p:sp>
      <p:sp>
        <p:nvSpPr>
          <p:cNvPr id="358402" name="Rectangle 2"/>
          <p:cNvSpPr>
            <a:spLocks noGrp="1" noChangeArrowheads="1"/>
          </p:cNvSpPr>
          <p:nvPr>
            <p:ph type="title"/>
          </p:nvPr>
        </p:nvSpPr>
        <p:spPr/>
        <p:txBody>
          <a:bodyPr/>
          <a:lstStyle/>
          <a:p>
            <a:r>
              <a:rPr lang="ja-JP" altLang="en-US"/>
              <a:t>１対比較の整合度</a:t>
            </a:r>
          </a:p>
        </p:txBody>
      </p:sp>
      <p:sp>
        <p:nvSpPr>
          <p:cNvPr id="358403" name="Rectangle 3"/>
          <p:cNvSpPr>
            <a:spLocks noGrp="1" noChangeArrowheads="1"/>
          </p:cNvSpPr>
          <p:nvPr>
            <p:ph type="body" idx="1"/>
          </p:nvPr>
        </p:nvSpPr>
        <p:spPr>
          <a:xfrm>
            <a:off x="685800" y="1676400"/>
            <a:ext cx="8207375" cy="4419600"/>
          </a:xfrm>
        </p:spPr>
        <p:txBody>
          <a:bodyPr/>
          <a:lstStyle/>
          <a:p>
            <a:r>
              <a:rPr lang="ja-JP" altLang="en-US"/>
              <a:t>整合度合い（</a:t>
            </a:r>
            <a:r>
              <a:rPr lang="en-US" altLang="ja-JP"/>
              <a:t>1</a:t>
            </a:r>
            <a:r>
              <a:rPr lang="ja-JP" altLang="en-US"/>
              <a:t>つだけ乱した場合の、指標への影響）</a:t>
            </a:r>
          </a:p>
          <a:p>
            <a:pPr lvl="1"/>
            <a:endParaRPr lang="ja-JP" altLang="en-US"/>
          </a:p>
          <a:p>
            <a:pPr lvl="1"/>
            <a:endParaRPr lang="ja-JP" altLang="en-US"/>
          </a:p>
          <a:p>
            <a:pPr lvl="1"/>
            <a:endParaRPr lang="ja-JP" altLang="en-US"/>
          </a:p>
          <a:p>
            <a:pPr lvl="1"/>
            <a:endParaRPr lang="ja-JP" altLang="en-US"/>
          </a:p>
          <a:p>
            <a:pPr lvl="1"/>
            <a:endParaRPr lang="en-US" altLang="ja-JP"/>
          </a:p>
        </p:txBody>
      </p:sp>
      <p:graphicFrame>
        <p:nvGraphicFramePr>
          <p:cNvPr id="358487" name="Group 87"/>
          <p:cNvGraphicFramePr>
            <a:graphicFrameLocks noGrp="1"/>
          </p:cNvGraphicFramePr>
          <p:nvPr>
            <p:extLst>
              <p:ext uri="{D42A27DB-BD31-4B8C-83A1-F6EECF244321}">
                <p14:modId xmlns:p14="http://schemas.microsoft.com/office/powerpoint/2010/main" val="2492385087"/>
              </p:ext>
            </p:extLst>
          </p:nvPr>
        </p:nvGraphicFramePr>
        <p:xfrm>
          <a:off x="2555875" y="2527830"/>
          <a:ext cx="3962400" cy="1536192"/>
        </p:xfrm>
        <a:graphic>
          <a:graphicData uri="http://schemas.openxmlformats.org/drawingml/2006/table">
            <a:tbl>
              <a:tblPr/>
              <a:tblGrid>
                <a:gridCol w="1171575"/>
                <a:gridCol w="955675"/>
                <a:gridCol w="952500"/>
                <a:gridCol w="882650"/>
              </a:tblGrid>
              <a:tr h="342900">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endParaRPr kumimoji="0" lang="ja-JP" altLang="ja-JP" sz="16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価格</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装備</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環境</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1313">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価格</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１</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３</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600" b="1" i="0" u="none" strike="noStrike" cap="none" normalizeH="0" baseline="0" dirty="0" smtClean="0">
                          <a:ln>
                            <a:noFill/>
                          </a:ln>
                          <a:solidFill>
                            <a:srgbClr val="0000CC"/>
                          </a:solidFill>
                          <a:effectLst/>
                          <a:latin typeface="HG丸ｺﾞｼｯｸM-PRO" pitchFamily="50" charset="-128"/>
                          <a:ea typeface="HG丸ｺﾞｼｯｸM-PRO" pitchFamily="50" charset="-128"/>
                        </a:rPr>
                        <a:t>9</a:t>
                      </a:r>
                      <a:endParaRPr kumimoji="0" lang="ja-JP" altLang="en-US" sz="16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1313">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装備</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dirty="0" smtClean="0">
                          <a:ln>
                            <a:noFill/>
                          </a:ln>
                          <a:solidFill>
                            <a:srgbClr val="0000CC"/>
                          </a:solidFill>
                          <a:effectLst/>
                          <a:latin typeface="HG丸ｺﾞｼｯｸM-PRO" pitchFamily="50" charset="-128"/>
                          <a:ea typeface="HG丸ｺﾞｼｯｸM-PRO" pitchFamily="50" charset="-128"/>
                        </a:rPr>
                        <a:t>１／３</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dirty="0" smtClean="0">
                          <a:ln>
                            <a:noFill/>
                          </a:ln>
                          <a:solidFill>
                            <a:srgbClr val="0000CC"/>
                          </a:solidFill>
                          <a:effectLst/>
                          <a:latin typeface="HG丸ｺﾞｼｯｸM-PRO" pitchFamily="50" charset="-128"/>
                          <a:ea typeface="HG丸ｺﾞｼｯｸM-PRO" pitchFamily="50" charset="-128"/>
                        </a:rPr>
                        <a:t>１</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dirty="0" smtClean="0">
                          <a:ln>
                            <a:noFill/>
                          </a:ln>
                          <a:solidFill>
                            <a:srgbClr val="FF0000"/>
                          </a:solidFill>
                          <a:effectLst/>
                          <a:latin typeface="HG丸ｺﾞｼｯｸM-PRO" pitchFamily="50" charset="-128"/>
                          <a:ea typeface="HG丸ｺﾞｼｯｸM-PRO" pitchFamily="50" charset="-128"/>
                        </a:rPr>
                        <a:t>ｃ</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2900">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環境</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dirty="0" smtClean="0">
                          <a:ln>
                            <a:noFill/>
                          </a:ln>
                          <a:solidFill>
                            <a:srgbClr val="0000CC"/>
                          </a:solidFill>
                          <a:effectLst/>
                          <a:latin typeface="HG丸ｺﾞｼｯｸM-PRO" pitchFamily="50" charset="-128"/>
                          <a:ea typeface="HG丸ｺﾞｼｯｸM-PRO" pitchFamily="50" charset="-128"/>
                        </a:rPr>
                        <a:t>１／</a:t>
                      </a:r>
                      <a:r>
                        <a:rPr kumimoji="0" lang="en-US" altLang="ja-JP" sz="1600" b="1" i="0" u="none" strike="noStrike" cap="none" normalizeH="0" baseline="0" dirty="0" smtClean="0">
                          <a:ln>
                            <a:noFill/>
                          </a:ln>
                          <a:solidFill>
                            <a:srgbClr val="0000CC"/>
                          </a:solidFill>
                          <a:effectLst/>
                          <a:latin typeface="HG丸ｺﾞｼｯｸM-PRO" pitchFamily="50" charset="-128"/>
                          <a:ea typeface="HG丸ｺﾞｼｯｸM-PRO" pitchFamily="50" charset="-128"/>
                        </a:rPr>
                        <a:t>9</a:t>
                      </a:r>
                      <a:endParaRPr kumimoji="0" lang="ja-JP" altLang="en-US" sz="16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dirty="0" smtClean="0">
                          <a:ln>
                            <a:noFill/>
                          </a:ln>
                          <a:solidFill>
                            <a:srgbClr val="0000CC"/>
                          </a:solidFill>
                          <a:effectLst/>
                          <a:latin typeface="HG丸ｺﾞｼｯｸM-PRO" pitchFamily="50" charset="-128"/>
                          <a:ea typeface="HG丸ｺﾞｼｯｸM-PRO" pitchFamily="50" charset="-128"/>
                        </a:rPr>
                        <a:t>１／</a:t>
                      </a:r>
                      <a:r>
                        <a:rPr kumimoji="0" lang="en-US" altLang="ja-JP" sz="1600" b="1" i="0" u="none" strike="noStrike" cap="none" normalizeH="0" baseline="0" dirty="0" smtClean="0">
                          <a:ln>
                            <a:noFill/>
                          </a:ln>
                          <a:solidFill>
                            <a:srgbClr val="0000CC"/>
                          </a:solidFill>
                          <a:effectLst/>
                          <a:latin typeface="HG丸ｺﾞｼｯｸM-PRO" pitchFamily="50" charset="-128"/>
                          <a:ea typeface="HG丸ｺﾞｼｯｸM-PRO" pitchFamily="50" charset="-128"/>
                        </a:rPr>
                        <a:t>c</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dirty="0" smtClean="0">
                          <a:ln>
                            <a:noFill/>
                          </a:ln>
                          <a:solidFill>
                            <a:srgbClr val="0000CC"/>
                          </a:solidFill>
                          <a:effectLst/>
                          <a:latin typeface="HG丸ｺﾞｼｯｸM-PRO" pitchFamily="50" charset="-128"/>
                          <a:ea typeface="HG丸ｺﾞｼｯｸM-PRO" pitchFamily="50" charset="-128"/>
                        </a:rPr>
                        <a:t>１</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358484" name="Group 84"/>
          <p:cNvGraphicFramePr>
            <a:graphicFrameLocks noGrp="1"/>
          </p:cNvGraphicFramePr>
          <p:nvPr>
            <p:extLst>
              <p:ext uri="{D42A27DB-BD31-4B8C-83A1-F6EECF244321}">
                <p14:modId xmlns:p14="http://schemas.microsoft.com/office/powerpoint/2010/main" val="2874884235"/>
              </p:ext>
            </p:extLst>
          </p:nvPr>
        </p:nvGraphicFramePr>
        <p:xfrm>
          <a:off x="1467380" y="4752623"/>
          <a:ext cx="6480175" cy="957086"/>
        </p:xfrm>
        <a:graphic>
          <a:graphicData uri="http://schemas.openxmlformats.org/drawingml/2006/table">
            <a:tbl>
              <a:tblPr/>
              <a:tblGrid>
                <a:gridCol w="1295400"/>
                <a:gridCol w="1296987"/>
                <a:gridCol w="1295400"/>
                <a:gridCol w="1296988"/>
                <a:gridCol w="1295400"/>
              </a:tblGrid>
              <a:tr h="499886">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dirty="0" smtClean="0">
                          <a:ln>
                            <a:noFill/>
                          </a:ln>
                          <a:solidFill>
                            <a:srgbClr val="0000CC"/>
                          </a:solidFill>
                          <a:effectLst/>
                          <a:latin typeface="HG丸ｺﾞｼｯｸM-PRO" pitchFamily="50" charset="-128"/>
                          <a:ea typeface="HG丸ｺﾞｼｯｸM-PRO" pitchFamily="50" charset="-128"/>
                        </a:rPr>
                        <a:t>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rPr>
                        <a:t>1/3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rPr>
                        <a:t>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5288">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smtClean="0">
                          <a:ln>
                            <a:noFill/>
                          </a:ln>
                          <a:solidFill>
                            <a:srgbClr val="0000CC"/>
                          </a:solidFill>
                          <a:effectLst/>
                          <a:latin typeface="HG丸ｺﾞｼｯｸM-PRO" pitchFamily="50" charset="-128"/>
                          <a:ea typeface="HG丸ｺﾞｼｯｸM-PRO" pitchFamily="50" charset="-128"/>
                        </a:rPr>
                        <a:t>C.I.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dirty="0" smtClean="0">
                          <a:ln>
                            <a:noFill/>
                          </a:ln>
                          <a:solidFill>
                            <a:srgbClr val="FF0000"/>
                          </a:solidFill>
                          <a:effectLst/>
                          <a:latin typeface="HG丸ｺﾞｼｯｸM-PRO" pitchFamily="50" charset="-128"/>
                          <a:ea typeface="HG丸ｺﾞｼｯｸM-PRO" pitchFamily="50" charset="-128"/>
                        </a:rPr>
                        <a:t>0.49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dirty="0" smtClean="0">
                          <a:ln>
                            <a:noFill/>
                          </a:ln>
                          <a:solidFill>
                            <a:srgbClr val="0000CC"/>
                          </a:solidFill>
                          <a:effectLst/>
                          <a:latin typeface="HG丸ｺﾞｼｯｸM-PRO" pitchFamily="50" charset="-128"/>
                          <a:ea typeface="HG丸ｺﾞｼｯｸM-PRO"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dirty="0" smtClean="0">
                          <a:ln>
                            <a:noFill/>
                          </a:ln>
                          <a:solidFill>
                            <a:srgbClr val="0000CC"/>
                          </a:solidFill>
                          <a:effectLst/>
                          <a:latin typeface="HG丸ｺﾞｼｯｸM-PRO" pitchFamily="50" charset="-128"/>
                          <a:ea typeface="HG丸ｺﾞｼｯｸM-PRO" pitchFamily="50" charset="-128"/>
                        </a:rPr>
                        <a:t>0.02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2000" b="1" i="0" u="none" strike="noStrike" cap="none" normalizeH="0" baseline="0" dirty="0" smtClean="0">
                          <a:ln>
                            <a:noFill/>
                          </a:ln>
                          <a:solidFill>
                            <a:srgbClr val="0000CC"/>
                          </a:solidFill>
                          <a:effectLst/>
                          <a:latin typeface="HG丸ｺﾞｼｯｸM-PRO" pitchFamily="50" charset="-128"/>
                          <a:ea typeface="HG丸ｺﾞｼｯｸM-PRO" pitchFamily="50" charset="-128"/>
                        </a:rPr>
                        <a:t>0.06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5266" name="Rectangle 2"/>
          <p:cNvSpPr>
            <a:spLocks noGrp="1" noChangeArrowheads="1"/>
          </p:cNvSpPr>
          <p:nvPr>
            <p:ph type="ctrTitle"/>
          </p:nvPr>
        </p:nvSpPr>
        <p:spPr>
          <a:xfrm>
            <a:off x="468313" y="836613"/>
            <a:ext cx="8207375" cy="5329237"/>
          </a:xfrm>
        </p:spPr>
        <p:txBody>
          <a:bodyPr/>
          <a:lstStyle/>
          <a:p>
            <a:r>
              <a:rPr lang="ja-JP" altLang="en-US">
                <a:solidFill>
                  <a:srgbClr val="6666FF"/>
                </a:solidFill>
              </a:rPr>
              <a:t>一対比較の整合性</a:t>
            </a:r>
            <a:br>
              <a:rPr lang="ja-JP" altLang="en-US">
                <a:solidFill>
                  <a:srgbClr val="6666FF"/>
                </a:solidFill>
              </a:rPr>
            </a:br>
            <a:r>
              <a:rPr lang="ja-JP" altLang="en-US"/>
              <a:t>評価基準の階層化</a:t>
            </a:r>
            <a:r>
              <a:rPr lang="ja-JP" altLang="en-US">
                <a:solidFill>
                  <a:srgbClr val="6666FF"/>
                </a:solidFill>
              </a:rPr>
              <a:t/>
            </a:r>
            <a:br>
              <a:rPr lang="ja-JP" altLang="en-US">
                <a:solidFill>
                  <a:srgbClr val="6666FF"/>
                </a:solidFill>
              </a:rPr>
            </a:br>
            <a:r>
              <a:rPr lang="ja-JP" altLang="en-US">
                <a:solidFill>
                  <a:srgbClr val="6666FF"/>
                </a:solidFill>
              </a:rPr>
              <a:t>感度分析</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5"/>
          <p:cNvSpPr>
            <a:spLocks noGrp="1"/>
          </p:cNvSpPr>
          <p:nvPr>
            <p:ph type="sldNum" sz="quarter" idx="12"/>
          </p:nvPr>
        </p:nvSpPr>
        <p:spPr/>
        <p:txBody>
          <a:bodyPr/>
          <a:lstStyle/>
          <a:p>
            <a:fld id="{D6FA4A86-57C1-49B8-9AB8-2A413525C7B6}" type="slidenum">
              <a:rPr lang="en-US" altLang="ja-JP"/>
              <a:pPr/>
              <a:t>53</a:t>
            </a:fld>
            <a:endParaRPr lang="en-US" altLang="ja-JP"/>
          </a:p>
        </p:txBody>
      </p:sp>
      <p:sp>
        <p:nvSpPr>
          <p:cNvPr id="516098" name="Rectangle 2"/>
          <p:cNvSpPr>
            <a:spLocks noGrp="1" noChangeArrowheads="1"/>
          </p:cNvSpPr>
          <p:nvPr>
            <p:ph type="title"/>
          </p:nvPr>
        </p:nvSpPr>
        <p:spPr/>
        <p:txBody>
          <a:bodyPr/>
          <a:lstStyle/>
          <a:p>
            <a:r>
              <a:rPr lang="ja-JP" altLang="en-US"/>
              <a:t>評価基準の決め方</a:t>
            </a:r>
          </a:p>
        </p:txBody>
      </p:sp>
      <p:sp>
        <p:nvSpPr>
          <p:cNvPr id="516099" name="Rectangle 3"/>
          <p:cNvSpPr>
            <a:spLocks noGrp="1" noChangeArrowheads="1"/>
          </p:cNvSpPr>
          <p:nvPr>
            <p:ph type="body" idx="1"/>
          </p:nvPr>
        </p:nvSpPr>
        <p:spPr>
          <a:xfrm>
            <a:off x="685800" y="1676400"/>
            <a:ext cx="7989888" cy="4419600"/>
          </a:xfrm>
        </p:spPr>
        <p:txBody>
          <a:bodyPr/>
          <a:lstStyle/>
          <a:p>
            <a:r>
              <a:rPr lang="ja-JP" altLang="en-US"/>
              <a:t>３つの基準が</a:t>
            </a:r>
          </a:p>
          <a:p>
            <a:pPr lvl="1"/>
            <a:r>
              <a:rPr lang="ja-JP" altLang="en-US"/>
              <a:t>「安く買える」「カーナビがある」「メンテナンスフリー」</a:t>
            </a:r>
          </a:p>
          <a:p>
            <a:r>
              <a:rPr lang="ja-JP" altLang="en-US"/>
              <a:t>だとしたら、何が問題か？</a:t>
            </a:r>
          </a:p>
          <a:p>
            <a:pPr lvl="1"/>
            <a:r>
              <a:rPr lang="ja-JP" altLang="en-US"/>
              <a:t>「カーナビがある」＋「メンテナンスフリー」＝</a:t>
            </a:r>
            <a:r>
              <a:rPr lang="ja-JP" altLang="en-US">
                <a:solidFill>
                  <a:srgbClr val="FF0000"/>
                </a:solidFill>
              </a:rPr>
              <a:t>装備！</a:t>
            </a:r>
          </a:p>
          <a:p>
            <a:pPr lvl="1"/>
            <a:r>
              <a:rPr lang="ja-JP" altLang="en-US">
                <a:solidFill>
                  <a:srgbClr val="FF0000"/>
                </a:solidFill>
              </a:rPr>
              <a:t>装備の基準がダブルカウントされる</a:t>
            </a:r>
          </a:p>
          <a:p>
            <a:r>
              <a:rPr lang="ja-JP" altLang="en-US"/>
              <a:t>同類項をまとめる</a:t>
            </a:r>
          </a:p>
          <a:p>
            <a:r>
              <a:rPr lang="ja-JP" altLang="en-US"/>
              <a:t>階層構造にする</a:t>
            </a:r>
          </a:p>
        </p:txBody>
      </p:sp>
      <p:sp>
        <p:nvSpPr>
          <p:cNvPr id="7" name="テキスト ボックス 6"/>
          <p:cNvSpPr txBox="1"/>
          <p:nvPr/>
        </p:nvSpPr>
        <p:spPr>
          <a:xfrm>
            <a:off x="7371644" y="0"/>
            <a:ext cx="1772356" cy="707886"/>
          </a:xfrm>
          <a:prstGeom prst="rect">
            <a:avLst/>
          </a:prstGeom>
          <a:solidFill>
            <a:srgbClr val="0000CC">
              <a:alpha val="20000"/>
            </a:srgbClr>
          </a:solidFill>
        </p:spPr>
        <p:txBody>
          <a:bodyPr wrap="square" rtlCol="0">
            <a:spAutoFit/>
          </a:bodyPr>
          <a:lstStyle/>
          <a:p>
            <a:r>
              <a:rPr kumimoji="1" lang="ja-JP" altLang="en-US" b="1" dirty="0" smtClean="0">
                <a:solidFill>
                  <a:srgbClr val="FF0000"/>
                </a:solidFill>
                <a:latin typeface="+mj-lt"/>
              </a:rPr>
              <a:t>テキスト</a:t>
            </a:r>
            <a:endParaRPr kumimoji="1" lang="en-US" altLang="ja-JP" b="1" dirty="0" smtClean="0">
              <a:solidFill>
                <a:srgbClr val="FF0000"/>
              </a:solidFill>
              <a:latin typeface="+mj-lt"/>
            </a:endParaRPr>
          </a:p>
          <a:p>
            <a:r>
              <a:rPr kumimoji="1" lang="en-US" altLang="ja-JP" b="1" dirty="0" smtClean="0">
                <a:solidFill>
                  <a:srgbClr val="FF0000"/>
                </a:solidFill>
                <a:latin typeface="+mj-lt"/>
              </a:rPr>
              <a:t>159</a:t>
            </a:r>
            <a:r>
              <a:rPr kumimoji="1" lang="ja-JP" altLang="en-US" b="1" dirty="0" smtClean="0">
                <a:solidFill>
                  <a:srgbClr val="FF0000"/>
                </a:solidFill>
                <a:latin typeface="+mj-lt"/>
              </a:rPr>
              <a:t>ページ</a:t>
            </a:r>
            <a:endParaRPr kumimoji="1" lang="ja-JP" altLang="en-US" b="1" dirty="0">
              <a:solidFill>
                <a:srgbClr val="FF0000"/>
              </a:solidFill>
              <a:latin typeface="+mj-lt"/>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5"/>
          <p:cNvSpPr>
            <a:spLocks noGrp="1"/>
          </p:cNvSpPr>
          <p:nvPr>
            <p:ph type="sldNum" sz="quarter" idx="12"/>
          </p:nvPr>
        </p:nvSpPr>
        <p:spPr/>
        <p:txBody>
          <a:bodyPr/>
          <a:lstStyle/>
          <a:p>
            <a:fld id="{F88E1DC0-CEA3-4131-AF85-57655A6A5300}" type="slidenum">
              <a:rPr lang="en-US" altLang="ja-JP"/>
              <a:pPr/>
              <a:t>54</a:t>
            </a:fld>
            <a:endParaRPr lang="en-US" altLang="ja-JP"/>
          </a:p>
        </p:txBody>
      </p:sp>
      <p:sp>
        <p:nvSpPr>
          <p:cNvPr id="364546" name="Rectangle 2"/>
          <p:cNvSpPr>
            <a:spLocks noGrp="1" noChangeArrowheads="1"/>
          </p:cNvSpPr>
          <p:nvPr>
            <p:ph type="title"/>
          </p:nvPr>
        </p:nvSpPr>
        <p:spPr/>
        <p:txBody>
          <a:bodyPr/>
          <a:lstStyle/>
          <a:p>
            <a:r>
              <a:rPr lang="ja-JP" altLang="en-US"/>
              <a:t>判断基準の整理</a:t>
            </a:r>
          </a:p>
        </p:txBody>
      </p:sp>
      <p:sp>
        <p:nvSpPr>
          <p:cNvPr id="364547" name="Rectangle 3"/>
          <p:cNvSpPr>
            <a:spLocks noGrp="1" noChangeArrowheads="1"/>
          </p:cNvSpPr>
          <p:nvPr>
            <p:ph type="body" idx="1"/>
          </p:nvPr>
        </p:nvSpPr>
        <p:spPr/>
        <p:txBody>
          <a:bodyPr/>
          <a:lstStyle/>
          <a:p>
            <a:r>
              <a:rPr lang="ja-JP" altLang="en-US"/>
              <a:t>例１　評価基準　経済性：快適性＝</a:t>
            </a:r>
            <a:r>
              <a:rPr lang="ja-JP" altLang="en-US">
                <a:solidFill>
                  <a:srgbClr val="FF0000"/>
                </a:solidFill>
              </a:rPr>
              <a:t>２：１</a:t>
            </a:r>
          </a:p>
          <a:p>
            <a:endParaRPr lang="ja-JP" altLang="en-US"/>
          </a:p>
          <a:p>
            <a:r>
              <a:rPr lang="ja-JP" altLang="en-US"/>
              <a:t>例２　評価基準　価格、燃費、装備</a:t>
            </a:r>
          </a:p>
          <a:p>
            <a:pPr lvl="1"/>
            <a:r>
              <a:rPr lang="ja-JP" altLang="en-US"/>
              <a:t>価格：装備＝経済性：快適性＝２：１</a:t>
            </a:r>
          </a:p>
          <a:p>
            <a:pPr lvl="1"/>
            <a:r>
              <a:rPr lang="ja-JP" altLang="en-US"/>
              <a:t>燃費：装備＝経済性：快適性＝２：１</a:t>
            </a:r>
          </a:p>
          <a:p>
            <a:pPr lvl="1"/>
            <a:r>
              <a:rPr lang="ja-JP" altLang="en-US">
                <a:sym typeface="Wingdings" pitchFamily="2" charset="2"/>
              </a:rPr>
              <a:t>　価格：燃費：装備＝２：２：１</a:t>
            </a:r>
          </a:p>
          <a:p>
            <a:pPr lvl="1"/>
            <a:r>
              <a:rPr lang="ja-JP" altLang="en-US">
                <a:sym typeface="Wingdings" pitchFamily="2" charset="2"/>
              </a:rPr>
              <a:t>　経済性（価格</a:t>
            </a:r>
            <a:r>
              <a:rPr lang="en-US" altLang="ja-JP">
                <a:sym typeface="Wingdings" pitchFamily="2" charset="2"/>
              </a:rPr>
              <a:t>+</a:t>
            </a:r>
            <a:r>
              <a:rPr lang="ja-JP" altLang="en-US">
                <a:sym typeface="Wingdings" pitchFamily="2" charset="2"/>
              </a:rPr>
              <a:t>燃費）：快適性＝</a:t>
            </a:r>
            <a:r>
              <a:rPr lang="ja-JP" altLang="en-US">
                <a:solidFill>
                  <a:srgbClr val="FF0000"/>
                </a:solidFill>
                <a:sym typeface="Wingdings" pitchFamily="2" charset="2"/>
              </a:rPr>
              <a:t>４：１</a:t>
            </a:r>
            <a:endParaRPr lang="ja-JP" altLang="en-US">
              <a:solidFill>
                <a:srgbClr val="FF0000"/>
              </a:solidFill>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スライド番号プレースホルダ 4"/>
          <p:cNvSpPr>
            <a:spLocks noGrp="1"/>
          </p:cNvSpPr>
          <p:nvPr>
            <p:ph type="sldNum" sz="quarter" idx="12"/>
          </p:nvPr>
        </p:nvSpPr>
        <p:spPr/>
        <p:txBody>
          <a:bodyPr/>
          <a:lstStyle/>
          <a:p>
            <a:fld id="{3EE3CB8F-F7AA-4543-AE15-E7E6EFDD477B}" type="slidenum">
              <a:rPr lang="en-US" altLang="ja-JP"/>
              <a:pPr/>
              <a:t>55</a:t>
            </a:fld>
            <a:endParaRPr lang="en-US" altLang="ja-JP"/>
          </a:p>
        </p:txBody>
      </p:sp>
      <p:sp>
        <p:nvSpPr>
          <p:cNvPr id="407554" name="Rectangle 2"/>
          <p:cNvSpPr>
            <a:spLocks noGrp="1" noChangeArrowheads="1"/>
          </p:cNvSpPr>
          <p:nvPr>
            <p:ph type="title"/>
          </p:nvPr>
        </p:nvSpPr>
        <p:spPr/>
        <p:txBody>
          <a:bodyPr/>
          <a:lstStyle/>
          <a:p>
            <a:r>
              <a:rPr lang="ja-JP" altLang="en-US"/>
              <a:t>基準の階層化</a:t>
            </a:r>
          </a:p>
        </p:txBody>
      </p:sp>
      <p:grpSp>
        <p:nvGrpSpPr>
          <p:cNvPr id="407584" name="Group 32"/>
          <p:cNvGrpSpPr>
            <a:grpSpLocks/>
          </p:cNvGrpSpPr>
          <p:nvPr/>
        </p:nvGrpSpPr>
        <p:grpSpPr bwMode="auto">
          <a:xfrm>
            <a:off x="898525" y="2493963"/>
            <a:ext cx="3022600" cy="3355975"/>
            <a:chOff x="566" y="1571"/>
            <a:chExt cx="1904" cy="2114"/>
          </a:xfrm>
        </p:grpSpPr>
        <p:sp>
          <p:nvSpPr>
            <p:cNvPr id="407555" name="Text Box 3"/>
            <p:cNvSpPr txBox="1">
              <a:spLocks noChangeArrowheads="1"/>
            </p:cNvSpPr>
            <p:nvPr/>
          </p:nvSpPr>
          <p:spPr bwMode="auto">
            <a:xfrm>
              <a:off x="1110" y="1571"/>
              <a:ext cx="771" cy="255"/>
            </a:xfrm>
            <a:prstGeom prst="rect">
              <a:avLst/>
            </a:prstGeom>
            <a:noFill/>
            <a:ln w="38100">
              <a:solidFill>
                <a:srgbClr val="0000CC"/>
              </a:solidFill>
              <a:miter lim="800000"/>
              <a:headEnd/>
              <a:tailEnd/>
            </a:ln>
            <a:effectLst/>
          </p:spPr>
          <p:txBody>
            <a:bodyPr>
              <a:spAutoFit/>
            </a:bodyPr>
            <a:lstStyle/>
            <a:p>
              <a:pPr>
                <a:spcBef>
                  <a:spcPct val="50000"/>
                </a:spcBef>
              </a:pPr>
              <a:r>
                <a:rPr lang="ja-JP" altLang="en-US" sz="1800">
                  <a:solidFill>
                    <a:srgbClr val="0000CC"/>
                  </a:solidFill>
                  <a:latin typeface="ＭＳ ゴシック" pitchFamily="49" charset="-128"/>
                </a:rPr>
                <a:t>車の選択</a:t>
              </a:r>
            </a:p>
          </p:txBody>
        </p:sp>
        <p:sp>
          <p:nvSpPr>
            <p:cNvPr id="407556" name="Text Box 4"/>
            <p:cNvSpPr txBox="1">
              <a:spLocks noChangeArrowheads="1"/>
            </p:cNvSpPr>
            <p:nvPr/>
          </p:nvSpPr>
          <p:spPr bwMode="auto">
            <a:xfrm>
              <a:off x="1382" y="3430"/>
              <a:ext cx="271" cy="255"/>
            </a:xfrm>
            <a:prstGeom prst="rect">
              <a:avLst/>
            </a:prstGeom>
            <a:noFill/>
            <a:ln w="38100">
              <a:solidFill>
                <a:srgbClr val="0000CC"/>
              </a:solidFill>
              <a:miter lim="800000"/>
              <a:headEnd/>
              <a:tailEnd/>
            </a:ln>
            <a:effectLst/>
          </p:spPr>
          <p:txBody>
            <a:bodyPr>
              <a:spAutoFit/>
            </a:bodyPr>
            <a:lstStyle/>
            <a:p>
              <a:pPr>
                <a:spcBef>
                  <a:spcPct val="50000"/>
                </a:spcBef>
              </a:pPr>
              <a:r>
                <a:rPr lang="en-US" altLang="ja-JP" sz="1800">
                  <a:solidFill>
                    <a:srgbClr val="0000CC"/>
                  </a:solidFill>
                  <a:latin typeface="ＭＳ ゴシック" pitchFamily="49" charset="-128"/>
                </a:rPr>
                <a:t>N</a:t>
              </a:r>
            </a:p>
          </p:txBody>
        </p:sp>
        <p:sp>
          <p:nvSpPr>
            <p:cNvPr id="407557" name="Text Box 5"/>
            <p:cNvSpPr txBox="1">
              <a:spLocks noChangeArrowheads="1"/>
            </p:cNvSpPr>
            <p:nvPr/>
          </p:nvSpPr>
          <p:spPr bwMode="auto">
            <a:xfrm>
              <a:off x="657" y="3430"/>
              <a:ext cx="271" cy="255"/>
            </a:xfrm>
            <a:prstGeom prst="rect">
              <a:avLst/>
            </a:prstGeom>
            <a:noFill/>
            <a:ln w="38100">
              <a:solidFill>
                <a:srgbClr val="0000CC"/>
              </a:solidFill>
              <a:miter lim="800000"/>
              <a:headEnd/>
              <a:tailEnd/>
            </a:ln>
            <a:effectLst/>
          </p:spPr>
          <p:txBody>
            <a:bodyPr>
              <a:spAutoFit/>
            </a:bodyPr>
            <a:lstStyle/>
            <a:p>
              <a:pPr>
                <a:spcBef>
                  <a:spcPct val="50000"/>
                </a:spcBef>
              </a:pPr>
              <a:r>
                <a:rPr lang="en-US" altLang="ja-JP" sz="1800">
                  <a:solidFill>
                    <a:srgbClr val="0000CC"/>
                  </a:solidFill>
                  <a:latin typeface="ＭＳ ゴシック" pitchFamily="49" charset="-128"/>
                </a:rPr>
                <a:t>T</a:t>
              </a:r>
            </a:p>
          </p:txBody>
        </p:sp>
        <p:sp>
          <p:nvSpPr>
            <p:cNvPr id="407558" name="Text Box 6"/>
            <p:cNvSpPr txBox="1">
              <a:spLocks noChangeArrowheads="1"/>
            </p:cNvSpPr>
            <p:nvPr/>
          </p:nvSpPr>
          <p:spPr bwMode="auto">
            <a:xfrm>
              <a:off x="2108" y="3430"/>
              <a:ext cx="273" cy="255"/>
            </a:xfrm>
            <a:prstGeom prst="rect">
              <a:avLst/>
            </a:prstGeom>
            <a:noFill/>
            <a:ln w="38100">
              <a:solidFill>
                <a:srgbClr val="0000CC"/>
              </a:solidFill>
              <a:miter lim="800000"/>
              <a:headEnd/>
              <a:tailEnd/>
            </a:ln>
            <a:effectLst/>
          </p:spPr>
          <p:txBody>
            <a:bodyPr>
              <a:spAutoFit/>
            </a:bodyPr>
            <a:lstStyle/>
            <a:p>
              <a:pPr>
                <a:spcBef>
                  <a:spcPct val="50000"/>
                </a:spcBef>
              </a:pPr>
              <a:r>
                <a:rPr lang="en-US" altLang="ja-JP" sz="1800">
                  <a:solidFill>
                    <a:srgbClr val="0000CC"/>
                  </a:solidFill>
                  <a:latin typeface="ＭＳ ゴシック" pitchFamily="49" charset="-128"/>
                </a:rPr>
                <a:t>B</a:t>
              </a:r>
            </a:p>
          </p:txBody>
        </p:sp>
        <p:sp>
          <p:nvSpPr>
            <p:cNvPr id="407559" name="Rectangle 7"/>
            <p:cNvSpPr>
              <a:spLocks noChangeArrowheads="1"/>
            </p:cNvSpPr>
            <p:nvPr/>
          </p:nvSpPr>
          <p:spPr bwMode="auto">
            <a:xfrm>
              <a:off x="793" y="2115"/>
              <a:ext cx="1451" cy="816"/>
            </a:xfrm>
            <a:prstGeom prst="rect">
              <a:avLst/>
            </a:prstGeom>
            <a:noFill/>
            <a:ln w="38100">
              <a:solidFill>
                <a:srgbClr val="0000CC"/>
              </a:solidFill>
              <a:miter lim="800000"/>
              <a:headEnd/>
              <a:tailEnd/>
            </a:ln>
            <a:effectLst/>
          </p:spPr>
          <p:txBody>
            <a:bodyPr wrap="none" anchor="ctr"/>
            <a:lstStyle/>
            <a:p>
              <a:endParaRPr lang="ja-JP" altLang="en-US"/>
            </a:p>
          </p:txBody>
        </p:sp>
        <p:sp>
          <p:nvSpPr>
            <p:cNvPr id="407560" name="Line 8"/>
            <p:cNvSpPr>
              <a:spLocks noChangeShapeType="1"/>
            </p:cNvSpPr>
            <p:nvPr/>
          </p:nvSpPr>
          <p:spPr bwMode="auto">
            <a:xfrm>
              <a:off x="793" y="3113"/>
              <a:ext cx="1451" cy="0"/>
            </a:xfrm>
            <a:prstGeom prst="line">
              <a:avLst/>
            </a:prstGeom>
            <a:noFill/>
            <a:ln w="38100">
              <a:solidFill>
                <a:srgbClr val="0000CC"/>
              </a:solidFill>
              <a:round/>
              <a:headEnd/>
              <a:tailEnd/>
            </a:ln>
            <a:effectLst/>
          </p:spPr>
          <p:txBody>
            <a:bodyPr wrap="none" anchor="ctr"/>
            <a:lstStyle/>
            <a:p>
              <a:endParaRPr lang="ja-JP" altLang="en-US"/>
            </a:p>
          </p:txBody>
        </p:sp>
        <p:sp>
          <p:nvSpPr>
            <p:cNvPr id="407561" name="Line 9"/>
            <p:cNvSpPr>
              <a:spLocks noChangeShapeType="1"/>
            </p:cNvSpPr>
            <p:nvPr/>
          </p:nvSpPr>
          <p:spPr bwMode="auto">
            <a:xfrm>
              <a:off x="1518" y="1843"/>
              <a:ext cx="0" cy="1587"/>
            </a:xfrm>
            <a:prstGeom prst="line">
              <a:avLst/>
            </a:prstGeom>
            <a:noFill/>
            <a:ln w="38100">
              <a:solidFill>
                <a:srgbClr val="0000CC"/>
              </a:solidFill>
              <a:round/>
              <a:headEnd/>
              <a:tailEnd/>
            </a:ln>
            <a:effectLst/>
          </p:spPr>
          <p:txBody>
            <a:bodyPr wrap="none" anchor="ctr"/>
            <a:lstStyle/>
            <a:p>
              <a:endParaRPr lang="ja-JP" altLang="en-US"/>
            </a:p>
          </p:txBody>
        </p:sp>
        <p:sp>
          <p:nvSpPr>
            <p:cNvPr id="407562" name="Line 10"/>
            <p:cNvSpPr>
              <a:spLocks noChangeShapeType="1"/>
            </p:cNvSpPr>
            <p:nvPr/>
          </p:nvSpPr>
          <p:spPr bwMode="auto">
            <a:xfrm>
              <a:off x="2244" y="3113"/>
              <a:ext cx="0" cy="317"/>
            </a:xfrm>
            <a:prstGeom prst="line">
              <a:avLst/>
            </a:prstGeom>
            <a:noFill/>
            <a:ln w="38100">
              <a:solidFill>
                <a:srgbClr val="0000CC"/>
              </a:solidFill>
              <a:round/>
              <a:headEnd/>
              <a:tailEnd/>
            </a:ln>
            <a:effectLst/>
          </p:spPr>
          <p:txBody>
            <a:bodyPr wrap="none" anchor="ctr"/>
            <a:lstStyle/>
            <a:p>
              <a:endParaRPr lang="ja-JP" altLang="en-US"/>
            </a:p>
          </p:txBody>
        </p:sp>
        <p:sp>
          <p:nvSpPr>
            <p:cNvPr id="407563" name="Line 11"/>
            <p:cNvSpPr>
              <a:spLocks noChangeShapeType="1"/>
            </p:cNvSpPr>
            <p:nvPr/>
          </p:nvSpPr>
          <p:spPr bwMode="auto">
            <a:xfrm>
              <a:off x="794" y="3113"/>
              <a:ext cx="0" cy="317"/>
            </a:xfrm>
            <a:prstGeom prst="line">
              <a:avLst/>
            </a:prstGeom>
            <a:noFill/>
            <a:ln w="38100">
              <a:solidFill>
                <a:srgbClr val="0000CC"/>
              </a:solidFill>
              <a:round/>
              <a:headEnd/>
              <a:tailEnd/>
            </a:ln>
            <a:effectLst/>
          </p:spPr>
          <p:txBody>
            <a:bodyPr wrap="none" anchor="ctr"/>
            <a:lstStyle/>
            <a:p>
              <a:endParaRPr lang="ja-JP" altLang="en-US"/>
            </a:p>
          </p:txBody>
        </p:sp>
        <p:sp>
          <p:nvSpPr>
            <p:cNvPr id="407564" name="Text Box 12"/>
            <p:cNvSpPr txBox="1">
              <a:spLocks noChangeArrowheads="1"/>
            </p:cNvSpPr>
            <p:nvPr/>
          </p:nvSpPr>
          <p:spPr bwMode="auto">
            <a:xfrm>
              <a:off x="566" y="2387"/>
              <a:ext cx="453" cy="255"/>
            </a:xfrm>
            <a:prstGeom prst="rect">
              <a:avLst/>
            </a:prstGeom>
            <a:solidFill>
              <a:schemeClr val="bg1"/>
            </a:solidFill>
            <a:ln w="38100">
              <a:solidFill>
                <a:srgbClr val="0000CC"/>
              </a:solidFill>
              <a:miter lim="800000"/>
              <a:headEnd/>
              <a:tailEnd/>
            </a:ln>
            <a:effectLst/>
          </p:spPr>
          <p:txBody>
            <a:bodyPr>
              <a:spAutoFit/>
            </a:bodyPr>
            <a:lstStyle/>
            <a:p>
              <a:pPr>
                <a:spcBef>
                  <a:spcPct val="50000"/>
                </a:spcBef>
              </a:pPr>
              <a:r>
                <a:rPr lang="ja-JP" altLang="en-US" sz="1800">
                  <a:solidFill>
                    <a:srgbClr val="0000CC"/>
                  </a:solidFill>
                  <a:latin typeface="ＭＳ ゴシック" pitchFamily="49" charset="-128"/>
                </a:rPr>
                <a:t>価格</a:t>
              </a:r>
            </a:p>
          </p:txBody>
        </p:sp>
        <p:sp>
          <p:nvSpPr>
            <p:cNvPr id="407565" name="Text Box 13"/>
            <p:cNvSpPr txBox="1">
              <a:spLocks noChangeArrowheads="1"/>
            </p:cNvSpPr>
            <p:nvPr/>
          </p:nvSpPr>
          <p:spPr bwMode="auto">
            <a:xfrm>
              <a:off x="2017" y="2387"/>
              <a:ext cx="453" cy="255"/>
            </a:xfrm>
            <a:prstGeom prst="rect">
              <a:avLst/>
            </a:prstGeom>
            <a:solidFill>
              <a:schemeClr val="bg1"/>
            </a:solidFill>
            <a:ln w="38100">
              <a:solidFill>
                <a:srgbClr val="0000CC"/>
              </a:solidFill>
              <a:miter lim="800000"/>
              <a:headEnd/>
              <a:tailEnd/>
            </a:ln>
            <a:effectLst/>
          </p:spPr>
          <p:txBody>
            <a:bodyPr>
              <a:spAutoFit/>
            </a:bodyPr>
            <a:lstStyle/>
            <a:p>
              <a:pPr>
                <a:spcBef>
                  <a:spcPct val="50000"/>
                </a:spcBef>
              </a:pPr>
              <a:r>
                <a:rPr lang="ja-JP" altLang="en-US" sz="1800">
                  <a:solidFill>
                    <a:srgbClr val="0000CC"/>
                  </a:solidFill>
                  <a:latin typeface="ＭＳ ゴシック" pitchFamily="49" charset="-128"/>
                </a:rPr>
                <a:t>機能</a:t>
              </a:r>
            </a:p>
          </p:txBody>
        </p:sp>
        <p:sp>
          <p:nvSpPr>
            <p:cNvPr id="407566" name="Text Box 14"/>
            <p:cNvSpPr txBox="1">
              <a:spLocks noChangeArrowheads="1"/>
            </p:cNvSpPr>
            <p:nvPr/>
          </p:nvSpPr>
          <p:spPr bwMode="auto">
            <a:xfrm>
              <a:off x="1292" y="2387"/>
              <a:ext cx="453" cy="255"/>
            </a:xfrm>
            <a:prstGeom prst="rect">
              <a:avLst/>
            </a:prstGeom>
            <a:solidFill>
              <a:schemeClr val="bg1"/>
            </a:solidFill>
            <a:ln w="38100">
              <a:solidFill>
                <a:srgbClr val="0000CC"/>
              </a:solidFill>
              <a:miter lim="800000"/>
              <a:headEnd/>
              <a:tailEnd/>
            </a:ln>
            <a:effectLst/>
          </p:spPr>
          <p:txBody>
            <a:bodyPr>
              <a:spAutoFit/>
            </a:bodyPr>
            <a:lstStyle/>
            <a:p>
              <a:pPr>
                <a:spcBef>
                  <a:spcPct val="50000"/>
                </a:spcBef>
              </a:pPr>
              <a:r>
                <a:rPr lang="ja-JP" altLang="en-US" sz="1800">
                  <a:solidFill>
                    <a:srgbClr val="0000CC"/>
                  </a:solidFill>
                  <a:latin typeface="ＭＳ ゴシック" pitchFamily="49" charset="-128"/>
                </a:rPr>
                <a:t>燃費</a:t>
              </a:r>
            </a:p>
          </p:txBody>
        </p:sp>
      </p:grpSp>
      <p:grpSp>
        <p:nvGrpSpPr>
          <p:cNvPr id="407567" name="Group 15"/>
          <p:cNvGrpSpPr>
            <a:grpSpLocks/>
          </p:cNvGrpSpPr>
          <p:nvPr/>
        </p:nvGrpSpPr>
        <p:grpSpPr bwMode="auto">
          <a:xfrm>
            <a:off x="5219700" y="2133600"/>
            <a:ext cx="3024188" cy="3787775"/>
            <a:chOff x="3288" y="1344"/>
            <a:chExt cx="1905" cy="2386"/>
          </a:xfrm>
        </p:grpSpPr>
        <p:sp>
          <p:nvSpPr>
            <p:cNvPr id="407568" name="Text Box 16"/>
            <p:cNvSpPr txBox="1">
              <a:spLocks noChangeArrowheads="1"/>
            </p:cNvSpPr>
            <p:nvPr/>
          </p:nvSpPr>
          <p:spPr bwMode="auto">
            <a:xfrm>
              <a:off x="3878" y="1344"/>
              <a:ext cx="771" cy="255"/>
            </a:xfrm>
            <a:prstGeom prst="rect">
              <a:avLst/>
            </a:prstGeom>
            <a:noFill/>
            <a:ln w="38100">
              <a:solidFill>
                <a:srgbClr val="0000CC"/>
              </a:solidFill>
              <a:miter lim="800000"/>
              <a:headEnd/>
              <a:tailEnd/>
            </a:ln>
            <a:effectLst/>
          </p:spPr>
          <p:txBody>
            <a:bodyPr>
              <a:spAutoFit/>
            </a:bodyPr>
            <a:lstStyle/>
            <a:p>
              <a:pPr>
                <a:spcBef>
                  <a:spcPct val="50000"/>
                </a:spcBef>
              </a:pPr>
              <a:r>
                <a:rPr lang="ja-JP" altLang="en-US" sz="1800">
                  <a:solidFill>
                    <a:srgbClr val="0000CC"/>
                  </a:solidFill>
                  <a:latin typeface="ＭＳ ゴシック" pitchFamily="49" charset="-128"/>
                </a:rPr>
                <a:t>車の選択</a:t>
              </a:r>
            </a:p>
          </p:txBody>
        </p:sp>
        <p:sp>
          <p:nvSpPr>
            <p:cNvPr id="407569" name="Text Box 17"/>
            <p:cNvSpPr txBox="1">
              <a:spLocks noChangeArrowheads="1"/>
            </p:cNvSpPr>
            <p:nvPr/>
          </p:nvSpPr>
          <p:spPr bwMode="auto">
            <a:xfrm>
              <a:off x="4150" y="3475"/>
              <a:ext cx="271" cy="255"/>
            </a:xfrm>
            <a:prstGeom prst="rect">
              <a:avLst/>
            </a:prstGeom>
            <a:noFill/>
            <a:ln w="38100">
              <a:solidFill>
                <a:srgbClr val="0000CC"/>
              </a:solidFill>
              <a:miter lim="800000"/>
              <a:headEnd/>
              <a:tailEnd/>
            </a:ln>
            <a:effectLst/>
          </p:spPr>
          <p:txBody>
            <a:bodyPr>
              <a:spAutoFit/>
            </a:bodyPr>
            <a:lstStyle/>
            <a:p>
              <a:pPr>
                <a:spcBef>
                  <a:spcPct val="50000"/>
                </a:spcBef>
              </a:pPr>
              <a:r>
                <a:rPr lang="en-US" altLang="ja-JP" sz="1800">
                  <a:solidFill>
                    <a:srgbClr val="0000CC"/>
                  </a:solidFill>
                  <a:latin typeface="ＭＳ ゴシック" pitchFamily="49" charset="-128"/>
                </a:rPr>
                <a:t>N</a:t>
              </a:r>
            </a:p>
          </p:txBody>
        </p:sp>
        <p:sp>
          <p:nvSpPr>
            <p:cNvPr id="407570" name="Text Box 18"/>
            <p:cNvSpPr txBox="1">
              <a:spLocks noChangeArrowheads="1"/>
            </p:cNvSpPr>
            <p:nvPr/>
          </p:nvSpPr>
          <p:spPr bwMode="auto">
            <a:xfrm>
              <a:off x="3425" y="3475"/>
              <a:ext cx="271" cy="255"/>
            </a:xfrm>
            <a:prstGeom prst="rect">
              <a:avLst/>
            </a:prstGeom>
            <a:noFill/>
            <a:ln w="38100">
              <a:solidFill>
                <a:srgbClr val="0000CC"/>
              </a:solidFill>
              <a:miter lim="800000"/>
              <a:headEnd/>
              <a:tailEnd/>
            </a:ln>
            <a:effectLst/>
          </p:spPr>
          <p:txBody>
            <a:bodyPr>
              <a:spAutoFit/>
            </a:bodyPr>
            <a:lstStyle/>
            <a:p>
              <a:pPr>
                <a:spcBef>
                  <a:spcPct val="50000"/>
                </a:spcBef>
              </a:pPr>
              <a:r>
                <a:rPr lang="en-US" altLang="ja-JP" sz="1800">
                  <a:solidFill>
                    <a:srgbClr val="0000CC"/>
                  </a:solidFill>
                  <a:latin typeface="ＭＳ ゴシック" pitchFamily="49" charset="-128"/>
                </a:rPr>
                <a:t>T</a:t>
              </a:r>
            </a:p>
          </p:txBody>
        </p:sp>
        <p:sp>
          <p:nvSpPr>
            <p:cNvPr id="407571" name="Text Box 19"/>
            <p:cNvSpPr txBox="1">
              <a:spLocks noChangeArrowheads="1"/>
            </p:cNvSpPr>
            <p:nvPr/>
          </p:nvSpPr>
          <p:spPr bwMode="auto">
            <a:xfrm>
              <a:off x="4876" y="3475"/>
              <a:ext cx="273" cy="255"/>
            </a:xfrm>
            <a:prstGeom prst="rect">
              <a:avLst/>
            </a:prstGeom>
            <a:noFill/>
            <a:ln w="38100">
              <a:solidFill>
                <a:srgbClr val="0000CC"/>
              </a:solidFill>
              <a:miter lim="800000"/>
              <a:headEnd/>
              <a:tailEnd/>
            </a:ln>
            <a:effectLst/>
          </p:spPr>
          <p:txBody>
            <a:bodyPr>
              <a:spAutoFit/>
            </a:bodyPr>
            <a:lstStyle/>
            <a:p>
              <a:pPr>
                <a:spcBef>
                  <a:spcPct val="50000"/>
                </a:spcBef>
              </a:pPr>
              <a:r>
                <a:rPr lang="en-US" altLang="ja-JP" sz="1800">
                  <a:solidFill>
                    <a:srgbClr val="0000CC"/>
                  </a:solidFill>
                  <a:latin typeface="ＭＳ ゴシック" pitchFamily="49" charset="-128"/>
                </a:rPr>
                <a:t>B</a:t>
              </a:r>
            </a:p>
          </p:txBody>
        </p:sp>
        <p:sp>
          <p:nvSpPr>
            <p:cNvPr id="407572" name="Rectangle 20"/>
            <p:cNvSpPr>
              <a:spLocks noChangeArrowheads="1"/>
            </p:cNvSpPr>
            <p:nvPr/>
          </p:nvSpPr>
          <p:spPr bwMode="auto">
            <a:xfrm>
              <a:off x="3878" y="1752"/>
              <a:ext cx="1089" cy="1270"/>
            </a:xfrm>
            <a:prstGeom prst="rect">
              <a:avLst/>
            </a:prstGeom>
            <a:noFill/>
            <a:ln w="38100">
              <a:solidFill>
                <a:srgbClr val="0000CC"/>
              </a:solidFill>
              <a:miter lim="800000"/>
              <a:headEnd/>
              <a:tailEnd/>
            </a:ln>
            <a:effectLst/>
          </p:spPr>
          <p:txBody>
            <a:bodyPr wrap="none" anchor="ctr"/>
            <a:lstStyle/>
            <a:p>
              <a:endParaRPr lang="ja-JP" altLang="en-US"/>
            </a:p>
          </p:txBody>
        </p:sp>
        <p:sp>
          <p:nvSpPr>
            <p:cNvPr id="407573" name="Line 21"/>
            <p:cNvSpPr>
              <a:spLocks noChangeShapeType="1"/>
            </p:cNvSpPr>
            <p:nvPr/>
          </p:nvSpPr>
          <p:spPr bwMode="auto">
            <a:xfrm>
              <a:off x="3560" y="3294"/>
              <a:ext cx="1451" cy="0"/>
            </a:xfrm>
            <a:prstGeom prst="line">
              <a:avLst/>
            </a:prstGeom>
            <a:noFill/>
            <a:ln w="38100">
              <a:solidFill>
                <a:srgbClr val="0000CC"/>
              </a:solidFill>
              <a:round/>
              <a:headEnd/>
              <a:tailEnd/>
            </a:ln>
            <a:effectLst/>
          </p:spPr>
          <p:txBody>
            <a:bodyPr wrap="none" anchor="ctr"/>
            <a:lstStyle/>
            <a:p>
              <a:endParaRPr lang="ja-JP" altLang="en-US"/>
            </a:p>
          </p:txBody>
        </p:sp>
        <p:sp>
          <p:nvSpPr>
            <p:cNvPr id="407574" name="Line 22"/>
            <p:cNvSpPr>
              <a:spLocks noChangeShapeType="1"/>
            </p:cNvSpPr>
            <p:nvPr/>
          </p:nvSpPr>
          <p:spPr bwMode="auto">
            <a:xfrm>
              <a:off x="4286" y="3022"/>
              <a:ext cx="0" cy="453"/>
            </a:xfrm>
            <a:prstGeom prst="line">
              <a:avLst/>
            </a:prstGeom>
            <a:noFill/>
            <a:ln w="38100">
              <a:solidFill>
                <a:srgbClr val="0000CC"/>
              </a:solidFill>
              <a:round/>
              <a:headEnd/>
              <a:tailEnd/>
            </a:ln>
            <a:effectLst/>
          </p:spPr>
          <p:txBody>
            <a:bodyPr wrap="none" anchor="ctr"/>
            <a:lstStyle/>
            <a:p>
              <a:endParaRPr lang="ja-JP" altLang="en-US"/>
            </a:p>
          </p:txBody>
        </p:sp>
        <p:sp>
          <p:nvSpPr>
            <p:cNvPr id="407575" name="Line 23"/>
            <p:cNvSpPr>
              <a:spLocks noChangeShapeType="1"/>
            </p:cNvSpPr>
            <p:nvPr/>
          </p:nvSpPr>
          <p:spPr bwMode="auto">
            <a:xfrm>
              <a:off x="5012" y="3294"/>
              <a:ext cx="0" cy="181"/>
            </a:xfrm>
            <a:prstGeom prst="line">
              <a:avLst/>
            </a:prstGeom>
            <a:noFill/>
            <a:ln w="38100">
              <a:solidFill>
                <a:srgbClr val="0000CC"/>
              </a:solidFill>
              <a:round/>
              <a:headEnd/>
              <a:tailEnd/>
            </a:ln>
            <a:effectLst/>
          </p:spPr>
          <p:txBody>
            <a:bodyPr wrap="none" anchor="ctr"/>
            <a:lstStyle/>
            <a:p>
              <a:endParaRPr lang="ja-JP" altLang="en-US"/>
            </a:p>
          </p:txBody>
        </p:sp>
        <p:sp>
          <p:nvSpPr>
            <p:cNvPr id="407576" name="Line 24"/>
            <p:cNvSpPr>
              <a:spLocks noChangeShapeType="1"/>
            </p:cNvSpPr>
            <p:nvPr/>
          </p:nvSpPr>
          <p:spPr bwMode="auto">
            <a:xfrm>
              <a:off x="3560" y="3294"/>
              <a:ext cx="2" cy="181"/>
            </a:xfrm>
            <a:prstGeom prst="line">
              <a:avLst/>
            </a:prstGeom>
            <a:noFill/>
            <a:ln w="38100">
              <a:solidFill>
                <a:srgbClr val="0000CC"/>
              </a:solidFill>
              <a:round/>
              <a:headEnd/>
              <a:tailEnd/>
            </a:ln>
            <a:effectLst/>
          </p:spPr>
          <p:txBody>
            <a:bodyPr wrap="none" anchor="ctr"/>
            <a:lstStyle/>
            <a:p>
              <a:endParaRPr lang="ja-JP" altLang="en-US"/>
            </a:p>
          </p:txBody>
        </p:sp>
        <p:sp>
          <p:nvSpPr>
            <p:cNvPr id="407577" name="Text Box 25"/>
            <p:cNvSpPr txBox="1">
              <a:spLocks noChangeArrowheads="1"/>
            </p:cNvSpPr>
            <p:nvPr/>
          </p:nvSpPr>
          <p:spPr bwMode="auto">
            <a:xfrm>
              <a:off x="4740" y="1933"/>
              <a:ext cx="453" cy="255"/>
            </a:xfrm>
            <a:prstGeom prst="rect">
              <a:avLst/>
            </a:prstGeom>
            <a:solidFill>
              <a:schemeClr val="bg1"/>
            </a:solidFill>
            <a:ln w="38100">
              <a:solidFill>
                <a:srgbClr val="0000CC"/>
              </a:solidFill>
              <a:miter lim="800000"/>
              <a:headEnd/>
              <a:tailEnd/>
            </a:ln>
            <a:effectLst/>
          </p:spPr>
          <p:txBody>
            <a:bodyPr>
              <a:spAutoFit/>
            </a:bodyPr>
            <a:lstStyle/>
            <a:p>
              <a:pPr>
                <a:spcBef>
                  <a:spcPct val="50000"/>
                </a:spcBef>
              </a:pPr>
              <a:r>
                <a:rPr lang="ja-JP" altLang="en-US" sz="1800">
                  <a:solidFill>
                    <a:srgbClr val="0000CC"/>
                  </a:solidFill>
                  <a:latin typeface="ＭＳ ゴシック" pitchFamily="49" charset="-128"/>
                </a:rPr>
                <a:t>機能</a:t>
              </a:r>
            </a:p>
          </p:txBody>
        </p:sp>
        <p:sp>
          <p:nvSpPr>
            <p:cNvPr id="407578" name="Text Box 26"/>
            <p:cNvSpPr txBox="1">
              <a:spLocks noChangeArrowheads="1"/>
            </p:cNvSpPr>
            <p:nvPr/>
          </p:nvSpPr>
          <p:spPr bwMode="auto">
            <a:xfrm>
              <a:off x="3560" y="1888"/>
              <a:ext cx="634" cy="255"/>
            </a:xfrm>
            <a:prstGeom prst="rect">
              <a:avLst/>
            </a:prstGeom>
            <a:solidFill>
              <a:schemeClr val="bg1"/>
            </a:solidFill>
            <a:ln w="38100">
              <a:solidFill>
                <a:srgbClr val="0000CC"/>
              </a:solidFill>
              <a:miter lim="800000"/>
              <a:headEnd/>
              <a:tailEnd/>
            </a:ln>
            <a:effectLst/>
          </p:spPr>
          <p:txBody>
            <a:bodyPr>
              <a:spAutoFit/>
            </a:bodyPr>
            <a:lstStyle/>
            <a:p>
              <a:pPr>
                <a:spcBef>
                  <a:spcPct val="50000"/>
                </a:spcBef>
              </a:pPr>
              <a:r>
                <a:rPr lang="ja-JP" altLang="en-US" sz="1800">
                  <a:solidFill>
                    <a:srgbClr val="0000CC"/>
                  </a:solidFill>
                  <a:latin typeface="ＭＳ ゴシック" pitchFamily="49" charset="-128"/>
                </a:rPr>
                <a:t>経済性</a:t>
              </a:r>
            </a:p>
          </p:txBody>
        </p:sp>
        <p:sp>
          <p:nvSpPr>
            <p:cNvPr id="407579" name="Rectangle 27"/>
            <p:cNvSpPr>
              <a:spLocks noChangeArrowheads="1"/>
            </p:cNvSpPr>
            <p:nvPr/>
          </p:nvSpPr>
          <p:spPr bwMode="auto">
            <a:xfrm>
              <a:off x="3515" y="2296"/>
              <a:ext cx="771" cy="590"/>
            </a:xfrm>
            <a:prstGeom prst="rect">
              <a:avLst/>
            </a:prstGeom>
            <a:solidFill>
              <a:schemeClr val="bg1"/>
            </a:solidFill>
            <a:ln w="38100">
              <a:solidFill>
                <a:srgbClr val="0000CC"/>
              </a:solidFill>
              <a:miter lim="800000"/>
              <a:headEnd/>
              <a:tailEnd/>
            </a:ln>
            <a:effectLst/>
          </p:spPr>
          <p:txBody>
            <a:bodyPr wrap="none" anchor="ctr"/>
            <a:lstStyle/>
            <a:p>
              <a:endParaRPr lang="ja-JP" altLang="en-US"/>
            </a:p>
          </p:txBody>
        </p:sp>
        <p:sp>
          <p:nvSpPr>
            <p:cNvPr id="407580" name="Text Box 28"/>
            <p:cNvSpPr txBox="1">
              <a:spLocks noChangeArrowheads="1"/>
            </p:cNvSpPr>
            <p:nvPr/>
          </p:nvSpPr>
          <p:spPr bwMode="auto">
            <a:xfrm>
              <a:off x="3288" y="2478"/>
              <a:ext cx="453" cy="255"/>
            </a:xfrm>
            <a:prstGeom prst="rect">
              <a:avLst/>
            </a:prstGeom>
            <a:solidFill>
              <a:schemeClr val="bg1"/>
            </a:solidFill>
            <a:ln w="38100">
              <a:solidFill>
                <a:srgbClr val="0000CC"/>
              </a:solidFill>
              <a:miter lim="800000"/>
              <a:headEnd/>
              <a:tailEnd/>
            </a:ln>
            <a:effectLst/>
          </p:spPr>
          <p:txBody>
            <a:bodyPr>
              <a:spAutoFit/>
            </a:bodyPr>
            <a:lstStyle/>
            <a:p>
              <a:pPr>
                <a:spcBef>
                  <a:spcPct val="50000"/>
                </a:spcBef>
              </a:pPr>
              <a:r>
                <a:rPr lang="ja-JP" altLang="en-US" sz="1800">
                  <a:solidFill>
                    <a:srgbClr val="0000CC"/>
                  </a:solidFill>
                  <a:latin typeface="ＭＳ ゴシック" pitchFamily="49" charset="-128"/>
                </a:rPr>
                <a:t>価格</a:t>
              </a:r>
            </a:p>
          </p:txBody>
        </p:sp>
        <p:sp>
          <p:nvSpPr>
            <p:cNvPr id="407581" name="Text Box 29"/>
            <p:cNvSpPr txBox="1">
              <a:spLocks noChangeArrowheads="1"/>
            </p:cNvSpPr>
            <p:nvPr/>
          </p:nvSpPr>
          <p:spPr bwMode="auto">
            <a:xfrm>
              <a:off x="4059" y="2478"/>
              <a:ext cx="453" cy="255"/>
            </a:xfrm>
            <a:prstGeom prst="rect">
              <a:avLst/>
            </a:prstGeom>
            <a:solidFill>
              <a:schemeClr val="bg1"/>
            </a:solidFill>
            <a:ln w="38100">
              <a:solidFill>
                <a:srgbClr val="0000CC"/>
              </a:solidFill>
              <a:miter lim="800000"/>
              <a:headEnd/>
              <a:tailEnd/>
            </a:ln>
            <a:effectLst/>
          </p:spPr>
          <p:txBody>
            <a:bodyPr>
              <a:spAutoFit/>
            </a:bodyPr>
            <a:lstStyle/>
            <a:p>
              <a:pPr>
                <a:spcBef>
                  <a:spcPct val="50000"/>
                </a:spcBef>
              </a:pPr>
              <a:r>
                <a:rPr lang="ja-JP" altLang="en-US" sz="1800">
                  <a:solidFill>
                    <a:srgbClr val="0000CC"/>
                  </a:solidFill>
                  <a:latin typeface="ＭＳ ゴシック" pitchFamily="49" charset="-128"/>
                </a:rPr>
                <a:t>燃費</a:t>
              </a:r>
            </a:p>
          </p:txBody>
        </p:sp>
        <p:sp>
          <p:nvSpPr>
            <p:cNvPr id="407582" name="Line 30"/>
            <p:cNvSpPr>
              <a:spLocks noChangeShapeType="1"/>
            </p:cNvSpPr>
            <p:nvPr/>
          </p:nvSpPr>
          <p:spPr bwMode="auto">
            <a:xfrm>
              <a:off x="4286" y="1616"/>
              <a:ext cx="0" cy="136"/>
            </a:xfrm>
            <a:prstGeom prst="line">
              <a:avLst/>
            </a:prstGeom>
            <a:noFill/>
            <a:ln w="38100">
              <a:solidFill>
                <a:srgbClr val="0000CC"/>
              </a:solidFill>
              <a:round/>
              <a:headEnd/>
              <a:tailEnd/>
            </a:ln>
            <a:effectLst/>
          </p:spPr>
          <p:txBody>
            <a:bodyPr wrap="none" anchor="ctr"/>
            <a:lstStyle/>
            <a:p>
              <a:endParaRPr lang="ja-JP" altLang="en-US"/>
            </a:p>
          </p:txBody>
        </p:sp>
      </p:grpSp>
      <p:sp>
        <p:nvSpPr>
          <p:cNvPr id="407583" name="AutoShape 31"/>
          <p:cNvSpPr>
            <a:spLocks noChangeArrowheads="1"/>
          </p:cNvSpPr>
          <p:nvPr/>
        </p:nvSpPr>
        <p:spPr bwMode="auto">
          <a:xfrm>
            <a:off x="4284663" y="3500438"/>
            <a:ext cx="574675" cy="1008062"/>
          </a:xfrm>
          <a:prstGeom prst="rightArrow">
            <a:avLst>
              <a:gd name="adj1" fmla="val 50000"/>
              <a:gd name="adj2" fmla="val 25000"/>
            </a:avLst>
          </a:prstGeom>
          <a:solidFill>
            <a:srgbClr val="FF0000"/>
          </a:solidFill>
          <a:ln w="9525">
            <a:solidFill>
              <a:srgbClr val="0000CC"/>
            </a:solidFill>
            <a:miter lim="800000"/>
            <a:headEnd/>
            <a:tailEnd/>
          </a:ln>
          <a:effectLst/>
        </p:spPr>
        <p:txBody>
          <a:bodyPr wrap="none" anchor="ctr"/>
          <a:lstStyle/>
          <a:p>
            <a:endParaRPr lang="ja-JP" altLang="en-US"/>
          </a:p>
        </p:txBody>
      </p:sp>
      <p:sp>
        <p:nvSpPr>
          <p:cNvPr id="36" name="テキスト ボックス 35"/>
          <p:cNvSpPr txBox="1"/>
          <p:nvPr/>
        </p:nvSpPr>
        <p:spPr>
          <a:xfrm>
            <a:off x="7371644" y="0"/>
            <a:ext cx="1772356" cy="707886"/>
          </a:xfrm>
          <a:prstGeom prst="rect">
            <a:avLst/>
          </a:prstGeom>
          <a:solidFill>
            <a:srgbClr val="0000CC">
              <a:alpha val="20000"/>
            </a:srgbClr>
          </a:solidFill>
        </p:spPr>
        <p:txBody>
          <a:bodyPr wrap="square" rtlCol="0">
            <a:spAutoFit/>
          </a:bodyPr>
          <a:lstStyle/>
          <a:p>
            <a:r>
              <a:rPr kumimoji="1" lang="ja-JP" altLang="en-US" b="1" dirty="0" smtClean="0">
                <a:solidFill>
                  <a:srgbClr val="FF0000"/>
                </a:solidFill>
                <a:latin typeface="+mj-lt"/>
              </a:rPr>
              <a:t>テキスト</a:t>
            </a:r>
            <a:endParaRPr kumimoji="1" lang="en-US" altLang="ja-JP" b="1" dirty="0" smtClean="0">
              <a:solidFill>
                <a:srgbClr val="FF0000"/>
              </a:solidFill>
              <a:latin typeface="+mj-lt"/>
            </a:endParaRPr>
          </a:p>
          <a:p>
            <a:r>
              <a:rPr kumimoji="1" lang="en-US" altLang="ja-JP" b="1" dirty="0" smtClean="0">
                <a:solidFill>
                  <a:srgbClr val="FF0000"/>
                </a:solidFill>
                <a:latin typeface="+mj-lt"/>
              </a:rPr>
              <a:t>160</a:t>
            </a:r>
            <a:r>
              <a:rPr kumimoji="1" lang="ja-JP" altLang="en-US" b="1" dirty="0" smtClean="0">
                <a:solidFill>
                  <a:srgbClr val="FF0000"/>
                </a:solidFill>
                <a:latin typeface="+mj-lt"/>
              </a:rPr>
              <a:t>ページ</a:t>
            </a:r>
            <a:endParaRPr kumimoji="1" lang="ja-JP" altLang="en-US" b="1" dirty="0">
              <a:solidFill>
                <a:srgbClr val="FF0000"/>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07583"/>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nodeType="afterEffect">
                                  <p:stCondLst>
                                    <p:cond delay="0"/>
                                  </p:stCondLst>
                                  <p:childTnLst>
                                    <p:set>
                                      <p:cBhvr>
                                        <p:cTn id="9" dur="1" fill="hold">
                                          <p:stCondLst>
                                            <p:cond delay="499"/>
                                          </p:stCondLst>
                                        </p:cTn>
                                        <p:tgtEl>
                                          <p:spTgt spid="4075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7583"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290" name="Rectangle 2"/>
          <p:cNvSpPr>
            <a:spLocks noGrp="1" noChangeArrowheads="1"/>
          </p:cNvSpPr>
          <p:nvPr>
            <p:ph type="ctrTitle"/>
          </p:nvPr>
        </p:nvSpPr>
        <p:spPr>
          <a:xfrm>
            <a:off x="468313" y="836613"/>
            <a:ext cx="8207375" cy="5329237"/>
          </a:xfrm>
        </p:spPr>
        <p:txBody>
          <a:bodyPr/>
          <a:lstStyle/>
          <a:p>
            <a:r>
              <a:rPr lang="ja-JP" altLang="en-US">
                <a:solidFill>
                  <a:srgbClr val="6666FF"/>
                </a:solidFill>
              </a:rPr>
              <a:t>一対比較の整合性</a:t>
            </a:r>
            <a:br>
              <a:rPr lang="ja-JP" altLang="en-US">
                <a:solidFill>
                  <a:srgbClr val="6666FF"/>
                </a:solidFill>
              </a:rPr>
            </a:br>
            <a:r>
              <a:rPr lang="ja-JP" altLang="en-US">
                <a:solidFill>
                  <a:srgbClr val="6666FF"/>
                </a:solidFill>
              </a:rPr>
              <a:t>評価基準の階層化</a:t>
            </a:r>
            <a:br>
              <a:rPr lang="ja-JP" altLang="en-US">
                <a:solidFill>
                  <a:srgbClr val="6666FF"/>
                </a:solidFill>
              </a:rPr>
            </a:br>
            <a:r>
              <a:rPr lang="ja-JP" altLang="en-US"/>
              <a:t>感度分析</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5"/>
          <p:cNvSpPr>
            <a:spLocks noGrp="1"/>
          </p:cNvSpPr>
          <p:nvPr>
            <p:ph type="sldNum" sz="quarter" idx="12"/>
          </p:nvPr>
        </p:nvSpPr>
        <p:spPr/>
        <p:txBody>
          <a:bodyPr/>
          <a:lstStyle/>
          <a:p>
            <a:fld id="{0BC2676E-0552-4863-B9C5-E98109918E4C}" type="slidenum">
              <a:rPr lang="en-US" altLang="ja-JP"/>
              <a:pPr/>
              <a:t>57</a:t>
            </a:fld>
            <a:endParaRPr lang="en-US" altLang="ja-JP"/>
          </a:p>
        </p:txBody>
      </p:sp>
      <p:sp>
        <p:nvSpPr>
          <p:cNvPr id="281602" name="Rectangle 2"/>
          <p:cNvSpPr>
            <a:spLocks noGrp="1" noChangeArrowheads="1"/>
          </p:cNvSpPr>
          <p:nvPr>
            <p:ph type="title"/>
          </p:nvPr>
        </p:nvSpPr>
        <p:spPr/>
        <p:txBody>
          <a:bodyPr/>
          <a:lstStyle/>
          <a:p>
            <a:r>
              <a:rPr lang="ja-JP" altLang="en-US"/>
              <a:t>結果の信頼性　感度分析</a:t>
            </a:r>
          </a:p>
        </p:txBody>
      </p:sp>
      <p:sp>
        <p:nvSpPr>
          <p:cNvPr id="281603" name="Rectangle 3"/>
          <p:cNvSpPr>
            <a:spLocks noGrp="1" noChangeArrowheads="1"/>
          </p:cNvSpPr>
          <p:nvPr>
            <p:ph type="body" idx="1"/>
          </p:nvPr>
        </p:nvSpPr>
        <p:spPr>
          <a:xfrm>
            <a:off x="685800" y="1676400"/>
            <a:ext cx="8207375" cy="3121025"/>
          </a:xfrm>
        </p:spPr>
        <p:txBody>
          <a:bodyPr/>
          <a:lstStyle/>
          <a:p>
            <a:r>
              <a:rPr lang="ja-JP" altLang="en-US"/>
              <a:t>一対比較は常に同じとは限らない</a:t>
            </a:r>
          </a:p>
          <a:p>
            <a:r>
              <a:rPr lang="ja-JP" altLang="en-US"/>
              <a:t>基準評価が変わったら、最終決定も変わることがある</a:t>
            </a:r>
          </a:p>
          <a:p>
            <a:r>
              <a:rPr lang="ja-JP" altLang="en-US"/>
              <a:t>ころころ変わるようでは、方法の信頼性が揺らぐ</a:t>
            </a:r>
          </a:p>
          <a:p>
            <a:endParaRPr lang="ja-JP" altLang="en-US"/>
          </a:p>
          <a:p>
            <a:pPr>
              <a:buFont typeface="Wingdings" pitchFamily="2" charset="2"/>
              <a:buNone/>
            </a:pPr>
            <a:r>
              <a:rPr lang="ja-JP" altLang="en-US">
                <a:sym typeface="Wingdings" pitchFamily="2" charset="2"/>
              </a:rPr>
              <a:t>　</a:t>
            </a:r>
            <a:r>
              <a:rPr lang="ja-JP" altLang="en-US">
                <a:solidFill>
                  <a:srgbClr val="FF0000"/>
                </a:solidFill>
                <a:sym typeface="Wingdings" pitchFamily="2" charset="2"/>
              </a:rPr>
              <a:t>一対比較の違いが最終決定に及ぼす影響？</a:t>
            </a:r>
            <a:endParaRPr lang="ja-JP" altLang="en-US">
              <a:solidFill>
                <a:srgbClr val="FF0000"/>
              </a:solidFill>
            </a:endParaRPr>
          </a:p>
        </p:txBody>
      </p:sp>
      <p:sp>
        <p:nvSpPr>
          <p:cNvPr id="7" name="テキスト ボックス 6"/>
          <p:cNvSpPr txBox="1"/>
          <p:nvPr/>
        </p:nvSpPr>
        <p:spPr>
          <a:xfrm>
            <a:off x="7371644" y="0"/>
            <a:ext cx="1772356" cy="707886"/>
          </a:xfrm>
          <a:prstGeom prst="rect">
            <a:avLst/>
          </a:prstGeom>
          <a:solidFill>
            <a:srgbClr val="0000CC">
              <a:alpha val="20000"/>
            </a:srgbClr>
          </a:solidFill>
        </p:spPr>
        <p:txBody>
          <a:bodyPr wrap="square" rtlCol="0">
            <a:spAutoFit/>
          </a:bodyPr>
          <a:lstStyle/>
          <a:p>
            <a:r>
              <a:rPr kumimoji="1" lang="ja-JP" altLang="en-US" b="1" dirty="0" smtClean="0">
                <a:solidFill>
                  <a:srgbClr val="FF0000"/>
                </a:solidFill>
                <a:latin typeface="+mj-lt"/>
              </a:rPr>
              <a:t>テキスト</a:t>
            </a:r>
            <a:endParaRPr kumimoji="1" lang="en-US" altLang="ja-JP" b="1" dirty="0" smtClean="0">
              <a:solidFill>
                <a:srgbClr val="FF0000"/>
              </a:solidFill>
              <a:latin typeface="+mj-lt"/>
            </a:endParaRPr>
          </a:p>
          <a:p>
            <a:r>
              <a:rPr kumimoji="1" lang="en-US" altLang="ja-JP" b="1" dirty="0" smtClean="0">
                <a:solidFill>
                  <a:srgbClr val="FF0000"/>
                </a:solidFill>
                <a:latin typeface="+mj-lt"/>
              </a:rPr>
              <a:t>161</a:t>
            </a:r>
            <a:r>
              <a:rPr kumimoji="1" lang="ja-JP" altLang="en-US" b="1" dirty="0" smtClean="0">
                <a:solidFill>
                  <a:srgbClr val="FF0000"/>
                </a:solidFill>
                <a:latin typeface="+mj-lt"/>
              </a:rPr>
              <a:t>ページ</a:t>
            </a:r>
            <a:endParaRPr kumimoji="1" lang="ja-JP" altLang="en-US" b="1" dirty="0">
              <a:solidFill>
                <a:srgbClr val="FF0000"/>
              </a:solidFill>
              <a:latin typeface="+mj-lt"/>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スライド番号プレースホルダ 5"/>
          <p:cNvSpPr>
            <a:spLocks noGrp="1"/>
          </p:cNvSpPr>
          <p:nvPr>
            <p:ph type="sldNum" sz="quarter" idx="12"/>
          </p:nvPr>
        </p:nvSpPr>
        <p:spPr/>
        <p:txBody>
          <a:bodyPr/>
          <a:lstStyle/>
          <a:p>
            <a:fld id="{DB8E745E-587A-4D9C-8F0B-CC6EC56C07E5}" type="slidenum">
              <a:rPr lang="en-US" altLang="ja-JP"/>
              <a:pPr/>
              <a:t>58</a:t>
            </a:fld>
            <a:endParaRPr lang="en-US" altLang="ja-JP"/>
          </a:p>
        </p:txBody>
      </p:sp>
      <p:sp>
        <p:nvSpPr>
          <p:cNvPr id="360450" name="Rectangle 2"/>
          <p:cNvSpPr>
            <a:spLocks noGrp="1" noChangeArrowheads="1"/>
          </p:cNvSpPr>
          <p:nvPr>
            <p:ph type="title"/>
          </p:nvPr>
        </p:nvSpPr>
        <p:spPr/>
        <p:txBody>
          <a:bodyPr/>
          <a:lstStyle/>
          <a:p>
            <a:r>
              <a:rPr lang="ja-JP" altLang="en-US"/>
              <a:t>感度分析の例</a:t>
            </a:r>
          </a:p>
        </p:txBody>
      </p:sp>
      <p:sp>
        <p:nvSpPr>
          <p:cNvPr id="360451" name="Rectangle 3"/>
          <p:cNvSpPr>
            <a:spLocks noGrp="1" noChangeArrowheads="1"/>
          </p:cNvSpPr>
          <p:nvPr>
            <p:ph type="body" idx="1"/>
          </p:nvPr>
        </p:nvSpPr>
        <p:spPr/>
        <p:txBody>
          <a:bodyPr/>
          <a:lstStyle/>
          <a:p>
            <a:r>
              <a:rPr lang="ja-JP" altLang="en-US"/>
              <a:t>基準のウェイトを変える</a:t>
            </a:r>
          </a:p>
        </p:txBody>
      </p:sp>
      <p:graphicFrame>
        <p:nvGraphicFramePr>
          <p:cNvPr id="360544" name="Group 96"/>
          <p:cNvGraphicFramePr>
            <a:graphicFrameLocks noGrp="1"/>
          </p:cNvGraphicFramePr>
          <p:nvPr/>
        </p:nvGraphicFramePr>
        <p:xfrm>
          <a:off x="1331913" y="4508500"/>
          <a:ext cx="1157287" cy="1536192"/>
        </p:xfrm>
        <a:graphic>
          <a:graphicData uri="http://schemas.openxmlformats.org/drawingml/2006/table">
            <a:tbl>
              <a:tblPr/>
              <a:tblGrid>
                <a:gridCol w="1157287"/>
              </a:tblGrid>
              <a:tr h="269875">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ウェイト</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9875">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600" b="1" i="0" u="none" strike="noStrike" cap="none" normalizeH="0" baseline="0" smtClean="0">
                          <a:ln>
                            <a:noFill/>
                          </a:ln>
                          <a:solidFill>
                            <a:srgbClr val="0000CC"/>
                          </a:solidFill>
                          <a:effectLst/>
                          <a:latin typeface="HG丸ｺﾞｼｯｸM-PRO" pitchFamily="50" charset="-128"/>
                          <a:ea typeface="HG丸ｺﾞｼｯｸM-PRO" pitchFamily="50" charset="-128"/>
                        </a:rPr>
                        <a:t>0.45</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9875">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600" b="1" i="0" u="none" strike="noStrike" cap="none" normalizeH="0" baseline="0" smtClean="0">
                          <a:ln>
                            <a:noFill/>
                          </a:ln>
                          <a:solidFill>
                            <a:srgbClr val="0000CC"/>
                          </a:solidFill>
                          <a:effectLst/>
                          <a:latin typeface="HG丸ｺﾞｼｯｸM-PRO" pitchFamily="50" charset="-128"/>
                          <a:ea typeface="HG丸ｺﾞｼｯｸM-PRO" pitchFamily="50" charset="-128"/>
                        </a:rPr>
                        <a:t>0.15</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9875">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600" b="1" i="0" u="none" strike="noStrike" cap="none" normalizeH="0" baseline="0" smtClean="0">
                          <a:ln>
                            <a:noFill/>
                          </a:ln>
                          <a:solidFill>
                            <a:srgbClr val="0000CC"/>
                          </a:solidFill>
                          <a:effectLst/>
                          <a:latin typeface="HG丸ｺﾞｼｯｸM-PRO" pitchFamily="50" charset="-128"/>
                          <a:ea typeface="HG丸ｺﾞｼｯｸM-PRO" pitchFamily="50" charset="-128"/>
                        </a:rPr>
                        <a:t>0.4</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60524" name="Oval 76"/>
          <p:cNvSpPr>
            <a:spLocks noChangeArrowheads="1"/>
          </p:cNvSpPr>
          <p:nvPr/>
        </p:nvSpPr>
        <p:spPr bwMode="auto">
          <a:xfrm>
            <a:off x="2771775" y="2276475"/>
            <a:ext cx="792163" cy="1728788"/>
          </a:xfrm>
          <a:prstGeom prst="ellipse">
            <a:avLst/>
          </a:prstGeom>
          <a:noFill/>
          <a:ln w="57150">
            <a:solidFill>
              <a:srgbClr val="FF0000"/>
            </a:solidFill>
            <a:round/>
            <a:headEnd/>
            <a:tailEnd/>
          </a:ln>
          <a:effectLst/>
        </p:spPr>
        <p:txBody>
          <a:bodyPr wrap="none" anchor="ctr"/>
          <a:lstStyle/>
          <a:p>
            <a:endParaRPr lang="ja-JP" altLang="en-US"/>
          </a:p>
        </p:txBody>
      </p:sp>
      <p:sp>
        <p:nvSpPr>
          <p:cNvPr id="360537" name="Oval 89"/>
          <p:cNvSpPr>
            <a:spLocks noChangeArrowheads="1"/>
          </p:cNvSpPr>
          <p:nvPr/>
        </p:nvSpPr>
        <p:spPr bwMode="auto">
          <a:xfrm>
            <a:off x="1476375" y="4437063"/>
            <a:ext cx="863600" cy="1728787"/>
          </a:xfrm>
          <a:prstGeom prst="ellipse">
            <a:avLst/>
          </a:prstGeom>
          <a:noFill/>
          <a:ln w="57150">
            <a:solidFill>
              <a:srgbClr val="FF0000"/>
            </a:solidFill>
            <a:round/>
            <a:headEnd/>
            <a:tailEnd/>
          </a:ln>
          <a:effectLst/>
        </p:spPr>
        <p:txBody>
          <a:bodyPr wrap="none" anchor="ctr"/>
          <a:lstStyle/>
          <a:p>
            <a:endParaRPr lang="ja-JP" altLang="en-US"/>
          </a:p>
        </p:txBody>
      </p:sp>
      <p:sp>
        <p:nvSpPr>
          <p:cNvPr id="360538" name="Text Box 90"/>
          <p:cNvSpPr txBox="1">
            <a:spLocks noChangeArrowheads="1"/>
          </p:cNvSpPr>
          <p:nvPr/>
        </p:nvSpPr>
        <p:spPr bwMode="auto">
          <a:xfrm>
            <a:off x="3563938" y="4221163"/>
            <a:ext cx="4679950" cy="396875"/>
          </a:xfrm>
          <a:prstGeom prst="rect">
            <a:avLst/>
          </a:prstGeom>
          <a:noFill/>
          <a:ln w="9525">
            <a:noFill/>
            <a:miter lim="800000"/>
            <a:headEnd/>
            <a:tailEnd/>
          </a:ln>
          <a:effectLst/>
        </p:spPr>
        <p:txBody>
          <a:bodyPr>
            <a:spAutoFit/>
          </a:bodyPr>
          <a:lstStyle/>
          <a:p>
            <a:pPr>
              <a:spcBef>
                <a:spcPct val="50000"/>
              </a:spcBef>
            </a:pPr>
            <a:r>
              <a:rPr lang="en-US" altLang="ja-JP" b="1" dirty="0">
                <a:solidFill>
                  <a:schemeClr val="accent2"/>
                </a:solidFill>
                <a:latin typeface="平成角ゴシックW5" pitchFamily="49" charset="-128"/>
                <a:ea typeface="平成角ゴシックW5" pitchFamily="49" charset="-128"/>
                <a:sym typeface="Wingdings" pitchFamily="2" charset="2"/>
              </a:rPr>
              <a:t> </a:t>
            </a:r>
            <a:r>
              <a:rPr lang="ja-JP" altLang="en-US" b="1" dirty="0">
                <a:solidFill>
                  <a:schemeClr val="accent2"/>
                </a:solidFill>
                <a:latin typeface="平成角ゴシックW5" pitchFamily="49" charset="-128"/>
                <a:ea typeface="平成角ゴシックW5" pitchFamily="49" charset="-128"/>
              </a:rPr>
              <a:t>３案の点数 </a:t>
            </a:r>
            <a:r>
              <a:rPr lang="en-US" altLang="ja-JP" b="1" dirty="0">
                <a:solidFill>
                  <a:srgbClr val="0000CC"/>
                </a:solidFill>
                <a:latin typeface="平成角ゴシックW5" pitchFamily="49" charset="-128"/>
                <a:ea typeface="平成角ゴシックW5" pitchFamily="49" charset="-128"/>
              </a:rPr>
              <a:t>0.25</a:t>
            </a:r>
            <a:r>
              <a:rPr lang="en-US" altLang="ja-JP" b="1" dirty="0">
                <a:solidFill>
                  <a:schemeClr val="accent2"/>
                </a:solidFill>
                <a:latin typeface="平成角ゴシックW5" pitchFamily="49" charset="-128"/>
                <a:ea typeface="平成角ゴシックW5" pitchFamily="49" charset="-128"/>
              </a:rPr>
              <a:t> : </a:t>
            </a:r>
            <a:r>
              <a:rPr lang="en-US" altLang="ja-JP" b="1" dirty="0" smtClean="0">
                <a:solidFill>
                  <a:srgbClr val="FF0000"/>
                </a:solidFill>
                <a:latin typeface="平成角ゴシックW5" pitchFamily="49" charset="-128"/>
                <a:ea typeface="平成角ゴシックW5" pitchFamily="49" charset="-128"/>
              </a:rPr>
              <a:t>0.50</a:t>
            </a:r>
            <a:r>
              <a:rPr lang="en-US" altLang="ja-JP" b="1" dirty="0" smtClean="0">
                <a:solidFill>
                  <a:schemeClr val="accent2"/>
                </a:solidFill>
                <a:latin typeface="平成角ゴシックW5" pitchFamily="49" charset="-128"/>
                <a:ea typeface="平成角ゴシックW5" pitchFamily="49" charset="-128"/>
              </a:rPr>
              <a:t> </a:t>
            </a:r>
            <a:r>
              <a:rPr lang="en-US" altLang="ja-JP" b="1" dirty="0">
                <a:solidFill>
                  <a:schemeClr val="accent2"/>
                </a:solidFill>
                <a:latin typeface="平成角ゴシックW5" pitchFamily="49" charset="-128"/>
                <a:ea typeface="平成角ゴシックW5" pitchFamily="49" charset="-128"/>
              </a:rPr>
              <a:t>: </a:t>
            </a:r>
            <a:r>
              <a:rPr lang="en-US" altLang="ja-JP" b="1" dirty="0" smtClean="0">
                <a:solidFill>
                  <a:schemeClr val="accent2"/>
                </a:solidFill>
                <a:latin typeface="平成角ゴシックW5" pitchFamily="49" charset="-128"/>
                <a:ea typeface="平成角ゴシックW5" pitchFamily="49" charset="-128"/>
              </a:rPr>
              <a:t>0.25</a:t>
            </a:r>
            <a:endParaRPr lang="en-US" altLang="ja-JP" b="1" dirty="0">
              <a:solidFill>
                <a:schemeClr val="accent2"/>
              </a:solidFill>
              <a:latin typeface="平成角ゴシックW5" pitchFamily="49" charset="-128"/>
              <a:ea typeface="平成角ゴシックW5" pitchFamily="49" charset="-128"/>
            </a:endParaRPr>
          </a:p>
        </p:txBody>
      </p:sp>
      <p:sp>
        <p:nvSpPr>
          <p:cNvPr id="360539" name="Text Box 91"/>
          <p:cNvSpPr txBox="1">
            <a:spLocks noChangeArrowheads="1"/>
          </p:cNvSpPr>
          <p:nvPr/>
        </p:nvSpPr>
        <p:spPr bwMode="auto">
          <a:xfrm>
            <a:off x="3276600" y="5661025"/>
            <a:ext cx="4824413" cy="396875"/>
          </a:xfrm>
          <a:prstGeom prst="rect">
            <a:avLst/>
          </a:prstGeom>
          <a:noFill/>
          <a:ln w="9525">
            <a:noFill/>
            <a:miter lim="800000"/>
            <a:headEnd/>
            <a:tailEnd/>
          </a:ln>
          <a:effectLst/>
        </p:spPr>
        <p:txBody>
          <a:bodyPr>
            <a:spAutoFit/>
          </a:bodyPr>
          <a:lstStyle/>
          <a:p>
            <a:pPr>
              <a:spcBef>
                <a:spcPct val="50000"/>
              </a:spcBef>
            </a:pPr>
            <a:r>
              <a:rPr lang="en-US" altLang="ja-JP">
                <a:latin typeface="平成角ゴシックW5" pitchFamily="49" charset="-128"/>
                <a:ea typeface="平成角ゴシックW5" pitchFamily="49" charset="-128"/>
              </a:rPr>
              <a:t> </a:t>
            </a:r>
            <a:r>
              <a:rPr lang="en-US" altLang="ja-JP" b="1">
                <a:solidFill>
                  <a:schemeClr val="accent2"/>
                </a:solidFill>
                <a:latin typeface="平成角ゴシックW5" pitchFamily="49" charset="-128"/>
                <a:ea typeface="平成角ゴシックW5" pitchFamily="49" charset="-128"/>
                <a:sym typeface="Wingdings" pitchFamily="2" charset="2"/>
              </a:rPr>
              <a:t> </a:t>
            </a:r>
            <a:r>
              <a:rPr lang="ja-JP" altLang="en-US" b="1">
                <a:solidFill>
                  <a:schemeClr val="accent2"/>
                </a:solidFill>
                <a:latin typeface="平成角ゴシックW5" pitchFamily="49" charset="-128"/>
                <a:ea typeface="平成角ゴシックW5" pitchFamily="49" charset="-128"/>
                <a:sym typeface="Wingdings" pitchFamily="2" charset="2"/>
              </a:rPr>
              <a:t>３</a:t>
            </a:r>
            <a:r>
              <a:rPr lang="ja-JP" altLang="en-US" b="1">
                <a:solidFill>
                  <a:schemeClr val="accent2"/>
                </a:solidFill>
                <a:latin typeface="平成角ゴシックW5" pitchFamily="49" charset="-128"/>
                <a:ea typeface="平成角ゴシックW5" pitchFamily="49" charset="-128"/>
              </a:rPr>
              <a:t>案の点数　</a:t>
            </a:r>
            <a:r>
              <a:rPr lang="en-US" altLang="ja-JP" b="1">
                <a:solidFill>
                  <a:srgbClr val="FF0000"/>
                </a:solidFill>
                <a:latin typeface="平成角ゴシックW5" pitchFamily="49" charset="-128"/>
                <a:ea typeface="平成角ゴシックW5" pitchFamily="49" charset="-128"/>
              </a:rPr>
              <a:t>0.38</a:t>
            </a:r>
            <a:r>
              <a:rPr lang="en-US" altLang="ja-JP" b="1">
                <a:solidFill>
                  <a:schemeClr val="accent2"/>
                </a:solidFill>
                <a:latin typeface="平成角ゴシックW5" pitchFamily="49" charset="-128"/>
                <a:ea typeface="平成角ゴシックW5" pitchFamily="49" charset="-128"/>
              </a:rPr>
              <a:t> : 0.34 : </a:t>
            </a:r>
            <a:r>
              <a:rPr lang="en-US" altLang="ja-JP" b="1">
                <a:solidFill>
                  <a:srgbClr val="0000CC"/>
                </a:solidFill>
                <a:latin typeface="平成角ゴシックW5" pitchFamily="49" charset="-128"/>
                <a:ea typeface="平成角ゴシックW5" pitchFamily="49" charset="-128"/>
              </a:rPr>
              <a:t>0.27</a:t>
            </a:r>
          </a:p>
        </p:txBody>
      </p:sp>
      <p:sp>
        <p:nvSpPr>
          <p:cNvPr id="360541" name="AutoShape 93"/>
          <p:cNvSpPr>
            <a:spLocks noChangeArrowheads="1"/>
          </p:cNvSpPr>
          <p:nvPr/>
        </p:nvSpPr>
        <p:spPr bwMode="auto">
          <a:xfrm rot="16200000">
            <a:off x="6246812" y="4706938"/>
            <a:ext cx="720725" cy="901700"/>
          </a:xfrm>
          <a:prstGeom prst="leftArrow">
            <a:avLst>
              <a:gd name="adj1" fmla="val 70278"/>
              <a:gd name="adj2" fmla="val 25361"/>
            </a:avLst>
          </a:prstGeom>
          <a:noFill/>
          <a:ln w="57150">
            <a:solidFill>
              <a:srgbClr val="FF0000"/>
            </a:solidFill>
            <a:miter lim="800000"/>
            <a:headEnd/>
            <a:tailEnd/>
          </a:ln>
          <a:effectLst/>
        </p:spPr>
        <p:txBody>
          <a:bodyPr wrap="none" anchor="ctr"/>
          <a:lstStyle/>
          <a:p>
            <a:endParaRPr lang="ja-JP" altLang="en-US"/>
          </a:p>
        </p:txBody>
      </p:sp>
      <p:graphicFrame>
        <p:nvGraphicFramePr>
          <p:cNvPr id="360546" name="Group 98"/>
          <p:cNvGraphicFramePr>
            <a:graphicFrameLocks noGrp="1"/>
          </p:cNvGraphicFramePr>
          <p:nvPr>
            <p:extLst>
              <p:ext uri="{D42A27DB-BD31-4B8C-83A1-F6EECF244321}">
                <p14:modId xmlns:p14="http://schemas.microsoft.com/office/powerpoint/2010/main" val="2956152577"/>
              </p:ext>
            </p:extLst>
          </p:nvPr>
        </p:nvGraphicFramePr>
        <p:xfrm>
          <a:off x="1331913" y="2349500"/>
          <a:ext cx="5976937" cy="1536192"/>
        </p:xfrm>
        <a:graphic>
          <a:graphicData uri="http://schemas.openxmlformats.org/drawingml/2006/table">
            <a:tbl>
              <a:tblPr/>
              <a:tblGrid>
                <a:gridCol w="1147762"/>
                <a:gridCol w="1370013"/>
                <a:gridCol w="1177925"/>
                <a:gridCol w="1100137"/>
                <a:gridCol w="1181100"/>
              </a:tblGrid>
              <a:tr h="269875">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endParaRPr kumimoji="0" lang="ja-JP" altLang="ja-JP" sz="16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ウェイト</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トヨタ</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ニッサン</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ベンツ</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9875">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価格</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600" b="1" i="0" u="none" strike="noStrike" cap="none" normalizeH="0" baseline="0" dirty="0" smtClean="0">
                          <a:ln>
                            <a:noFill/>
                          </a:ln>
                          <a:solidFill>
                            <a:srgbClr val="0000CC"/>
                          </a:solidFill>
                          <a:effectLst/>
                          <a:latin typeface="HG丸ｺﾞｼｯｸM-PRO" pitchFamily="50" charset="-128"/>
                          <a:ea typeface="HG丸ｺﾞｼｯｸM-PRO" pitchFamily="50" charset="-128"/>
                        </a:rPr>
                        <a:t>0.69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600" b="1" i="0" u="none" strike="noStrike" cap="none" normalizeH="0" baseline="0" smtClean="0">
                          <a:ln>
                            <a:noFill/>
                          </a:ln>
                          <a:solidFill>
                            <a:srgbClr val="0000CC"/>
                          </a:solidFill>
                          <a:effectLst/>
                          <a:latin typeface="HG丸ｺﾞｼｯｸM-PRO" pitchFamily="50" charset="-128"/>
                          <a:ea typeface="HG丸ｺﾞｼｯｸM-PRO" pitchFamily="50" charset="-128"/>
                        </a:rPr>
                        <a:t>0.09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600" b="1" i="0" u="none" strike="noStrike" cap="none" normalizeH="0" baseline="0" smtClean="0">
                          <a:ln>
                            <a:noFill/>
                          </a:ln>
                          <a:solidFill>
                            <a:srgbClr val="0000CC"/>
                          </a:solidFill>
                          <a:effectLst/>
                          <a:latin typeface="HG丸ｺﾞｼｯｸM-PRO" pitchFamily="50" charset="-128"/>
                          <a:ea typeface="HG丸ｺﾞｼｯｸM-PRO" pitchFamily="50" charset="-128"/>
                        </a:rPr>
                        <a:t>0.68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600" b="1" i="0" u="none" strike="noStrike" cap="none" normalizeH="0" baseline="0" smtClean="0">
                          <a:ln>
                            <a:noFill/>
                          </a:ln>
                          <a:solidFill>
                            <a:srgbClr val="0000CC"/>
                          </a:solidFill>
                          <a:effectLst/>
                          <a:latin typeface="HG丸ｺﾞｼｯｸM-PRO" pitchFamily="50" charset="-128"/>
                          <a:ea typeface="HG丸ｺﾞｼｯｸM-PRO" pitchFamily="50" charset="-128"/>
                        </a:rPr>
                        <a:t>0.23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9875">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装備</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600" b="1" i="0" u="none" strike="noStrike" cap="none" normalizeH="0" baseline="0" dirty="0" smtClean="0">
                          <a:ln>
                            <a:noFill/>
                          </a:ln>
                          <a:solidFill>
                            <a:srgbClr val="0000CC"/>
                          </a:solidFill>
                          <a:effectLst/>
                          <a:latin typeface="HG丸ｺﾞｼｯｸM-PRO" pitchFamily="50" charset="-128"/>
                          <a:ea typeface="HG丸ｺﾞｼｯｸM-PRO" pitchFamily="50" charset="-128"/>
                        </a:rPr>
                        <a:t>0.24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600" b="1" i="0" u="none" strike="noStrike" cap="none" normalizeH="0" baseline="0" smtClean="0">
                          <a:ln>
                            <a:noFill/>
                          </a:ln>
                          <a:solidFill>
                            <a:srgbClr val="0000CC"/>
                          </a:solidFill>
                          <a:effectLst/>
                          <a:latin typeface="HG丸ｺﾞｼｯｸM-PRO" pitchFamily="50" charset="-128"/>
                          <a:ea typeface="HG丸ｺﾞｼｯｸM-PRO" pitchFamily="50" charset="-128"/>
                        </a:rPr>
                        <a:t>0.57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600" b="1" i="0" u="none" strike="noStrike" cap="none" normalizeH="0" baseline="0" smtClean="0">
                          <a:ln>
                            <a:noFill/>
                          </a:ln>
                          <a:solidFill>
                            <a:srgbClr val="0000CC"/>
                          </a:solidFill>
                          <a:effectLst/>
                          <a:latin typeface="HG丸ｺﾞｼｯｸM-PRO" pitchFamily="50" charset="-128"/>
                          <a:ea typeface="HG丸ｺﾞｼｯｸM-PRO" pitchFamily="50" charset="-128"/>
                        </a:rPr>
                        <a:t>0.10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600" b="1" i="0" u="none" strike="noStrike" cap="none" normalizeH="0" baseline="0" smtClean="0">
                          <a:ln>
                            <a:noFill/>
                          </a:ln>
                          <a:solidFill>
                            <a:srgbClr val="0000CC"/>
                          </a:solidFill>
                          <a:effectLst/>
                          <a:latin typeface="HG丸ｺﾞｼｯｸM-PRO" pitchFamily="50" charset="-128"/>
                          <a:ea typeface="HG丸ｺﾞｼｯｸM-PRO" pitchFamily="50" charset="-128"/>
                        </a:rPr>
                        <a:t>0.33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9875">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環境</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600" b="1" i="0" u="none" strike="noStrike" cap="none" normalizeH="0" baseline="0" dirty="0" smtClean="0">
                          <a:ln>
                            <a:noFill/>
                          </a:ln>
                          <a:solidFill>
                            <a:srgbClr val="0000CC"/>
                          </a:solidFill>
                          <a:effectLst/>
                          <a:latin typeface="HG丸ｺﾞｼｯｸM-PRO" pitchFamily="50" charset="-128"/>
                          <a:ea typeface="HG丸ｺﾞｼｯｸM-PRO" pitchFamily="50" charset="-128"/>
                        </a:rPr>
                        <a:t>0.07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600" b="1" i="0" u="none" strike="noStrike" cap="none" normalizeH="0" baseline="0" smtClean="0">
                          <a:ln>
                            <a:noFill/>
                          </a:ln>
                          <a:solidFill>
                            <a:srgbClr val="0000CC"/>
                          </a:solidFill>
                          <a:effectLst/>
                          <a:latin typeface="HG丸ｺﾞｼｯｸM-PRO" pitchFamily="50" charset="-128"/>
                          <a:ea typeface="HG丸ｺﾞｼｯｸM-PRO" pitchFamily="50" charset="-128"/>
                        </a:rPr>
                        <a:t>0.69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600" b="1" i="0" u="none" strike="noStrike" cap="none" normalizeH="0" baseline="0" smtClean="0">
                          <a:ln>
                            <a:noFill/>
                          </a:ln>
                          <a:solidFill>
                            <a:srgbClr val="0000CC"/>
                          </a:solidFill>
                          <a:effectLst/>
                          <a:latin typeface="HG丸ｺﾞｼｯｸM-PRO" pitchFamily="50" charset="-128"/>
                          <a:ea typeface="HG丸ｺﾞｼｯｸM-PRO" pitchFamily="50" charset="-128"/>
                        </a:rPr>
                        <a:t>0.07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600" b="1" i="0" u="none" strike="noStrike" cap="none" normalizeH="0" baseline="0" smtClean="0">
                          <a:ln>
                            <a:noFill/>
                          </a:ln>
                          <a:solidFill>
                            <a:srgbClr val="0000CC"/>
                          </a:solidFill>
                          <a:effectLst/>
                          <a:latin typeface="HG丸ｺﾞｼｯｸM-PRO" pitchFamily="50" charset="-128"/>
                          <a:ea typeface="HG丸ｺﾞｼｯｸM-PRO" pitchFamily="50" charset="-128"/>
                        </a:rPr>
                        <a:t>0.24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60544"/>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499"/>
                                          </p:stCondLst>
                                        </p:cTn>
                                        <p:tgtEl>
                                          <p:spTgt spid="360524"/>
                                        </p:tgtEl>
                                        <p:attrNameLst>
                                          <p:attrName>style.visibility</p:attrName>
                                        </p:attrNameLst>
                                      </p:cBhvr>
                                      <p:to>
                                        <p:strVal val="visible"/>
                                      </p:to>
                                    </p:set>
                                  </p:childTnLst>
                                </p:cTn>
                              </p:par>
                            </p:childTnLst>
                          </p:cTn>
                        </p:par>
                        <p:par>
                          <p:cTn id="10" fill="hold">
                            <p:stCondLst>
                              <p:cond delay="500"/>
                            </p:stCondLst>
                            <p:childTnLst>
                              <p:par>
                                <p:cTn id="11" presetID="1" presetClass="entr" presetSubtype="0" fill="hold" grpId="0" nodeType="afterEffect">
                                  <p:stCondLst>
                                    <p:cond delay="0"/>
                                  </p:stCondLst>
                                  <p:childTnLst>
                                    <p:set>
                                      <p:cBhvr>
                                        <p:cTn id="12" dur="1" fill="hold">
                                          <p:stCondLst>
                                            <p:cond delay="499"/>
                                          </p:stCondLst>
                                        </p:cTn>
                                        <p:tgtEl>
                                          <p:spTgt spid="36053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360539"/>
                                        </p:tgtEl>
                                        <p:attrNameLst>
                                          <p:attrName>style.visibility</p:attrName>
                                        </p:attrNameLst>
                                      </p:cBhvr>
                                      <p:to>
                                        <p:strVal val="visible"/>
                                      </p:to>
                                    </p:set>
                                  </p:childTnLst>
                                </p:cTn>
                              </p:par>
                            </p:childTnLst>
                          </p:cTn>
                        </p:par>
                        <p:par>
                          <p:cTn id="17" fill="hold">
                            <p:stCondLst>
                              <p:cond delay="500"/>
                            </p:stCondLst>
                            <p:childTnLst>
                              <p:par>
                                <p:cTn id="18" presetID="1" presetClass="entr" presetSubtype="0" fill="hold" grpId="0" nodeType="afterEffect">
                                  <p:stCondLst>
                                    <p:cond delay="0"/>
                                  </p:stCondLst>
                                  <p:childTnLst>
                                    <p:set>
                                      <p:cBhvr>
                                        <p:cTn id="19" dur="1" fill="hold">
                                          <p:stCondLst>
                                            <p:cond delay="499"/>
                                          </p:stCondLst>
                                        </p:cTn>
                                        <p:tgtEl>
                                          <p:spTgt spid="3605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0524" grpId="0" animBg="1"/>
      <p:bldP spid="360537" grpId="0" animBg="1"/>
      <p:bldP spid="360539" grpId="0" autoUpdateAnimBg="0"/>
      <p:bldP spid="360541"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スライド番号プレースホルダ 5"/>
          <p:cNvSpPr>
            <a:spLocks noGrp="1"/>
          </p:cNvSpPr>
          <p:nvPr>
            <p:ph type="sldNum" sz="quarter" idx="12"/>
          </p:nvPr>
        </p:nvSpPr>
        <p:spPr/>
        <p:txBody>
          <a:bodyPr/>
          <a:lstStyle/>
          <a:p>
            <a:fld id="{F790BDCD-3C6D-4259-A554-7E49BEA21002}" type="slidenum">
              <a:rPr lang="en-US" altLang="ja-JP"/>
              <a:pPr/>
              <a:t>59</a:t>
            </a:fld>
            <a:endParaRPr lang="en-US" altLang="ja-JP"/>
          </a:p>
        </p:txBody>
      </p:sp>
      <p:sp>
        <p:nvSpPr>
          <p:cNvPr id="359426" name="Rectangle 2"/>
          <p:cNvSpPr>
            <a:spLocks noGrp="1" noChangeArrowheads="1"/>
          </p:cNvSpPr>
          <p:nvPr>
            <p:ph type="title"/>
          </p:nvPr>
        </p:nvSpPr>
        <p:spPr/>
        <p:txBody>
          <a:bodyPr/>
          <a:lstStyle/>
          <a:p>
            <a:r>
              <a:rPr lang="ja-JP" altLang="en-US"/>
              <a:t>結果の信頼性　感度分析</a:t>
            </a:r>
          </a:p>
        </p:txBody>
      </p:sp>
      <p:sp>
        <p:nvSpPr>
          <p:cNvPr id="359427" name="Rectangle 3"/>
          <p:cNvSpPr>
            <a:spLocks noGrp="1" noChangeArrowheads="1"/>
          </p:cNvSpPr>
          <p:nvPr>
            <p:ph type="body" idx="1"/>
          </p:nvPr>
        </p:nvSpPr>
        <p:spPr>
          <a:xfrm>
            <a:off x="685800" y="1676400"/>
            <a:ext cx="8207375" cy="3121025"/>
          </a:xfrm>
        </p:spPr>
        <p:txBody>
          <a:bodyPr/>
          <a:lstStyle/>
          <a:p>
            <a:r>
              <a:rPr lang="ja-JP" altLang="en-US" dirty="0"/>
              <a:t>基準評価が変わったら、最終決定にどう影響するか？</a:t>
            </a:r>
          </a:p>
          <a:p>
            <a:pPr marL="457200" lvl="1" indent="0">
              <a:buNone/>
            </a:pPr>
            <a:r>
              <a:rPr lang="ja-JP" altLang="en-US" dirty="0" smtClean="0"/>
              <a:t>例えば、価格</a:t>
            </a:r>
            <a:r>
              <a:rPr lang="ja-JP" altLang="en-US" dirty="0"/>
              <a:t>：装備 </a:t>
            </a:r>
            <a:r>
              <a:rPr lang="en-US" altLang="ja-JP" dirty="0"/>
              <a:t>= w1 : w2 </a:t>
            </a:r>
            <a:r>
              <a:rPr lang="ja-JP" altLang="en-US" dirty="0"/>
              <a:t>は変えずに</a:t>
            </a:r>
            <a:r>
              <a:rPr lang="ja-JP" altLang="en-US" dirty="0" smtClean="0"/>
              <a:t>、</a:t>
            </a:r>
            <a:endParaRPr lang="en-US" altLang="ja-JP" dirty="0" smtClean="0"/>
          </a:p>
          <a:p>
            <a:pPr marL="457200" lvl="1" indent="0">
              <a:buNone/>
            </a:pPr>
            <a:r>
              <a:rPr lang="ja-JP" altLang="en-US" dirty="0"/>
              <a:t>　</a:t>
            </a:r>
            <a:r>
              <a:rPr lang="ja-JP" altLang="en-US" dirty="0" smtClean="0"/>
              <a:t>　　　環境</a:t>
            </a:r>
            <a:r>
              <a:rPr lang="ja-JP" altLang="en-US" dirty="0"/>
              <a:t>の</a:t>
            </a:r>
            <a:r>
              <a:rPr lang="ja-JP" altLang="en-US" dirty="0" smtClean="0"/>
              <a:t>ウェイト </a:t>
            </a:r>
            <a:r>
              <a:rPr lang="en-US" altLang="ja-JP" dirty="0" smtClean="0">
                <a:solidFill>
                  <a:srgbClr val="FF0000"/>
                </a:solidFill>
              </a:rPr>
              <a:t>w3</a:t>
            </a:r>
            <a:r>
              <a:rPr lang="en-US" altLang="ja-JP" dirty="0" smtClean="0"/>
              <a:t> </a:t>
            </a:r>
            <a:r>
              <a:rPr lang="ja-JP" altLang="en-US" dirty="0" smtClean="0"/>
              <a:t>を</a:t>
            </a:r>
            <a:r>
              <a:rPr lang="ja-JP" altLang="en-US" dirty="0"/>
              <a:t>動かす</a:t>
            </a:r>
          </a:p>
        </p:txBody>
      </p:sp>
      <p:graphicFrame>
        <p:nvGraphicFramePr>
          <p:cNvPr id="359473" name="Group 49"/>
          <p:cNvGraphicFramePr>
            <a:graphicFrameLocks noGrp="1"/>
          </p:cNvGraphicFramePr>
          <p:nvPr/>
        </p:nvGraphicFramePr>
        <p:xfrm>
          <a:off x="1763713" y="3357563"/>
          <a:ext cx="5976937" cy="2232026"/>
        </p:xfrm>
        <a:graphic>
          <a:graphicData uri="http://schemas.openxmlformats.org/drawingml/2006/table">
            <a:tbl>
              <a:tblPr/>
              <a:tblGrid>
                <a:gridCol w="1146175"/>
                <a:gridCol w="1230312"/>
                <a:gridCol w="1152525"/>
                <a:gridCol w="1268413"/>
                <a:gridCol w="1179512"/>
              </a:tblGrid>
              <a:tr h="558800">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endParaRPr kumimoji="0" lang="ja-JP" altLang="ja-JP" sz="1800" b="1" i="0" u="none" strike="noStrike" cap="none" normalizeH="0" baseline="0" smtClean="0">
                        <a:ln>
                          <a:noFill/>
                        </a:ln>
                        <a:solidFill>
                          <a:srgbClr val="0000CC"/>
                        </a:solidFill>
                        <a:effectLst/>
                        <a:latin typeface="HG丸ｺﾞｼｯｸM-PRO" pitchFamily="50" charset="-128"/>
                        <a:ea typeface="HG丸ｺﾞｼｯｸM-PRO"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800" b="1" i="0" u="none" strike="noStrike" cap="none" normalizeH="0" baseline="0" smtClean="0">
                          <a:ln>
                            <a:noFill/>
                          </a:ln>
                          <a:solidFill>
                            <a:srgbClr val="0000CC"/>
                          </a:solidFill>
                          <a:effectLst/>
                          <a:latin typeface="HG丸ｺﾞｼｯｸM-PRO" pitchFamily="50" charset="-128"/>
                          <a:ea typeface="HG丸ｺﾞｼｯｸM-PRO" pitchFamily="50" charset="-128"/>
                        </a:rPr>
                        <a:t>ウェイト</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800" b="1" i="0" u="none" strike="noStrike" cap="none" normalizeH="0" baseline="0" smtClean="0">
                          <a:ln>
                            <a:noFill/>
                          </a:ln>
                          <a:solidFill>
                            <a:srgbClr val="0000CC"/>
                          </a:solidFill>
                          <a:effectLst/>
                          <a:latin typeface="HG丸ｺﾞｼｯｸM-PRO" pitchFamily="50" charset="-128"/>
                          <a:ea typeface="HG丸ｺﾞｼｯｸM-PRO" pitchFamily="50" charset="-128"/>
                        </a:rPr>
                        <a:t>トヨタ</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800" b="1" i="0" u="none" strike="noStrike" cap="none" normalizeH="0" baseline="0" smtClean="0">
                          <a:ln>
                            <a:noFill/>
                          </a:ln>
                          <a:solidFill>
                            <a:srgbClr val="0000CC"/>
                          </a:solidFill>
                          <a:effectLst/>
                          <a:latin typeface="HG丸ｺﾞｼｯｸM-PRO" pitchFamily="50" charset="-128"/>
                          <a:ea typeface="HG丸ｺﾞｼｯｸM-PRO" pitchFamily="50" charset="-128"/>
                        </a:rPr>
                        <a:t>ニッサン</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800" b="1" i="0" u="none" strike="noStrike" cap="none" normalizeH="0" baseline="0" smtClean="0">
                          <a:ln>
                            <a:noFill/>
                          </a:ln>
                          <a:solidFill>
                            <a:srgbClr val="0000CC"/>
                          </a:solidFill>
                          <a:effectLst/>
                          <a:latin typeface="HG丸ｺﾞｼｯｸM-PRO" pitchFamily="50" charset="-128"/>
                          <a:ea typeface="HG丸ｺﾞｼｯｸM-PRO" pitchFamily="50" charset="-128"/>
                        </a:rPr>
                        <a:t>ベンツ</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7213">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800" b="1" i="0" u="none" strike="noStrike" cap="none" normalizeH="0" baseline="0" smtClean="0">
                          <a:ln>
                            <a:noFill/>
                          </a:ln>
                          <a:solidFill>
                            <a:srgbClr val="0000CC"/>
                          </a:solidFill>
                          <a:effectLst/>
                          <a:latin typeface="HG丸ｺﾞｼｯｸM-PRO" pitchFamily="50" charset="-128"/>
                          <a:ea typeface="HG丸ｺﾞｼｯｸM-PRO" pitchFamily="50" charset="-128"/>
                        </a:rPr>
                        <a:t>価格</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800" b="1" i="0" u="none" strike="noStrike" cap="none" normalizeH="0" baseline="0" smtClean="0">
                          <a:ln>
                            <a:noFill/>
                          </a:ln>
                          <a:solidFill>
                            <a:srgbClr val="0000CC"/>
                          </a:solidFill>
                          <a:effectLst/>
                          <a:latin typeface="HG丸ｺﾞｼｯｸM-PRO" pitchFamily="50" charset="-128"/>
                          <a:ea typeface="HG丸ｺﾞｼｯｸM-PRO" pitchFamily="50" charset="-128"/>
                        </a:rPr>
                        <a:t>w1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800" b="1" i="0" u="none" strike="noStrike" cap="none" normalizeH="0" baseline="0" smtClean="0">
                          <a:ln>
                            <a:noFill/>
                          </a:ln>
                          <a:solidFill>
                            <a:srgbClr val="0000CC"/>
                          </a:solidFill>
                          <a:effectLst/>
                          <a:latin typeface="HG丸ｺﾞｼｯｸM-PRO" pitchFamily="50" charset="-128"/>
                          <a:ea typeface="HG丸ｺﾞｼｯｸM-PRO" pitchFamily="50" charset="-128"/>
                        </a:rPr>
                        <a:t>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800" b="1" i="0" u="none" strike="noStrike" cap="none" normalizeH="0" baseline="0" smtClean="0">
                          <a:ln>
                            <a:noFill/>
                          </a:ln>
                          <a:solidFill>
                            <a:srgbClr val="0000CC"/>
                          </a:solidFill>
                          <a:effectLst/>
                          <a:latin typeface="HG丸ｺﾞｼｯｸM-PRO" pitchFamily="50" charset="-128"/>
                          <a:ea typeface="HG丸ｺﾞｼｯｸM-PRO" pitchFamily="50" charset="-128"/>
                        </a:rPr>
                        <a:t>n1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800" b="1" i="0" u="none" strike="noStrike" cap="none" normalizeH="0" baseline="0" smtClean="0">
                          <a:ln>
                            <a:noFill/>
                          </a:ln>
                          <a:solidFill>
                            <a:srgbClr val="0000CC"/>
                          </a:solidFill>
                          <a:effectLst/>
                          <a:latin typeface="HG丸ｺﾞｼｯｸM-PRO" pitchFamily="50" charset="-128"/>
                          <a:ea typeface="HG丸ｺﾞｼｯｸM-PRO" pitchFamily="50" charset="-128"/>
                        </a:rPr>
                        <a:t>b1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8800">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800" b="1" i="0" u="none" strike="noStrike" cap="none" normalizeH="0" baseline="0" smtClean="0">
                          <a:ln>
                            <a:noFill/>
                          </a:ln>
                          <a:solidFill>
                            <a:srgbClr val="0000CC"/>
                          </a:solidFill>
                          <a:effectLst/>
                          <a:latin typeface="HG丸ｺﾞｼｯｸM-PRO" pitchFamily="50" charset="-128"/>
                          <a:ea typeface="HG丸ｺﾞｼｯｸM-PRO" pitchFamily="50" charset="-128"/>
                        </a:rPr>
                        <a:t>装備</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800" b="1" i="0" u="none" strike="noStrike" cap="none" normalizeH="0" baseline="0" smtClean="0">
                          <a:ln>
                            <a:noFill/>
                          </a:ln>
                          <a:solidFill>
                            <a:srgbClr val="0000CC"/>
                          </a:solidFill>
                          <a:effectLst/>
                          <a:latin typeface="HG丸ｺﾞｼｯｸM-PRO" pitchFamily="50" charset="-128"/>
                          <a:ea typeface="HG丸ｺﾞｼｯｸM-PRO" pitchFamily="50" charset="-128"/>
                        </a:rPr>
                        <a:t>w2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800" b="1" i="0" u="none" strike="noStrike" cap="none" normalizeH="0" baseline="0" smtClean="0">
                          <a:ln>
                            <a:noFill/>
                          </a:ln>
                          <a:solidFill>
                            <a:srgbClr val="0000CC"/>
                          </a:solidFill>
                          <a:effectLst/>
                          <a:latin typeface="HG丸ｺﾞｼｯｸM-PRO" pitchFamily="50" charset="-128"/>
                          <a:ea typeface="HG丸ｺﾞｼｯｸM-PRO" pitchFamily="50" charset="-128"/>
                        </a:rPr>
                        <a:t>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800" b="1" i="0" u="none" strike="noStrike" cap="none" normalizeH="0" baseline="0" smtClean="0">
                          <a:ln>
                            <a:noFill/>
                          </a:ln>
                          <a:solidFill>
                            <a:srgbClr val="0000CC"/>
                          </a:solidFill>
                          <a:effectLst/>
                          <a:latin typeface="HG丸ｺﾞｼｯｸM-PRO" pitchFamily="50" charset="-128"/>
                          <a:ea typeface="HG丸ｺﾞｼｯｸM-PRO" pitchFamily="50" charset="-128"/>
                        </a:rPr>
                        <a:t>n2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800" b="1" i="0" u="none" strike="noStrike" cap="none" normalizeH="0" baseline="0" smtClean="0">
                          <a:ln>
                            <a:noFill/>
                          </a:ln>
                          <a:solidFill>
                            <a:srgbClr val="0000CC"/>
                          </a:solidFill>
                          <a:effectLst/>
                          <a:latin typeface="HG丸ｺﾞｼｯｸM-PRO" pitchFamily="50" charset="-128"/>
                          <a:ea typeface="HG丸ｺﾞｼｯｸM-PRO" pitchFamily="50" charset="-128"/>
                        </a:rPr>
                        <a:t>b2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7213">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ja-JP" altLang="en-US" sz="1800" b="1" i="0" u="none" strike="noStrike" cap="none" normalizeH="0" baseline="0" smtClean="0">
                          <a:ln>
                            <a:noFill/>
                          </a:ln>
                          <a:solidFill>
                            <a:srgbClr val="0000CC"/>
                          </a:solidFill>
                          <a:effectLst/>
                          <a:latin typeface="HG丸ｺﾞｼｯｸM-PRO" pitchFamily="50" charset="-128"/>
                          <a:ea typeface="HG丸ｺﾞｼｯｸM-PRO" pitchFamily="50" charset="-128"/>
                        </a:rPr>
                        <a:t>環境</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800" b="1" i="0" u="none" strike="noStrike" cap="none" normalizeH="0" baseline="0" smtClean="0">
                          <a:ln>
                            <a:noFill/>
                          </a:ln>
                          <a:solidFill>
                            <a:srgbClr val="FF0000"/>
                          </a:solidFill>
                          <a:effectLst/>
                          <a:latin typeface="HG丸ｺﾞｼｯｸM-PRO" pitchFamily="50" charset="-128"/>
                          <a:ea typeface="HG丸ｺﾞｼｯｸM-PRO" pitchFamily="50" charset="-128"/>
                        </a:rPr>
                        <a:t>w3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800" b="1" i="0" u="none" strike="noStrike" cap="none" normalizeH="0" baseline="0" smtClean="0">
                          <a:ln>
                            <a:noFill/>
                          </a:ln>
                          <a:solidFill>
                            <a:srgbClr val="0000CC"/>
                          </a:solidFill>
                          <a:effectLst/>
                          <a:latin typeface="HG丸ｺﾞｼｯｸM-PRO" pitchFamily="50" charset="-128"/>
                          <a:ea typeface="HG丸ｺﾞｼｯｸM-PRO" pitchFamily="50" charset="-128"/>
                        </a:rPr>
                        <a:t>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800" b="1" i="0" u="none" strike="noStrike" cap="none" normalizeH="0" baseline="0" smtClean="0">
                          <a:ln>
                            <a:noFill/>
                          </a:ln>
                          <a:solidFill>
                            <a:srgbClr val="0000CC"/>
                          </a:solidFill>
                          <a:effectLst/>
                          <a:latin typeface="HG丸ｺﾞｼｯｸM-PRO" pitchFamily="50" charset="-128"/>
                          <a:ea typeface="HG丸ｺﾞｼｯｸM-PRO" pitchFamily="50" charset="-128"/>
                        </a:rPr>
                        <a:t>n3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Tx/>
                        <a:buFont typeface="Wingdings" pitchFamily="2" charset="2"/>
                        <a:buNone/>
                        <a:tabLst/>
                      </a:pPr>
                      <a:r>
                        <a:rPr kumimoji="0" lang="en-US" altLang="ja-JP" sz="1800" b="1" i="0" u="none" strike="noStrike" cap="none" normalizeH="0" baseline="0" smtClean="0">
                          <a:ln>
                            <a:noFill/>
                          </a:ln>
                          <a:solidFill>
                            <a:srgbClr val="0000CC"/>
                          </a:solidFill>
                          <a:effectLst/>
                          <a:latin typeface="HG丸ｺﾞｼｯｸM-PRO" pitchFamily="50" charset="-128"/>
                          <a:ea typeface="HG丸ｺﾞｼｯｸM-PRO" pitchFamily="50" charset="-128"/>
                        </a:rPr>
                        <a:t>b3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p:txBody>
          <a:bodyPr/>
          <a:lstStyle/>
          <a:p>
            <a:fld id="{A1519FF5-1AEE-413A-A132-196597F89AFF}" type="slidenum">
              <a:rPr lang="en-US" altLang="ja-JP"/>
              <a:pPr/>
              <a:t>6</a:t>
            </a:fld>
            <a:endParaRPr lang="en-US" altLang="ja-JP"/>
          </a:p>
        </p:txBody>
      </p:sp>
      <p:sp>
        <p:nvSpPr>
          <p:cNvPr id="354306" name="Rectangle 2"/>
          <p:cNvSpPr>
            <a:spLocks noGrp="1" noChangeArrowheads="1"/>
          </p:cNvSpPr>
          <p:nvPr>
            <p:ph type="title"/>
          </p:nvPr>
        </p:nvSpPr>
        <p:spPr/>
        <p:txBody>
          <a:bodyPr/>
          <a:lstStyle/>
          <a:p>
            <a:r>
              <a:rPr lang="ja-JP" altLang="en-US"/>
              <a:t>研究室選び</a:t>
            </a:r>
          </a:p>
        </p:txBody>
      </p:sp>
      <p:sp>
        <p:nvSpPr>
          <p:cNvPr id="354307" name="Rectangle 3"/>
          <p:cNvSpPr>
            <a:spLocks noGrp="1" noChangeArrowheads="1"/>
          </p:cNvSpPr>
          <p:nvPr>
            <p:ph type="body" idx="1"/>
          </p:nvPr>
        </p:nvSpPr>
        <p:spPr/>
        <p:txBody>
          <a:bodyPr/>
          <a:lstStyle/>
          <a:p>
            <a:r>
              <a:rPr lang="ja-JP" altLang="en-US"/>
              <a:t>ゼミの大変さ</a:t>
            </a:r>
          </a:p>
          <a:p>
            <a:r>
              <a:rPr lang="ja-JP" altLang="en-US"/>
              <a:t>就職に有利</a:t>
            </a:r>
          </a:p>
          <a:p>
            <a:r>
              <a:rPr lang="ja-JP" altLang="en-US"/>
              <a:t>先輩が多い</a:t>
            </a:r>
          </a:p>
          <a:p>
            <a:r>
              <a:rPr lang="ja-JP" altLang="en-US"/>
              <a:t>勉強以外の活動が多い</a:t>
            </a:r>
          </a:p>
          <a:p>
            <a:r>
              <a:rPr lang="ja-JP" altLang="en-US"/>
              <a:t>テーマ選びが自由</a:t>
            </a:r>
          </a:p>
          <a:p>
            <a:r>
              <a:rPr lang="ja-JP" altLang="en-US"/>
              <a:t>勉強のし甲斐がある</a:t>
            </a:r>
          </a:p>
        </p:txBody>
      </p:sp>
      <p:pic>
        <p:nvPicPr>
          <p:cNvPr id="354325" name="Picture 21" descr="MCj02317730000[1]"/>
          <p:cNvPicPr>
            <a:picLocks noChangeAspect="1" noChangeArrowheads="1"/>
          </p:cNvPicPr>
          <p:nvPr/>
        </p:nvPicPr>
        <p:blipFill>
          <a:blip r:embed="rId3"/>
          <a:srcRect/>
          <a:stretch>
            <a:fillRect/>
          </a:stretch>
        </p:blipFill>
        <p:spPr bwMode="auto">
          <a:xfrm flipH="1">
            <a:off x="6516688" y="3500438"/>
            <a:ext cx="2063750" cy="2368550"/>
          </a:xfrm>
          <a:prstGeom prst="rect">
            <a:avLst/>
          </a:prstGeom>
          <a:noFill/>
        </p:spPr>
      </p:pic>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 5"/>
          <p:cNvSpPr>
            <a:spLocks noGrp="1"/>
          </p:cNvSpPr>
          <p:nvPr>
            <p:ph type="sldNum" sz="quarter" idx="12"/>
          </p:nvPr>
        </p:nvSpPr>
        <p:spPr/>
        <p:txBody>
          <a:bodyPr/>
          <a:lstStyle/>
          <a:p>
            <a:fld id="{7990B357-2772-4627-BBD8-65E303573008}" type="slidenum">
              <a:rPr lang="en-US" altLang="ja-JP"/>
              <a:pPr/>
              <a:t>60</a:t>
            </a:fld>
            <a:endParaRPr lang="en-US" altLang="ja-JP"/>
          </a:p>
        </p:txBody>
      </p:sp>
      <p:sp>
        <p:nvSpPr>
          <p:cNvPr id="401410" name="Rectangle 2"/>
          <p:cNvSpPr>
            <a:spLocks noGrp="1" noChangeArrowheads="1"/>
          </p:cNvSpPr>
          <p:nvPr>
            <p:ph type="title"/>
          </p:nvPr>
        </p:nvSpPr>
        <p:spPr/>
        <p:txBody>
          <a:bodyPr/>
          <a:lstStyle/>
          <a:p>
            <a:r>
              <a:rPr lang="ja-JP" altLang="en-US"/>
              <a:t>結果の信頼性　感度分析</a:t>
            </a:r>
          </a:p>
        </p:txBody>
      </p:sp>
      <p:sp>
        <p:nvSpPr>
          <p:cNvPr id="401411" name="Rectangle 3"/>
          <p:cNvSpPr>
            <a:spLocks noGrp="1" noChangeArrowheads="1"/>
          </p:cNvSpPr>
          <p:nvPr>
            <p:ph type="body" idx="1"/>
          </p:nvPr>
        </p:nvSpPr>
        <p:spPr>
          <a:xfrm>
            <a:off x="685800" y="1676400"/>
            <a:ext cx="8207375" cy="3121025"/>
          </a:xfrm>
        </p:spPr>
        <p:txBody>
          <a:bodyPr/>
          <a:lstStyle/>
          <a:p>
            <a:r>
              <a:rPr lang="ja-JP" altLang="en-US" dirty="0" smtClean="0"/>
              <a:t>「</a:t>
            </a:r>
            <a:r>
              <a:rPr lang="en-US" altLang="ja-JP" dirty="0" smtClean="0"/>
              <a:t>w1</a:t>
            </a:r>
            <a:r>
              <a:rPr lang="ja-JP" altLang="en-US" dirty="0" smtClean="0"/>
              <a:t>：</a:t>
            </a:r>
            <a:r>
              <a:rPr lang="en-US" altLang="ja-JP" dirty="0" smtClean="0"/>
              <a:t>w2 </a:t>
            </a:r>
            <a:r>
              <a:rPr lang="ja-JP" altLang="en-US" dirty="0" smtClean="0"/>
              <a:t>＝ 一定」と</a:t>
            </a:r>
            <a:r>
              <a:rPr lang="ja-JP" altLang="en-US" dirty="0"/>
              <a:t>した場合</a:t>
            </a:r>
            <a:r>
              <a:rPr lang="ja-JP" altLang="en-US" dirty="0" smtClean="0"/>
              <a:t>の </a:t>
            </a:r>
            <a:r>
              <a:rPr lang="en-US" altLang="ja-JP" dirty="0" smtClean="0"/>
              <a:t>w3 </a:t>
            </a:r>
            <a:r>
              <a:rPr lang="ja-JP" altLang="en-US" dirty="0" smtClean="0"/>
              <a:t>との関係</a:t>
            </a:r>
            <a:endParaRPr lang="ja-JP" altLang="en-US" dirty="0"/>
          </a:p>
          <a:p>
            <a:endParaRPr lang="ja-JP" altLang="en-US" dirty="0"/>
          </a:p>
          <a:p>
            <a:endParaRPr lang="ja-JP" altLang="en-US" dirty="0"/>
          </a:p>
          <a:p>
            <a:endParaRPr lang="ja-JP" altLang="en-US" dirty="0"/>
          </a:p>
          <a:p>
            <a:r>
              <a:rPr lang="ja-JP" altLang="en-US" dirty="0"/>
              <a:t>結局、トヨタの総合点は</a:t>
            </a:r>
          </a:p>
          <a:p>
            <a:endParaRPr lang="en-US" altLang="ja-JP" dirty="0"/>
          </a:p>
        </p:txBody>
      </p:sp>
      <p:graphicFrame>
        <p:nvGraphicFramePr>
          <p:cNvPr id="401445" name="Object 37"/>
          <p:cNvGraphicFramePr>
            <a:graphicFrameLocks noChangeAspect="1"/>
          </p:cNvGraphicFramePr>
          <p:nvPr>
            <p:extLst>
              <p:ext uri="{D42A27DB-BD31-4B8C-83A1-F6EECF244321}">
                <p14:modId xmlns:p14="http://schemas.microsoft.com/office/powerpoint/2010/main" val="664228790"/>
              </p:ext>
            </p:extLst>
          </p:nvPr>
        </p:nvGraphicFramePr>
        <p:xfrm>
          <a:off x="2057400" y="2276475"/>
          <a:ext cx="4225925" cy="1565275"/>
        </p:xfrm>
        <a:graphic>
          <a:graphicData uri="http://schemas.openxmlformats.org/presentationml/2006/ole">
            <mc:AlternateContent xmlns:mc="http://schemas.openxmlformats.org/markup-compatibility/2006">
              <mc:Choice xmlns:v="urn:schemas-microsoft-com:vml" Requires="v">
                <p:oleObj spid="_x0000_s401500" name="数式" r:id="rId4" imgW="2260440" imgH="838080" progId="Equation.3">
                  <p:embed/>
                </p:oleObj>
              </mc:Choice>
              <mc:Fallback>
                <p:oleObj name="数式" r:id="rId4" imgW="2260440" imgH="838080" progId="Equation.3">
                  <p:embed/>
                  <p:pic>
                    <p:nvPicPr>
                      <p:cNvPr id="0" name="Picture 37"/>
                      <p:cNvPicPr>
                        <a:picLocks noChangeAspect="1" noChangeArrowheads="1"/>
                      </p:cNvPicPr>
                      <p:nvPr/>
                    </p:nvPicPr>
                    <p:blipFill>
                      <a:blip r:embed="rId5"/>
                      <a:srcRect/>
                      <a:stretch>
                        <a:fillRect/>
                      </a:stretch>
                    </p:blipFill>
                    <p:spPr bwMode="auto">
                      <a:xfrm>
                        <a:off x="2057400" y="2276475"/>
                        <a:ext cx="4225925" cy="1565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1447" name="Object 39"/>
          <p:cNvGraphicFramePr>
            <a:graphicFrameLocks noChangeAspect="1"/>
          </p:cNvGraphicFramePr>
          <p:nvPr/>
        </p:nvGraphicFramePr>
        <p:xfrm>
          <a:off x="1230313" y="4437063"/>
          <a:ext cx="7062787" cy="992187"/>
        </p:xfrm>
        <a:graphic>
          <a:graphicData uri="http://schemas.openxmlformats.org/presentationml/2006/ole">
            <mc:AlternateContent xmlns:mc="http://schemas.openxmlformats.org/markup-compatibility/2006">
              <mc:Choice xmlns:v="urn:schemas-microsoft-com:vml" Requires="v">
                <p:oleObj spid="_x0000_s401501" name="数式" r:id="rId6" imgW="3073320" imgH="431640" progId="Equation.3">
                  <p:embed/>
                </p:oleObj>
              </mc:Choice>
              <mc:Fallback>
                <p:oleObj name="数式" r:id="rId6" imgW="3073320" imgH="431640" progId="Equation.3">
                  <p:embed/>
                  <p:pic>
                    <p:nvPicPr>
                      <p:cNvPr id="0" name="Picture 3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30313" y="4437063"/>
                        <a:ext cx="7062787" cy="9921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01448" name="AutoShape 40"/>
          <p:cNvSpPr>
            <a:spLocks noChangeArrowheads="1"/>
          </p:cNvSpPr>
          <p:nvPr/>
        </p:nvSpPr>
        <p:spPr bwMode="auto">
          <a:xfrm>
            <a:off x="2411413" y="5589588"/>
            <a:ext cx="3600450" cy="1008062"/>
          </a:xfrm>
          <a:prstGeom prst="wedgeEllipseCallout">
            <a:avLst>
              <a:gd name="adj1" fmla="val 65037"/>
              <a:gd name="adj2" fmla="val -55042"/>
            </a:avLst>
          </a:prstGeom>
          <a:noFill/>
          <a:ln w="38100">
            <a:solidFill>
              <a:srgbClr val="FF0000"/>
            </a:solidFill>
            <a:miter lim="800000"/>
            <a:headEnd/>
            <a:tailEnd/>
          </a:ln>
          <a:effectLst/>
        </p:spPr>
        <p:txBody>
          <a:bodyPr anchor="ctr"/>
          <a:lstStyle/>
          <a:p>
            <a:r>
              <a:rPr lang="en-US" altLang="ja-JP" sz="2400" b="1">
                <a:solidFill>
                  <a:srgbClr val="FF0000"/>
                </a:solidFill>
                <a:latin typeface="HG丸ｺﾞｼｯｸM-PRO" pitchFamily="50" charset="-128"/>
                <a:ea typeface="HG丸ｺﾞｼｯｸM-PRO" pitchFamily="50" charset="-128"/>
              </a:rPr>
              <a:t>w3</a:t>
            </a:r>
            <a:r>
              <a:rPr lang="ja-JP" altLang="en-US" sz="2400" b="1">
                <a:solidFill>
                  <a:srgbClr val="FF0000"/>
                </a:solidFill>
                <a:latin typeface="HG丸ｺﾞｼｯｸM-PRO" pitchFamily="50" charset="-128"/>
                <a:ea typeface="HG丸ｺﾞｼｯｸM-PRO" pitchFamily="50" charset="-128"/>
              </a:rPr>
              <a:t>を変えても</a:t>
            </a:r>
          </a:p>
          <a:p>
            <a:r>
              <a:rPr lang="ja-JP" altLang="en-US" sz="2400" b="1">
                <a:solidFill>
                  <a:srgbClr val="FF0000"/>
                </a:solidFill>
                <a:latin typeface="HG丸ｺﾞｼｯｸM-PRO" pitchFamily="50" charset="-128"/>
                <a:ea typeface="HG丸ｺﾞｼｯｸM-PRO" pitchFamily="50" charset="-128"/>
              </a:rPr>
              <a:t>一定値</a:t>
            </a:r>
          </a:p>
        </p:txBody>
      </p:sp>
      <p:sp>
        <p:nvSpPr>
          <p:cNvPr id="401449" name="Oval 41"/>
          <p:cNvSpPr>
            <a:spLocks noChangeArrowheads="1"/>
          </p:cNvSpPr>
          <p:nvPr/>
        </p:nvSpPr>
        <p:spPr bwMode="auto">
          <a:xfrm>
            <a:off x="5724525" y="4365625"/>
            <a:ext cx="2592388" cy="1223963"/>
          </a:xfrm>
          <a:prstGeom prst="ellipse">
            <a:avLst/>
          </a:prstGeom>
          <a:noFill/>
          <a:ln w="38100">
            <a:solidFill>
              <a:srgbClr val="FF0000"/>
            </a:solidFill>
            <a:round/>
            <a:headEnd/>
            <a:tailEnd/>
          </a:ln>
          <a:effectLst/>
        </p:spPr>
        <p:txBody>
          <a:bodyPr wrap="none" anchor="ctr"/>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1449"/>
                                        </p:tgtEl>
                                        <p:attrNameLst>
                                          <p:attrName>style.visibility</p:attrName>
                                        </p:attrNameLst>
                                      </p:cBhvr>
                                      <p:to>
                                        <p:strVal val="visible"/>
                                      </p:to>
                                    </p:set>
                                    <p:animEffect transition="in" filter="fade">
                                      <p:cBhvr>
                                        <p:cTn id="7" dur="2000"/>
                                        <p:tgtEl>
                                          <p:spTgt spid="40144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01448"/>
                                        </p:tgtEl>
                                        <p:attrNameLst>
                                          <p:attrName>style.visibility</p:attrName>
                                        </p:attrNameLst>
                                      </p:cBhvr>
                                      <p:to>
                                        <p:strVal val="visible"/>
                                      </p:to>
                                    </p:set>
                                    <p:animEffect transition="in" filter="fade">
                                      <p:cBhvr>
                                        <p:cTn id="10" dur="2000"/>
                                        <p:tgtEl>
                                          <p:spTgt spid="4014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1448" grpId="0" animBg="1"/>
      <p:bldP spid="401449"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スライド番号プレースホルダ 6"/>
          <p:cNvSpPr>
            <a:spLocks noGrp="1"/>
          </p:cNvSpPr>
          <p:nvPr>
            <p:ph type="sldNum" sz="quarter" idx="12"/>
          </p:nvPr>
        </p:nvSpPr>
        <p:spPr/>
        <p:txBody>
          <a:bodyPr/>
          <a:lstStyle/>
          <a:p>
            <a:fld id="{3E8341A9-BFC9-43A8-9028-EB4390513799}" type="slidenum">
              <a:rPr lang="en-US" altLang="ja-JP"/>
              <a:pPr/>
              <a:t>61</a:t>
            </a:fld>
            <a:endParaRPr lang="en-US" altLang="ja-JP"/>
          </a:p>
        </p:txBody>
      </p:sp>
      <p:sp>
        <p:nvSpPr>
          <p:cNvPr id="362498" name="Rectangle 2"/>
          <p:cNvSpPr>
            <a:spLocks noGrp="1" noChangeArrowheads="1"/>
          </p:cNvSpPr>
          <p:nvPr>
            <p:ph type="title"/>
          </p:nvPr>
        </p:nvSpPr>
        <p:spPr/>
        <p:txBody>
          <a:bodyPr/>
          <a:lstStyle/>
          <a:p>
            <a:r>
              <a:rPr lang="ja-JP" altLang="en-US"/>
              <a:t>結果の信頼性、数値例</a:t>
            </a:r>
          </a:p>
        </p:txBody>
      </p:sp>
      <p:sp>
        <p:nvSpPr>
          <p:cNvPr id="362499" name="Rectangle 3"/>
          <p:cNvSpPr>
            <a:spLocks noGrp="1" noChangeArrowheads="1"/>
          </p:cNvSpPr>
          <p:nvPr>
            <p:ph type="body" sz="half" idx="1"/>
          </p:nvPr>
        </p:nvSpPr>
        <p:spPr>
          <a:xfrm>
            <a:off x="685800" y="1676400"/>
            <a:ext cx="7773988" cy="4419600"/>
          </a:xfrm>
        </p:spPr>
        <p:txBody>
          <a:bodyPr/>
          <a:lstStyle/>
          <a:p>
            <a:r>
              <a:rPr lang="ja-JP" altLang="en-US" sz="2000"/>
              <a:t>環境基準の評価を大きくしたらどうなるか？</a:t>
            </a:r>
          </a:p>
          <a:p>
            <a:pPr lvl="1"/>
            <a:r>
              <a:rPr lang="ja-JP" altLang="en-US" sz="1800"/>
              <a:t>（価格：装備の比率は変えないで）</a:t>
            </a:r>
          </a:p>
          <a:p>
            <a:pPr lvl="1"/>
            <a:endParaRPr lang="ja-JP" altLang="en-US" sz="1800"/>
          </a:p>
          <a:p>
            <a:pPr lvl="1"/>
            <a:endParaRPr lang="ja-JP" altLang="en-US" sz="1800"/>
          </a:p>
          <a:p>
            <a:pPr lvl="1"/>
            <a:endParaRPr lang="ja-JP" altLang="en-US" sz="1800"/>
          </a:p>
          <a:p>
            <a:pPr lvl="1"/>
            <a:r>
              <a:rPr lang="ja-JP" altLang="en-US" sz="1800"/>
              <a:t>                                                         を代入：</a:t>
            </a:r>
          </a:p>
        </p:txBody>
      </p:sp>
      <p:graphicFrame>
        <p:nvGraphicFramePr>
          <p:cNvPr id="362535" name="Object 39"/>
          <p:cNvGraphicFramePr>
            <a:graphicFrameLocks noChangeAspect="1"/>
          </p:cNvGraphicFramePr>
          <p:nvPr>
            <p:extLst>
              <p:ext uri="{D42A27DB-BD31-4B8C-83A1-F6EECF244321}">
                <p14:modId xmlns:p14="http://schemas.microsoft.com/office/powerpoint/2010/main" val="1369558095"/>
              </p:ext>
            </p:extLst>
          </p:nvPr>
        </p:nvGraphicFramePr>
        <p:xfrm>
          <a:off x="1116013" y="4941888"/>
          <a:ext cx="7186612" cy="788987"/>
        </p:xfrm>
        <a:graphic>
          <a:graphicData uri="http://schemas.openxmlformats.org/presentationml/2006/ole">
            <mc:AlternateContent xmlns:mc="http://schemas.openxmlformats.org/markup-compatibility/2006">
              <mc:Choice xmlns:v="urn:schemas-microsoft-com:vml" Requires="v">
                <p:oleObj spid="_x0000_s362621" name="数式" r:id="rId4" imgW="3936960" imgH="431640" progId="Equation.3">
                  <p:embed/>
                </p:oleObj>
              </mc:Choice>
              <mc:Fallback>
                <p:oleObj name="数式" r:id="rId4" imgW="3936960" imgH="431640" progId="Equation.3">
                  <p:embed/>
                  <p:pic>
                    <p:nvPicPr>
                      <p:cNvPr id="0" name="Picture 39"/>
                      <p:cNvPicPr>
                        <a:picLocks noChangeAspect="1" noChangeArrowheads="1"/>
                      </p:cNvPicPr>
                      <p:nvPr/>
                    </p:nvPicPr>
                    <p:blipFill>
                      <a:blip r:embed="rId5"/>
                      <a:srcRect/>
                      <a:stretch>
                        <a:fillRect/>
                      </a:stretch>
                    </p:blipFill>
                    <p:spPr bwMode="auto">
                      <a:xfrm>
                        <a:off x="1116013" y="4941888"/>
                        <a:ext cx="7186612" cy="7889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2538" name="Object 42"/>
          <p:cNvGraphicFramePr>
            <a:graphicFrameLocks noChangeAspect="1"/>
          </p:cNvGraphicFramePr>
          <p:nvPr>
            <p:extLst>
              <p:ext uri="{D42A27DB-BD31-4B8C-83A1-F6EECF244321}">
                <p14:modId xmlns:p14="http://schemas.microsoft.com/office/powerpoint/2010/main" val="2569070601"/>
              </p:ext>
            </p:extLst>
          </p:nvPr>
        </p:nvGraphicFramePr>
        <p:xfrm>
          <a:off x="1692275" y="3716338"/>
          <a:ext cx="3989388" cy="687387"/>
        </p:xfrm>
        <a:graphic>
          <a:graphicData uri="http://schemas.openxmlformats.org/presentationml/2006/ole">
            <mc:AlternateContent xmlns:mc="http://schemas.openxmlformats.org/markup-compatibility/2006">
              <mc:Choice xmlns:v="urn:schemas-microsoft-com:vml" Requires="v">
                <p:oleObj spid="_x0000_s362622" name="数式" r:id="rId6" imgW="2286000" imgH="393480" progId="Equation.3">
                  <p:embed/>
                </p:oleObj>
              </mc:Choice>
              <mc:Fallback>
                <p:oleObj name="数式" r:id="rId6" imgW="2286000" imgH="393480" progId="Equation.3">
                  <p:embed/>
                  <p:pic>
                    <p:nvPicPr>
                      <p:cNvPr id="0" name="Picture 42"/>
                      <p:cNvPicPr>
                        <a:picLocks noChangeAspect="1" noChangeArrowheads="1"/>
                      </p:cNvPicPr>
                      <p:nvPr/>
                    </p:nvPicPr>
                    <p:blipFill>
                      <a:blip r:embed="rId7"/>
                      <a:srcRect/>
                      <a:stretch>
                        <a:fillRect/>
                      </a:stretch>
                    </p:blipFill>
                    <p:spPr bwMode="auto">
                      <a:xfrm>
                        <a:off x="1692275" y="3716338"/>
                        <a:ext cx="3989388" cy="6873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2539" name="Object 43"/>
          <p:cNvGraphicFramePr>
            <a:graphicFrameLocks noGrp="1" noChangeAspect="1"/>
          </p:cNvGraphicFramePr>
          <p:nvPr>
            <p:ph sz="half" idx="2"/>
          </p:nvPr>
        </p:nvGraphicFramePr>
        <p:xfrm>
          <a:off x="1619250" y="2636838"/>
          <a:ext cx="6397625" cy="898525"/>
        </p:xfrm>
        <a:graphic>
          <a:graphicData uri="http://schemas.openxmlformats.org/presentationml/2006/ole">
            <mc:AlternateContent xmlns:mc="http://schemas.openxmlformats.org/markup-compatibility/2006">
              <mc:Choice xmlns:v="urn:schemas-microsoft-com:vml" Requires="v">
                <p:oleObj spid="_x0000_s362623" name="数式" r:id="rId8" imgW="3073320" imgH="431640" progId="Equation.3">
                  <p:embed/>
                </p:oleObj>
              </mc:Choice>
              <mc:Fallback>
                <p:oleObj name="数式" r:id="rId8" imgW="3073320" imgH="431640" progId="Equation.3">
                  <p:embed/>
                  <p:pic>
                    <p:nvPicPr>
                      <p:cNvPr id="0" name="Picture 4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619250" y="2636838"/>
                        <a:ext cx="6397625" cy="898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 5"/>
          <p:cNvSpPr>
            <a:spLocks noGrp="1"/>
          </p:cNvSpPr>
          <p:nvPr>
            <p:ph type="sldNum" sz="quarter" idx="12"/>
          </p:nvPr>
        </p:nvSpPr>
        <p:spPr/>
        <p:txBody>
          <a:bodyPr/>
          <a:lstStyle/>
          <a:p>
            <a:fld id="{5D2F46E3-531B-484C-BC34-9AD3F941568D}" type="slidenum">
              <a:rPr lang="en-US" altLang="ja-JP"/>
              <a:pPr/>
              <a:t>62</a:t>
            </a:fld>
            <a:endParaRPr lang="en-US" altLang="ja-JP"/>
          </a:p>
        </p:txBody>
      </p:sp>
      <p:sp>
        <p:nvSpPr>
          <p:cNvPr id="403458" name="Rectangle 2"/>
          <p:cNvSpPr>
            <a:spLocks noGrp="1" noChangeArrowheads="1"/>
          </p:cNvSpPr>
          <p:nvPr>
            <p:ph type="title"/>
          </p:nvPr>
        </p:nvSpPr>
        <p:spPr/>
        <p:txBody>
          <a:bodyPr/>
          <a:lstStyle/>
          <a:p>
            <a:r>
              <a:rPr lang="ja-JP" altLang="en-US"/>
              <a:t>結果の信頼性、数値例</a:t>
            </a:r>
          </a:p>
        </p:txBody>
      </p:sp>
      <p:sp>
        <p:nvSpPr>
          <p:cNvPr id="403459" name="Rectangle 3"/>
          <p:cNvSpPr>
            <a:spLocks noGrp="1" noChangeArrowheads="1"/>
          </p:cNvSpPr>
          <p:nvPr>
            <p:ph type="body" idx="1"/>
          </p:nvPr>
        </p:nvSpPr>
        <p:spPr>
          <a:xfrm>
            <a:off x="685800" y="1676400"/>
            <a:ext cx="8207375" cy="4560888"/>
          </a:xfrm>
        </p:spPr>
        <p:txBody>
          <a:bodyPr/>
          <a:lstStyle/>
          <a:p>
            <a:r>
              <a:rPr lang="ja-JP" altLang="en-US"/>
              <a:t>環境基準の評価を大きくしたらどうなるか？</a:t>
            </a:r>
          </a:p>
          <a:p>
            <a:pPr lvl="1"/>
            <a:r>
              <a:rPr lang="ja-JP" altLang="en-US"/>
              <a:t>（価格：装備の比率は変えないで）</a:t>
            </a:r>
          </a:p>
          <a:p>
            <a:pPr lvl="1"/>
            <a:r>
              <a:rPr lang="ja-JP" altLang="en-US"/>
              <a:t>トヨタと同様に、</a:t>
            </a:r>
          </a:p>
          <a:p>
            <a:pPr lvl="1"/>
            <a:r>
              <a:rPr lang="ja-JP" altLang="en-US"/>
              <a:t>ニッサン</a:t>
            </a:r>
          </a:p>
          <a:p>
            <a:pPr lvl="1"/>
            <a:endParaRPr lang="ja-JP" altLang="en-US"/>
          </a:p>
          <a:p>
            <a:pPr lvl="1"/>
            <a:r>
              <a:rPr lang="ja-JP" altLang="en-US"/>
              <a:t>ベンツ</a:t>
            </a:r>
          </a:p>
          <a:p>
            <a:pPr lvl="1"/>
            <a:endParaRPr lang="ja-JP" altLang="en-US"/>
          </a:p>
          <a:p>
            <a:pPr lvl="1"/>
            <a:endParaRPr lang="ja-JP" altLang="en-US"/>
          </a:p>
          <a:p>
            <a:r>
              <a:rPr lang="ja-JP" altLang="en-US"/>
              <a:t>３本の直線を重ねてみると</a:t>
            </a:r>
            <a:r>
              <a:rPr lang="en-US" altLang="ja-JP">
                <a:latin typeface="Times"/>
              </a:rPr>
              <a:t>…</a:t>
            </a:r>
            <a:endParaRPr lang="en-US" altLang="ja-JP"/>
          </a:p>
        </p:txBody>
      </p:sp>
      <p:graphicFrame>
        <p:nvGraphicFramePr>
          <p:cNvPr id="403464" name="Object 8"/>
          <p:cNvGraphicFramePr>
            <a:graphicFrameLocks noChangeAspect="1"/>
          </p:cNvGraphicFramePr>
          <p:nvPr/>
        </p:nvGraphicFramePr>
        <p:xfrm>
          <a:off x="3167063" y="2981325"/>
          <a:ext cx="3981450" cy="850900"/>
        </p:xfrm>
        <a:graphic>
          <a:graphicData uri="http://schemas.openxmlformats.org/presentationml/2006/ole">
            <mc:AlternateContent xmlns:mc="http://schemas.openxmlformats.org/markup-compatibility/2006">
              <mc:Choice xmlns:v="urn:schemas-microsoft-com:vml" Requires="v">
                <p:oleObj spid="_x0000_s403518" name="数式" r:id="rId4" imgW="2019240" imgH="431640" progId="Equation.3">
                  <p:embed/>
                </p:oleObj>
              </mc:Choice>
              <mc:Fallback>
                <p:oleObj name="数式" r:id="rId4" imgW="2019240" imgH="431640" progId="Equation.3">
                  <p:embed/>
                  <p:pic>
                    <p:nvPicPr>
                      <p:cNvPr id="0"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67063" y="2981325"/>
                        <a:ext cx="3981450" cy="850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3465" name="Object 9"/>
          <p:cNvGraphicFramePr>
            <a:graphicFrameLocks noChangeAspect="1"/>
          </p:cNvGraphicFramePr>
          <p:nvPr/>
        </p:nvGraphicFramePr>
        <p:xfrm>
          <a:off x="3201988" y="3867150"/>
          <a:ext cx="3930650" cy="850900"/>
        </p:xfrm>
        <a:graphic>
          <a:graphicData uri="http://schemas.openxmlformats.org/presentationml/2006/ole">
            <mc:AlternateContent xmlns:mc="http://schemas.openxmlformats.org/markup-compatibility/2006">
              <mc:Choice xmlns:v="urn:schemas-microsoft-com:vml" Requires="v">
                <p:oleObj spid="_x0000_s403519" name="数式" r:id="rId6" imgW="1993680" imgH="431640" progId="Equation.3">
                  <p:embed/>
                </p:oleObj>
              </mc:Choice>
              <mc:Fallback>
                <p:oleObj name="数式" r:id="rId6" imgW="1993680" imgH="431640" progId="Equation.3">
                  <p:embed/>
                  <p:pic>
                    <p:nvPicPr>
                      <p:cNvPr id="0" name="Picture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01988" y="3867150"/>
                        <a:ext cx="3930650" cy="850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グラフ 14"/>
          <p:cNvGraphicFramePr>
            <a:graphicFrameLocks/>
          </p:cNvGraphicFramePr>
          <p:nvPr>
            <p:extLst>
              <p:ext uri="{D42A27DB-BD31-4B8C-83A1-F6EECF244321}">
                <p14:modId xmlns:p14="http://schemas.microsoft.com/office/powerpoint/2010/main" val="2144306564"/>
              </p:ext>
            </p:extLst>
          </p:nvPr>
        </p:nvGraphicFramePr>
        <p:xfrm>
          <a:off x="1220697" y="1433258"/>
          <a:ext cx="7134405" cy="4567417"/>
        </p:xfrm>
        <a:graphic>
          <a:graphicData uri="http://schemas.openxmlformats.org/drawingml/2006/chart">
            <c:chart xmlns:c="http://schemas.openxmlformats.org/drawingml/2006/chart" xmlns:r="http://schemas.openxmlformats.org/officeDocument/2006/relationships" r:id="rId3"/>
          </a:graphicData>
        </a:graphic>
      </p:graphicFrame>
      <p:sp>
        <p:nvSpPr>
          <p:cNvPr id="13" name="スライド番号プレースホルダ 5"/>
          <p:cNvSpPr>
            <a:spLocks noGrp="1"/>
          </p:cNvSpPr>
          <p:nvPr>
            <p:ph type="sldNum" sz="quarter" idx="12"/>
          </p:nvPr>
        </p:nvSpPr>
        <p:spPr/>
        <p:txBody>
          <a:bodyPr/>
          <a:lstStyle/>
          <a:p>
            <a:fld id="{ED0B1502-E7BB-48D2-A751-5E89D8773DDA}" type="slidenum">
              <a:rPr lang="en-US" altLang="ja-JP"/>
              <a:pPr/>
              <a:t>63</a:t>
            </a:fld>
            <a:endParaRPr lang="en-US" altLang="ja-JP"/>
          </a:p>
        </p:txBody>
      </p:sp>
      <p:sp>
        <p:nvSpPr>
          <p:cNvPr id="363522" name="Rectangle 2"/>
          <p:cNvSpPr>
            <a:spLocks noGrp="1" noChangeArrowheads="1"/>
          </p:cNvSpPr>
          <p:nvPr>
            <p:ph type="title"/>
          </p:nvPr>
        </p:nvSpPr>
        <p:spPr>
          <a:xfrm>
            <a:off x="718079" y="476250"/>
            <a:ext cx="7772400" cy="762000"/>
          </a:xfrm>
        </p:spPr>
        <p:txBody>
          <a:bodyPr/>
          <a:lstStyle/>
          <a:p>
            <a:r>
              <a:rPr lang="ja-JP" altLang="en-US"/>
              <a:t>環境基準の感度分析</a:t>
            </a:r>
          </a:p>
        </p:txBody>
      </p:sp>
      <p:sp>
        <p:nvSpPr>
          <p:cNvPr id="363525" name="Text Box 5"/>
          <p:cNvSpPr txBox="1">
            <a:spLocks noChangeArrowheads="1"/>
          </p:cNvSpPr>
          <p:nvPr/>
        </p:nvSpPr>
        <p:spPr bwMode="auto">
          <a:xfrm>
            <a:off x="1331913" y="5530587"/>
            <a:ext cx="6121400" cy="396875"/>
          </a:xfrm>
          <a:prstGeom prst="rect">
            <a:avLst/>
          </a:prstGeom>
          <a:noFill/>
          <a:ln w="9525">
            <a:noFill/>
            <a:miter lim="800000"/>
            <a:headEnd/>
            <a:tailEnd/>
          </a:ln>
          <a:effectLst/>
        </p:spPr>
        <p:txBody>
          <a:bodyPr>
            <a:spAutoFit/>
          </a:bodyPr>
          <a:lstStyle/>
          <a:p>
            <a:pPr>
              <a:spcBef>
                <a:spcPct val="50000"/>
              </a:spcBef>
            </a:pPr>
            <a:r>
              <a:rPr lang="ja-JP" altLang="en-US" b="1" dirty="0">
                <a:solidFill>
                  <a:schemeClr val="accent2"/>
                </a:solidFill>
                <a:ea typeface="Osaka" charset="-128"/>
              </a:rPr>
              <a:t>環境重視により　</a:t>
            </a:r>
            <a:r>
              <a:rPr lang="ja-JP" altLang="en-US" b="1" dirty="0">
                <a:solidFill>
                  <a:srgbClr val="FF0000"/>
                </a:solidFill>
                <a:ea typeface="HG丸ｺﾞｼｯｸM-PRO" pitchFamily="50" charset="-128"/>
              </a:rPr>
              <a:t>ニッサン　</a:t>
            </a:r>
            <a:r>
              <a:rPr lang="ja-JP" altLang="en-US" b="1" dirty="0">
                <a:solidFill>
                  <a:schemeClr val="accent2"/>
                </a:solidFill>
                <a:ea typeface="HG丸ｺﾞｼｯｸM-PRO" pitchFamily="50" charset="-128"/>
              </a:rPr>
              <a:t>から</a:t>
            </a:r>
            <a:r>
              <a:rPr lang="ja-JP" altLang="en-US" b="1" dirty="0">
                <a:solidFill>
                  <a:srgbClr val="FF0000"/>
                </a:solidFill>
                <a:ea typeface="HG丸ｺﾞｼｯｸM-PRO" pitchFamily="50" charset="-128"/>
              </a:rPr>
              <a:t>　</a:t>
            </a:r>
            <a:r>
              <a:rPr lang="ja-JP" altLang="en-US" b="1" dirty="0">
                <a:solidFill>
                  <a:srgbClr val="00B050"/>
                </a:solidFill>
                <a:ea typeface="HG丸ｺﾞｼｯｸM-PRO" pitchFamily="50" charset="-128"/>
              </a:rPr>
              <a:t>トヨタ</a:t>
            </a:r>
            <a:r>
              <a:rPr lang="ja-JP" altLang="en-US" b="1" dirty="0">
                <a:solidFill>
                  <a:srgbClr val="FF0000"/>
                </a:solidFill>
                <a:ea typeface="HG丸ｺﾞｼｯｸM-PRO" pitchFamily="50" charset="-128"/>
              </a:rPr>
              <a:t>　</a:t>
            </a:r>
            <a:r>
              <a:rPr lang="ja-JP" altLang="en-US" b="1" dirty="0">
                <a:solidFill>
                  <a:schemeClr val="accent2"/>
                </a:solidFill>
                <a:ea typeface="HG丸ｺﾞｼｯｸM-PRO" pitchFamily="50" charset="-128"/>
              </a:rPr>
              <a:t>へ</a:t>
            </a:r>
          </a:p>
        </p:txBody>
      </p:sp>
      <p:sp>
        <p:nvSpPr>
          <p:cNvPr id="363527" name="Text Box 7"/>
          <p:cNvSpPr txBox="1">
            <a:spLocks noChangeArrowheads="1"/>
          </p:cNvSpPr>
          <p:nvPr/>
        </p:nvSpPr>
        <p:spPr bwMode="auto">
          <a:xfrm>
            <a:off x="1062038" y="2866491"/>
            <a:ext cx="539750" cy="1006475"/>
          </a:xfrm>
          <a:prstGeom prst="rect">
            <a:avLst/>
          </a:prstGeom>
          <a:noFill/>
          <a:ln w="9525">
            <a:noFill/>
            <a:miter lim="800000"/>
            <a:headEnd/>
            <a:tailEnd/>
          </a:ln>
          <a:effectLst/>
        </p:spPr>
        <p:txBody>
          <a:bodyPr>
            <a:spAutoFit/>
          </a:bodyPr>
          <a:lstStyle/>
          <a:p>
            <a:pPr>
              <a:spcBef>
                <a:spcPct val="50000"/>
              </a:spcBef>
            </a:pPr>
            <a:r>
              <a:rPr lang="ja-JP" altLang="en-US" b="1" dirty="0">
                <a:solidFill>
                  <a:schemeClr val="accent2"/>
                </a:solidFill>
                <a:ea typeface="Osaka" charset="-128"/>
              </a:rPr>
              <a:t>総合点</a:t>
            </a:r>
          </a:p>
        </p:txBody>
      </p:sp>
      <p:sp>
        <p:nvSpPr>
          <p:cNvPr id="363535" name="Line 15"/>
          <p:cNvSpPr>
            <a:spLocks noChangeShapeType="1"/>
          </p:cNvSpPr>
          <p:nvPr/>
        </p:nvSpPr>
        <p:spPr bwMode="auto">
          <a:xfrm>
            <a:off x="2337758" y="2950231"/>
            <a:ext cx="4468648" cy="1786342"/>
          </a:xfrm>
          <a:prstGeom prst="line">
            <a:avLst/>
          </a:prstGeom>
          <a:noFill/>
          <a:ln w="57150">
            <a:solidFill>
              <a:srgbClr val="FF0000"/>
            </a:solidFill>
            <a:round/>
            <a:headEnd/>
            <a:tailEnd/>
          </a:ln>
          <a:effectLst/>
        </p:spPr>
        <p:txBody>
          <a:bodyPr wrap="none" anchor="ctr"/>
          <a:lstStyle/>
          <a:p>
            <a:endParaRPr lang="ja-JP" altLang="en-US"/>
          </a:p>
        </p:txBody>
      </p:sp>
      <p:sp>
        <p:nvSpPr>
          <p:cNvPr id="363536" name="Line 16"/>
          <p:cNvSpPr>
            <a:spLocks noChangeShapeType="1"/>
          </p:cNvSpPr>
          <p:nvPr/>
        </p:nvSpPr>
        <p:spPr bwMode="auto">
          <a:xfrm flipV="1">
            <a:off x="2337758" y="2355012"/>
            <a:ext cx="4356340" cy="1837426"/>
          </a:xfrm>
          <a:prstGeom prst="line">
            <a:avLst/>
          </a:prstGeom>
          <a:noFill/>
          <a:ln w="57150">
            <a:solidFill>
              <a:srgbClr val="00CC00"/>
            </a:solidFill>
            <a:round/>
            <a:headEnd/>
            <a:tailEnd/>
          </a:ln>
          <a:effectLst/>
        </p:spPr>
        <p:txBody>
          <a:bodyPr wrap="none" anchor="ctr"/>
          <a:lstStyle/>
          <a:p>
            <a:endParaRPr lang="ja-JP" altLang="en-US"/>
          </a:p>
        </p:txBody>
      </p:sp>
      <p:sp>
        <p:nvSpPr>
          <p:cNvPr id="363537" name="Line 17"/>
          <p:cNvSpPr>
            <a:spLocks noChangeShapeType="1"/>
          </p:cNvSpPr>
          <p:nvPr/>
        </p:nvSpPr>
        <p:spPr bwMode="auto">
          <a:xfrm flipV="1">
            <a:off x="6947859" y="3522962"/>
            <a:ext cx="758825" cy="1587"/>
          </a:xfrm>
          <a:prstGeom prst="line">
            <a:avLst/>
          </a:prstGeom>
          <a:noFill/>
          <a:ln w="57150">
            <a:solidFill>
              <a:srgbClr val="00CC00"/>
            </a:solidFill>
            <a:round/>
            <a:headEnd/>
            <a:tailEnd/>
          </a:ln>
          <a:effectLst/>
        </p:spPr>
        <p:txBody>
          <a:bodyPr wrap="none" anchor="ctr"/>
          <a:lstStyle/>
          <a:p>
            <a:endParaRPr lang="ja-JP" altLang="en-US"/>
          </a:p>
        </p:txBody>
      </p:sp>
      <p:sp>
        <p:nvSpPr>
          <p:cNvPr id="363538" name="Line 18"/>
          <p:cNvSpPr>
            <a:spLocks noChangeShapeType="1"/>
          </p:cNvSpPr>
          <p:nvPr/>
        </p:nvSpPr>
        <p:spPr bwMode="auto">
          <a:xfrm>
            <a:off x="6924047" y="3691114"/>
            <a:ext cx="782637" cy="1588"/>
          </a:xfrm>
          <a:prstGeom prst="line">
            <a:avLst/>
          </a:prstGeom>
          <a:noFill/>
          <a:ln w="57150">
            <a:solidFill>
              <a:srgbClr val="FF0000"/>
            </a:solidFill>
            <a:round/>
            <a:headEnd/>
            <a:tailEnd/>
          </a:ln>
          <a:effectLst/>
        </p:spPr>
        <p:txBody>
          <a:bodyPr wrap="none" anchor="ctr"/>
          <a:lstStyle/>
          <a:p>
            <a:endParaRPr lang="ja-JP" altLang="en-US"/>
          </a:p>
        </p:txBody>
      </p:sp>
      <p:sp>
        <p:nvSpPr>
          <p:cNvPr id="3" name="テキスト ボックス 2"/>
          <p:cNvSpPr txBox="1"/>
          <p:nvPr/>
        </p:nvSpPr>
        <p:spPr>
          <a:xfrm>
            <a:off x="2567762" y="1975555"/>
            <a:ext cx="700833" cy="400110"/>
          </a:xfrm>
          <a:prstGeom prst="rect">
            <a:avLst/>
          </a:prstGeom>
          <a:noFill/>
        </p:spPr>
        <p:txBody>
          <a:bodyPr wrap="none" rtlCol="0">
            <a:spAutoFit/>
          </a:bodyPr>
          <a:lstStyle/>
          <a:p>
            <a:r>
              <a:rPr lang="ja-JP" altLang="en-US" b="1" dirty="0" smtClean="0">
                <a:solidFill>
                  <a:srgbClr val="FF0000"/>
                </a:solidFill>
                <a:ea typeface="HG丸ｺﾞｼｯｸM-PRO" pitchFamily="50" charset="-128"/>
              </a:rPr>
              <a:t>現状</a:t>
            </a:r>
            <a:endParaRPr kumimoji="1" lang="ja-JP" altLang="en-US" dirty="0"/>
          </a:p>
        </p:txBody>
      </p:sp>
      <p:sp>
        <p:nvSpPr>
          <p:cNvPr id="4" name="下矢印 3"/>
          <p:cNvSpPr/>
          <p:nvPr/>
        </p:nvSpPr>
        <p:spPr bwMode="auto">
          <a:xfrm>
            <a:off x="2731911" y="2540000"/>
            <a:ext cx="395111" cy="474133"/>
          </a:xfrm>
          <a:prstGeom prst="downArrow">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ja-JP" altLang="en-US" sz="2000" b="0" i="0" u="none" strike="noStrike" cap="none" normalizeH="0" baseline="0" smtClean="0">
              <a:ln>
                <a:noFill/>
              </a:ln>
              <a:solidFill>
                <a:schemeClr val="tx1"/>
              </a:solidFill>
              <a:effectLst/>
              <a:latin typeface="Courier New" pitchFamily="49" charset="0"/>
              <a:ea typeface="ＭＳ ゴシック" pitchFamily="49" charset="-128"/>
            </a:endParaRPr>
          </a:p>
        </p:txBody>
      </p:sp>
      <p:cxnSp>
        <p:nvCxnSpPr>
          <p:cNvPr id="6" name="直線矢印コネクタ 5"/>
          <p:cNvCxnSpPr/>
          <p:nvPr/>
        </p:nvCxnSpPr>
        <p:spPr bwMode="auto">
          <a:xfrm flipH="1" flipV="1">
            <a:off x="3059289" y="3330222"/>
            <a:ext cx="587023" cy="2167468"/>
          </a:xfrm>
          <a:prstGeom prst="straightConnector1">
            <a:avLst/>
          </a:prstGeom>
          <a:solidFill>
            <a:schemeClr val="accent1"/>
          </a:solidFill>
          <a:ln w="28575" cap="flat" cmpd="sng" algn="ctr">
            <a:solidFill>
              <a:srgbClr val="FF0000"/>
            </a:solidFill>
            <a:prstDash val="solid"/>
            <a:round/>
            <a:headEnd type="none" w="med" len="med"/>
            <a:tailEnd type="triangle"/>
          </a:ln>
          <a:effectLst/>
        </p:spPr>
      </p:cxnSp>
      <p:cxnSp>
        <p:nvCxnSpPr>
          <p:cNvPr id="8" name="直線矢印コネクタ 7"/>
          <p:cNvCxnSpPr/>
          <p:nvPr/>
        </p:nvCxnSpPr>
        <p:spPr bwMode="auto">
          <a:xfrm flipV="1">
            <a:off x="5858933" y="2720622"/>
            <a:ext cx="225778" cy="2720622"/>
          </a:xfrm>
          <a:prstGeom prst="straightConnector1">
            <a:avLst/>
          </a:prstGeom>
          <a:solidFill>
            <a:schemeClr val="accent1"/>
          </a:solidFill>
          <a:ln w="28575" cap="flat" cmpd="sng" algn="ctr">
            <a:solidFill>
              <a:srgbClr val="00B050"/>
            </a:solidFill>
            <a:prstDash val="solid"/>
            <a:round/>
            <a:headEnd type="none" w="med" len="med"/>
            <a:tailEnd type="triangle"/>
          </a:ln>
          <a:effectLst/>
        </p:spPr>
      </p:cxnSp>
      <p:cxnSp>
        <p:nvCxnSpPr>
          <p:cNvPr id="17" name="直線矢印コネクタ 16"/>
          <p:cNvCxnSpPr/>
          <p:nvPr/>
        </p:nvCxnSpPr>
        <p:spPr bwMode="auto">
          <a:xfrm>
            <a:off x="3341511" y="2178755"/>
            <a:ext cx="936978" cy="0"/>
          </a:xfrm>
          <a:prstGeom prst="straightConnector1">
            <a:avLst/>
          </a:prstGeom>
          <a:solidFill>
            <a:schemeClr val="accent1"/>
          </a:solidFill>
          <a:ln w="38100" cap="flat" cmpd="sng" algn="ctr">
            <a:solidFill>
              <a:schemeClr val="bg1">
                <a:lumMod val="75000"/>
              </a:schemeClr>
            </a:solidFill>
            <a:prstDash val="dash"/>
            <a:round/>
            <a:headEnd type="none" w="med" len="med"/>
            <a:tailEnd type="triangle"/>
          </a:ln>
          <a:effectLst/>
        </p:spPr>
      </p:cxnSp>
      <p:sp>
        <p:nvSpPr>
          <p:cNvPr id="27" name="テキスト ボックス 26"/>
          <p:cNvSpPr txBox="1"/>
          <p:nvPr/>
        </p:nvSpPr>
        <p:spPr>
          <a:xfrm>
            <a:off x="7371644" y="0"/>
            <a:ext cx="1772356" cy="707886"/>
          </a:xfrm>
          <a:prstGeom prst="rect">
            <a:avLst/>
          </a:prstGeom>
          <a:solidFill>
            <a:srgbClr val="0000CC">
              <a:alpha val="20000"/>
            </a:srgbClr>
          </a:solidFill>
        </p:spPr>
        <p:txBody>
          <a:bodyPr wrap="square" rtlCol="0">
            <a:spAutoFit/>
          </a:bodyPr>
          <a:lstStyle/>
          <a:p>
            <a:r>
              <a:rPr kumimoji="1" lang="ja-JP" altLang="en-US" b="1" dirty="0" smtClean="0">
                <a:solidFill>
                  <a:srgbClr val="FF0000"/>
                </a:solidFill>
                <a:latin typeface="+mj-lt"/>
              </a:rPr>
              <a:t>テキスト</a:t>
            </a:r>
            <a:endParaRPr kumimoji="1" lang="en-US" altLang="ja-JP" b="1" dirty="0" smtClean="0">
              <a:solidFill>
                <a:srgbClr val="FF0000"/>
              </a:solidFill>
              <a:latin typeface="+mj-lt"/>
            </a:endParaRPr>
          </a:p>
          <a:p>
            <a:r>
              <a:rPr kumimoji="1" lang="en-US" altLang="ja-JP" b="1" dirty="0" smtClean="0">
                <a:solidFill>
                  <a:srgbClr val="FF0000"/>
                </a:solidFill>
                <a:latin typeface="+mj-lt"/>
              </a:rPr>
              <a:t>162</a:t>
            </a:r>
            <a:r>
              <a:rPr kumimoji="1" lang="ja-JP" altLang="en-US" b="1" dirty="0" smtClean="0">
                <a:solidFill>
                  <a:srgbClr val="FF0000"/>
                </a:solidFill>
                <a:latin typeface="+mj-lt"/>
              </a:rPr>
              <a:t>ページ</a:t>
            </a:r>
            <a:endParaRPr kumimoji="1" lang="ja-JP" altLang="en-US" b="1" dirty="0">
              <a:solidFill>
                <a:srgbClr val="FF0000"/>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63525"/>
                                        </p:tgtEl>
                                        <p:attrNameLst>
                                          <p:attrName>style.visibility</p:attrName>
                                        </p:attrNameLst>
                                      </p:cBhvr>
                                      <p:to>
                                        <p:strVal val="visible"/>
                                      </p:to>
                                    </p:set>
                                    <p:animEffect transition="in" filter="blinds(horizontal)">
                                      <p:cBhvr>
                                        <p:cTn id="7" dur="500"/>
                                        <p:tgtEl>
                                          <p:spTgt spid="363525"/>
                                        </p:tgtEl>
                                      </p:cBhvr>
                                    </p:animEffect>
                                  </p:childTnLst>
                                </p:cTn>
                              </p:par>
                              <p:par>
                                <p:cTn id="8" presetID="1" presetClass="entr" presetSubtype="0" fill="hold" grpId="0" nodeType="withEffect">
                                  <p:stCondLst>
                                    <p:cond delay="0"/>
                                  </p:stCondLst>
                                  <p:childTnLst>
                                    <p:set>
                                      <p:cBhvr>
                                        <p:cTn id="9" dur="1" fill="hold">
                                          <p:stCondLst>
                                            <p:cond delay="0"/>
                                          </p:stCondLst>
                                        </p:cTn>
                                        <p:tgtEl>
                                          <p:spTgt spid="363536"/>
                                        </p:tgtEl>
                                        <p:attrNameLst>
                                          <p:attrName>style.visibility</p:attrName>
                                        </p:attrNameLst>
                                      </p:cBhvr>
                                      <p:to>
                                        <p:strVal val="visible"/>
                                      </p:to>
                                    </p:set>
                                  </p:childTnLst>
                                </p:cTn>
                              </p:par>
                              <p:par>
                                <p:cTn id="10" presetID="1" presetClass="entr" presetSubtype="0" fill="hold" grpId="0" nodeType="withEffect">
                                  <p:stCondLst>
                                    <p:cond delay="0"/>
                                  </p:stCondLst>
                                  <p:childTnLst>
                                    <p:set>
                                      <p:cBhvr>
                                        <p:cTn id="11" dur="1" fill="hold">
                                          <p:stCondLst>
                                            <p:cond delay="0"/>
                                          </p:stCondLst>
                                        </p:cTn>
                                        <p:tgtEl>
                                          <p:spTgt spid="363535"/>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363537"/>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3635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3525" grpId="0"/>
      <p:bldP spid="363535" grpId="0" animBg="1"/>
      <p:bldP spid="363536" grpId="0" animBg="1"/>
      <p:bldP spid="363537" grpId="0" animBg="1"/>
      <p:bldP spid="363538"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5"/>
          <p:cNvSpPr>
            <a:spLocks noGrp="1"/>
          </p:cNvSpPr>
          <p:nvPr>
            <p:ph type="sldNum" sz="quarter" idx="12"/>
          </p:nvPr>
        </p:nvSpPr>
        <p:spPr/>
        <p:txBody>
          <a:bodyPr/>
          <a:lstStyle/>
          <a:p>
            <a:fld id="{3B7BABF7-4460-4213-97E8-BCED97D7DDDD}" type="slidenum">
              <a:rPr lang="en-US" altLang="ja-JP"/>
              <a:pPr/>
              <a:t>64</a:t>
            </a:fld>
            <a:endParaRPr lang="en-US" altLang="ja-JP" dirty="0"/>
          </a:p>
        </p:txBody>
      </p:sp>
      <p:sp>
        <p:nvSpPr>
          <p:cNvPr id="404482" name="Rectangle 2"/>
          <p:cNvSpPr>
            <a:spLocks noGrp="1" noChangeArrowheads="1"/>
          </p:cNvSpPr>
          <p:nvPr>
            <p:ph type="title"/>
          </p:nvPr>
        </p:nvSpPr>
        <p:spPr/>
        <p:txBody>
          <a:bodyPr/>
          <a:lstStyle/>
          <a:p>
            <a:r>
              <a:rPr lang="ja-JP" altLang="en-US"/>
              <a:t>応用例</a:t>
            </a:r>
          </a:p>
        </p:txBody>
      </p:sp>
      <p:sp>
        <p:nvSpPr>
          <p:cNvPr id="404483" name="Rectangle 3"/>
          <p:cNvSpPr>
            <a:spLocks noGrp="1" noChangeArrowheads="1"/>
          </p:cNvSpPr>
          <p:nvPr>
            <p:ph type="body" idx="1"/>
          </p:nvPr>
        </p:nvSpPr>
        <p:spPr/>
        <p:txBody>
          <a:bodyPr/>
          <a:lstStyle/>
          <a:p>
            <a:r>
              <a:rPr lang="ja-JP" altLang="en-US" dirty="0"/>
              <a:t>新店舗の立地計画</a:t>
            </a:r>
            <a:endParaRPr lang="en-US" altLang="ja-JP" dirty="0"/>
          </a:p>
          <a:p>
            <a:r>
              <a:rPr lang="ja-JP" altLang="en-US" dirty="0" smtClean="0"/>
              <a:t>次世代エネルギー政策策定</a:t>
            </a:r>
            <a:endParaRPr lang="en-US" altLang="ja-JP" dirty="0" smtClean="0"/>
          </a:p>
          <a:p>
            <a:r>
              <a:rPr lang="ja-JP" altLang="en-US" dirty="0" smtClean="0"/>
              <a:t>地域内交通システムの策定</a:t>
            </a:r>
            <a:endParaRPr lang="en-US" altLang="ja-JP" dirty="0" smtClean="0"/>
          </a:p>
          <a:p>
            <a:r>
              <a:rPr lang="ja-JP" altLang="en-US" dirty="0"/>
              <a:t>新製品開発における設計案の評価</a:t>
            </a:r>
          </a:p>
          <a:p>
            <a:r>
              <a:rPr lang="ja-JP" altLang="en-US" dirty="0" smtClean="0"/>
              <a:t>設備</a:t>
            </a:r>
            <a:r>
              <a:rPr lang="ja-JP" altLang="en-US" dirty="0"/>
              <a:t>更新の経済性分析（優先順位）</a:t>
            </a:r>
          </a:p>
          <a:p>
            <a:r>
              <a:rPr lang="ja-JP" altLang="en-US" dirty="0"/>
              <a:t>人事考課への応用（納得の行く評価ポイント決定）</a:t>
            </a:r>
          </a:p>
          <a:p>
            <a:r>
              <a:rPr lang="ja-JP" altLang="en-US" dirty="0" smtClean="0"/>
              <a:t>絵画</a:t>
            </a:r>
            <a:r>
              <a:rPr lang="ja-JP" altLang="en-US" dirty="0"/>
              <a:t>の</a:t>
            </a:r>
            <a:r>
              <a:rPr lang="ja-JP" altLang="en-US" dirty="0" smtClean="0"/>
              <a:t>評価法</a:t>
            </a:r>
            <a:endParaRPr lang="ja-JP" altLang="en-US"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p:txBody>
          <a:bodyPr/>
          <a:lstStyle/>
          <a:p>
            <a:fld id="{03B05981-3CC0-4DD3-B37F-9F8FCD5CEFBF}" type="slidenum">
              <a:rPr lang="en-US" altLang="ja-JP"/>
              <a:pPr/>
              <a:t>65</a:t>
            </a:fld>
            <a:endParaRPr lang="en-US" altLang="ja-JP"/>
          </a:p>
        </p:txBody>
      </p:sp>
      <p:sp>
        <p:nvSpPr>
          <p:cNvPr id="375815" name="Rectangle 7"/>
          <p:cNvSpPr>
            <a:spLocks noGrp="1" noChangeArrowheads="1"/>
          </p:cNvSpPr>
          <p:nvPr>
            <p:ph type="title"/>
          </p:nvPr>
        </p:nvSpPr>
        <p:spPr/>
        <p:txBody>
          <a:bodyPr/>
          <a:lstStyle/>
          <a:p>
            <a:r>
              <a:rPr lang="ja-JP" altLang="en-US"/>
              <a:t>さあ、やってみよう</a:t>
            </a:r>
          </a:p>
        </p:txBody>
      </p:sp>
      <p:sp>
        <p:nvSpPr>
          <p:cNvPr id="375816" name="Rectangle 8"/>
          <p:cNvSpPr>
            <a:spLocks noGrp="1" noChangeArrowheads="1"/>
          </p:cNvSpPr>
          <p:nvPr>
            <p:ph type="body" idx="1"/>
          </p:nvPr>
        </p:nvSpPr>
        <p:spPr/>
        <p:txBody>
          <a:bodyPr/>
          <a:lstStyle/>
          <a:p>
            <a:r>
              <a:rPr lang="ja-JP" altLang="en-US" dirty="0"/>
              <a:t>テーマ探しから</a:t>
            </a:r>
          </a:p>
          <a:p>
            <a:r>
              <a:rPr lang="ja-JP" altLang="en-US" dirty="0"/>
              <a:t>代替案の選定</a:t>
            </a:r>
          </a:p>
          <a:p>
            <a:r>
              <a:rPr lang="ja-JP" altLang="en-US" dirty="0"/>
              <a:t>評価基準の洗い出し、分類整理、</a:t>
            </a:r>
            <a:r>
              <a:rPr lang="ja-JP" altLang="en-US" dirty="0" smtClean="0"/>
              <a:t>階層化</a:t>
            </a:r>
            <a:endParaRPr lang="en-US" altLang="ja-JP" dirty="0" smtClean="0"/>
          </a:p>
          <a:p>
            <a:r>
              <a:rPr lang="ja-JP" altLang="en-US" dirty="0" smtClean="0"/>
              <a:t>データ集め</a:t>
            </a:r>
            <a:endParaRPr lang="ja-JP" altLang="en-US" dirty="0"/>
          </a:p>
          <a:p>
            <a:r>
              <a:rPr lang="en-US" altLang="ja-JP" dirty="0">
                <a:latin typeface="Times"/>
              </a:rPr>
              <a:t>…</a:t>
            </a:r>
            <a:endParaRPr lang="en-US" altLang="ja-JP" dirty="0"/>
          </a:p>
        </p:txBody>
      </p:sp>
      <p:pic>
        <p:nvPicPr>
          <p:cNvPr id="375818" name="Picture 10" descr="MMj03034150000[1]"/>
          <p:cNvPicPr>
            <a:picLocks noChangeAspect="1" noChangeArrowheads="1" noCrop="1"/>
          </p:cNvPicPr>
          <p:nvPr/>
        </p:nvPicPr>
        <p:blipFill>
          <a:blip r:embed="rId3"/>
          <a:srcRect/>
          <a:stretch>
            <a:fillRect/>
          </a:stretch>
        </p:blipFill>
        <p:spPr bwMode="auto">
          <a:xfrm>
            <a:off x="3851275" y="4797425"/>
            <a:ext cx="1584325" cy="1152525"/>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052" name="Rectangle 4"/>
          <p:cNvSpPr>
            <a:spLocks noGrp="1" noChangeArrowheads="1"/>
          </p:cNvSpPr>
          <p:nvPr>
            <p:ph type="ctrTitle"/>
          </p:nvPr>
        </p:nvSpPr>
        <p:spPr>
          <a:xfrm>
            <a:off x="468313" y="836613"/>
            <a:ext cx="8207375" cy="5329237"/>
          </a:xfrm>
        </p:spPr>
        <p:txBody>
          <a:bodyPr/>
          <a:lstStyle/>
          <a:p>
            <a:r>
              <a:rPr lang="ja-JP" altLang="en-US"/>
              <a:t>評価基準が複数ある場合の意思決定法</a:t>
            </a:r>
            <a:br>
              <a:rPr lang="ja-JP" altLang="en-US"/>
            </a:br>
            <a:r>
              <a:rPr lang="ja-JP" altLang="en-US">
                <a:solidFill>
                  <a:srgbClr val="6666FF"/>
                </a:solidFill>
              </a:rPr>
              <a:t>数量化意思決定法</a:t>
            </a:r>
            <a:r>
              <a:rPr lang="ja-JP" altLang="en-US"/>
              <a:t/>
            </a:r>
            <a:br>
              <a:rPr lang="ja-JP" altLang="en-US"/>
            </a:br>
            <a:r>
              <a:rPr lang="ja-JP" altLang="en-US">
                <a:solidFill>
                  <a:srgbClr val="6666FF"/>
                </a:solidFill>
              </a:rPr>
              <a:t>階層図</a:t>
            </a:r>
            <a:br>
              <a:rPr lang="ja-JP" altLang="en-US">
                <a:solidFill>
                  <a:srgbClr val="6666FF"/>
                </a:solidFill>
              </a:rPr>
            </a:br>
            <a:r>
              <a:rPr lang="ja-JP" altLang="en-US">
                <a:solidFill>
                  <a:srgbClr val="6666FF"/>
                </a:solidFill>
              </a:rPr>
              <a:t>一対比較</a:t>
            </a:r>
            <a:br>
              <a:rPr lang="ja-JP" altLang="en-US">
                <a:solidFill>
                  <a:srgbClr val="6666FF"/>
                </a:solidFill>
              </a:rPr>
            </a:br>
            <a:r>
              <a:rPr lang="ja-JP" altLang="en-US">
                <a:solidFill>
                  <a:srgbClr val="6666FF"/>
                </a:solidFill>
              </a:rPr>
              <a:t>総合評価</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5"/>
          <p:cNvSpPr>
            <a:spLocks noGrp="1"/>
          </p:cNvSpPr>
          <p:nvPr>
            <p:ph type="sldNum" sz="quarter" idx="12"/>
          </p:nvPr>
        </p:nvSpPr>
        <p:spPr/>
        <p:txBody>
          <a:bodyPr/>
          <a:lstStyle/>
          <a:p>
            <a:fld id="{43123093-8597-4549-B8F9-A91EE2D29723}" type="slidenum">
              <a:rPr lang="en-US" altLang="ja-JP"/>
              <a:pPr/>
              <a:t>8</a:t>
            </a:fld>
            <a:endParaRPr lang="en-US" altLang="ja-JP"/>
          </a:p>
        </p:txBody>
      </p:sp>
      <p:sp>
        <p:nvSpPr>
          <p:cNvPr id="252930" name="Rectangle 2"/>
          <p:cNvSpPr>
            <a:spLocks noGrp="1" noChangeArrowheads="1"/>
          </p:cNvSpPr>
          <p:nvPr>
            <p:ph type="title"/>
          </p:nvPr>
        </p:nvSpPr>
        <p:spPr/>
        <p:txBody>
          <a:bodyPr/>
          <a:lstStyle/>
          <a:p>
            <a:r>
              <a:rPr lang="ja-JP" altLang="en-US"/>
              <a:t>価値基準が複数ある場合の意思決定</a:t>
            </a:r>
          </a:p>
        </p:txBody>
      </p:sp>
      <p:sp>
        <p:nvSpPr>
          <p:cNvPr id="252931" name="Rectangle 3"/>
          <p:cNvSpPr>
            <a:spLocks noGrp="1" noChangeArrowheads="1"/>
          </p:cNvSpPr>
          <p:nvPr>
            <p:ph type="body" idx="1"/>
          </p:nvPr>
        </p:nvSpPr>
        <p:spPr/>
        <p:txBody>
          <a:bodyPr/>
          <a:lstStyle/>
          <a:p>
            <a:r>
              <a:rPr lang="ja-JP" altLang="en-US"/>
              <a:t>経済性、安全性、利便性、．．．</a:t>
            </a:r>
          </a:p>
          <a:p>
            <a:r>
              <a:rPr lang="ja-JP" altLang="en-US"/>
              <a:t>最も重視する基準で決める</a:t>
            </a:r>
          </a:p>
          <a:p>
            <a:r>
              <a:rPr lang="ja-JP" altLang="en-US"/>
              <a:t>占いに従う、くじ引きで決める</a:t>
            </a:r>
          </a:p>
          <a:p>
            <a:r>
              <a:rPr lang="ja-JP" altLang="en-US"/>
              <a:t>悔いが残る</a:t>
            </a:r>
          </a:p>
          <a:p>
            <a:r>
              <a:rPr lang="ja-JP" altLang="en-US"/>
              <a:t>それ以外の方法はないか？</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パレート最適</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少なくとも一つは他に勝っている</a:t>
            </a:r>
            <a:endParaRPr kumimoji="1" lang="ja-JP" altLang="en-US" dirty="0"/>
          </a:p>
        </p:txBody>
      </p:sp>
      <p:sp>
        <p:nvSpPr>
          <p:cNvPr id="4" name="スライド番号プレースホルダ 3"/>
          <p:cNvSpPr>
            <a:spLocks noGrp="1"/>
          </p:cNvSpPr>
          <p:nvPr>
            <p:ph type="sldNum" sz="quarter" idx="12"/>
          </p:nvPr>
        </p:nvSpPr>
        <p:spPr/>
        <p:txBody>
          <a:bodyPr/>
          <a:lstStyle/>
          <a:p>
            <a:fld id="{A2FC4345-3A33-4F2E-BA33-084729803A41}" type="slidenum">
              <a:rPr lang="en-US" altLang="ja-JP" smtClean="0"/>
              <a:pPr/>
              <a:t>9</a:t>
            </a:fld>
            <a:endParaRPr lang="en-US" altLang="ja-JP"/>
          </a:p>
        </p:txBody>
      </p:sp>
      <p:grpSp>
        <p:nvGrpSpPr>
          <p:cNvPr id="5" name="グループ化 78"/>
          <p:cNvGrpSpPr>
            <a:grpSpLocks/>
          </p:cNvGrpSpPr>
          <p:nvPr/>
        </p:nvGrpSpPr>
        <p:grpSpPr bwMode="auto">
          <a:xfrm>
            <a:off x="751115" y="2841171"/>
            <a:ext cx="7859485" cy="2595805"/>
            <a:chOff x="400246" y="446088"/>
            <a:chExt cx="5215740" cy="1702240"/>
          </a:xfrm>
        </p:grpSpPr>
        <p:sp>
          <p:nvSpPr>
            <p:cNvPr id="6" name="Line 4"/>
            <p:cNvSpPr>
              <a:spLocks noChangeShapeType="1"/>
            </p:cNvSpPr>
            <p:nvPr/>
          </p:nvSpPr>
          <p:spPr bwMode="auto">
            <a:xfrm>
              <a:off x="3530600" y="1795463"/>
              <a:ext cx="1528763" cy="0"/>
            </a:xfrm>
            <a:prstGeom prst="line">
              <a:avLst/>
            </a:prstGeom>
            <a:noFill/>
            <a:ln w="9525">
              <a:solidFill>
                <a:schemeClr val="tx1"/>
              </a:solidFill>
              <a:round/>
              <a:headEnd/>
              <a:tailEnd type="triangle" w="med" len="med"/>
            </a:ln>
          </p:spPr>
          <p:txBody>
            <a:bodyPr/>
            <a:lstStyle/>
            <a:p>
              <a:endParaRPr lang="ja-JP" altLang="en-US" sz="5400"/>
            </a:p>
          </p:txBody>
        </p:sp>
        <p:sp>
          <p:nvSpPr>
            <p:cNvPr id="7" name="Line 5"/>
            <p:cNvSpPr>
              <a:spLocks noChangeShapeType="1"/>
            </p:cNvSpPr>
            <p:nvPr/>
          </p:nvSpPr>
          <p:spPr bwMode="auto">
            <a:xfrm flipV="1">
              <a:off x="3530600" y="446088"/>
              <a:ext cx="0" cy="1349375"/>
            </a:xfrm>
            <a:prstGeom prst="line">
              <a:avLst/>
            </a:prstGeom>
            <a:noFill/>
            <a:ln w="9525">
              <a:solidFill>
                <a:schemeClr val="tx1"/>
              </a:solidFill>
              <a:round/>
              <a:headEnd/>
              <a:tailEnd type="triangle" w="med" len="med"/>
            </a:ln>
          </p:spPr>
          <p:txBody>
            <a:bodyPr/>
            <a:lstStyle/>
            <a:p>
              <a:endParaRPr lang="ja-JP" altLang="en-US" sz="5400"/>
            </a:p>
          </p:txBody>
        </p:sp>
        <p:sp>
          <p:nvSpPr>
            <p:cNvPr id="8" name="Text Box 6"/>
            <p:cNvSpPr txBox="1">
              <a:spLocks noChangeArrowheads="1"/>
            </p:cNvSpPr>
            <p:nvPr/>
          </p:nvSpPr>
          <p:spPr bwMode="auto">
            <a:xfrm>
              <a:off x="4430713" y="1885950"/>
              <a:ext cx="997449" cy="262378"/>
            </a:xfrm>
            <a:prstGeom prst="rect">
              <a:avLst/>
            </a:prstGeom>
            <a:noFill/>
            <a:ln w="9525">
              <a:noFill/>
              <a:miter lim="800000"/>
              <a:headEnd/>
              <a:tailEnd/>
            </a:ln>
          </p:spPr>
          <p:txBody>
            <a:bodyPr wrap="square">
              <a:spAutoFit/>
            </a:bodyPr>
            <a:lstStyle/>
            <a:p>
              <a:pPr algn="l">
                <a:spcBef>
                  <a:spcPct val="50000"/>
                </a:spcBef>
              </a:pPr>
              <a:r>
                <a:rPr lang="ja-JP" altLang="en-US" dirty="0"/>
                <a:t>評価基準①</a:t>
              </a:r>
            </a:p>
          </p:txBody>
        </p:sp>
        <p:sp>
          <p:nvSpPr>
            <p:cNvPr id="9" name="Text Box 7"/>
            <p:cNvSpPr txBox="1">
              <a:spLocks noChangeArrowheads="1"/>
            </p:cNvSpPr>
            <p:nvPr/>
          </p:nvSpPr>
          <p:spPr bwMode="auto">
            <a:xfrm>
              <a:off x="3170238" y="446088"/>
              <a:ext cx="363537" cy="1069696"/>
            </a:xfrm>
            <a:prstGeom prst="rect">
              <a:avLst/>
            </a:prstGeom>
            <a:noFill/>
            <a:ln w="9525">
              <a:noFill/>
              <a:miter lim="800000"/>
              <a:headEnd/>
              <a:tailEnd/>
            </a:ln>
          </p:spPr>
          <p:txBody>
            <a:bodyPr>
              <a:spAutoFit/>
            </a:bodyPr>
            <a:lstStyle/>
            <a:p>
              <a:pPr algn="l">
                <a:spcBef>
                  <a:spcPct val="50000"/>
                </a:spcBef>
              </a:pPr>
              <a:r>
                <a:rPr lang="ja-JP" altLang="en-US" dirty="0"/>
                <a:t>評価基準②</a:t>
              </a:r>
              <a:endParaRPr lang="ja-JP" altLang="en-US" sz="5400" dirty="0"/>
            </a:p>
          </p:txBody>
        </p:sp>
        <p:sp>
          <p:nvSpPr>
            <p:cNvPr id="10" name="Line 8"/>
            <p:cNvSpPr>
              <a:spLocks noChangeShapeType="1"/>
            </p:cNvSpPr>
            <p:nvPr/>
          </p:nvSpPr>
          <p:spPr bwMode="auto">
            <a:xfrm>
              <a:off x="760609" y="1795463"/>
              <a:ext cx="1528762" cy="0"/>
            </a:xfrm>
            <a:prstGeom prst="line">
              <a:avLst/>
            </a:prstGeom>
            <a:noFill/>
            <a:ln w="9525">
              <a:solidFill>
                <a:schemeClr val="tx1"/>
              </a:solidFill>
              <a:round/>
              <a:headEnd/>
              <a:tailEnd type="triangle" w="med" len="med"/>
            </a:ln>
          </p:spPr>
          <p:txBody>
            <a:bodyPr/>
            <a:lstStyle/>
            <a:p>
              <a:endParaRPr lang="ja-JP" altLang="en-US" sz="5400"/>
            </a:p>
          </p:txBody>
        </p:sp>
        <p:sp>
          <p:nvSpPr>
            <p:cNvPr id="11" name="Line 9"/>
            <p:cNvSpPr>
              <a:spLocks noChangeShapeType="1"/>
            </p:cNvSpPr>
            <p:nvPr/>
          </p:nvSpPr>
          <p:spPr bwMode="auto">
            <a:xfrm flipV="1">
              <a:off x="760609" y="446088"/>
              <a:ext cx="0" cy="1349375"/>
            </a:xfrm>
            <a:prstGeom prst="line">
              <a:avLst/>
            </a:prstGeom>
            <a:noFill/>
            <a:ln w="9525">
              <a:solidFill>
                <a:schemeClr val="tx1"/>
              </a:solidFill>
              <a:round/>
              <a:headEnd/>
              <a:tailEnd type="triangle" w="med" len="med"/>
            </a:ln>
          </p:spPr>
          <p:txBody>
            <a:bodyPr/>
            <a:lstStyle/>
            <a:p>
              <a:endParaRPr lang="ja-JP" altLang="en-US" sz="5400"/>
            </a:p>
          </p:txBody>
        </p:sp>
        <p:sp>
          <p:nvSpPr>
            <p:cNvPr id="12" name="Text Box 10"/>
            <p:cNvSpPr txBox="1">
              <a:spLocks noChangeArrowheads="1"/>
            </p:cNvSpPr>
            <p:nvPr/>
          </p:nvSpPr>
          <p:spPr bwMode="auto">
            <a:xfrm>
              <a:off x="1660720" y="1885950"/>
              <a:ext cx="1029538" cy="262378"/>
            </a:xfrm>
            <a:prstGeom prst="rect">
              <a:avLst/>
            </a:prstGeom>
            <a:noFill/>
            <a:ln w="9525">
              <a:noFill/>
              <a:miter lim="800000"/>
              <a:headEnd/>
              <a:tailEnd/>
            </a:ln>
          </p:spPr>
          <p:txBody>
            <a:bodyPr wrap="square">
              <a:spAutoFit/>
            </a:bodyPr>
            <a:lstStyle/>
            <a:p>
              <a:pPr algn="l">
                <a:spcBef>
                  <a:spcPct val="50000"/>
                </a:spcBef>
              </a:pPr>
              <a:r>
                <a:rPr lang="ja-JP" altLang="en-US" dirty="0"/>
                <a:t>評価基準①</a:t>
              </a:r>
            </a:p>
          </p:txBody>
        </p:sp>
        <p:sp>
          <p:nvSpPr>
            <p:cNvPr id="13" name="Text Box 11"/>
            <p:cNvSpPr txBox="1">
              <a:spLocks noChangeArrowheads="1"/>
            </p:cNvSpPr>
            <p:nvPr/>
          </p:nvSpPr>
          <p:spPr bwMode="auto">
            <a:xfrm>
              <a:off x="400246" y="446088"/>
              <a:ext cx="363538" cy="1069696"/>
            </a:xfrm>
            <a:prstGeom prst="rect">
              <a:avLst/>
            </a:prstGeom>
            <a:noFill/>
            <a:ln w="9525">
              <a:noFill/>
              <a:miter lim="800000"/>
              <a:headEnd/>
              <a:tailEnd/>
            </a:ln>
          </p:spPr>
          <p:txBody>
            <a:bodyPr>
              <a:spAutoFit/>
            </a:bodyPr>
            <a:lstStyle/>
            <a:p>
              <a:pPr algn="l">
                <a:spcBef>
                  <a:spcPct val="50000"/>
                </a:spcBef>
              </a:pPr>
              <a:r>
                <a:rPr lang="ja-JP" altLang="en-US"/>
                <a:t>評価基準②</a:t>
              </a:r>
            </a:p>
          </p:txBody>
        </p:sp>
        <p:sp>
          <p:nvSpPr>
            <p:cNvPr id="14" name="Text Box 12"/>
            <p:cNvSpPr txBox="1">
              <a:spLocks noChangeArrowheads="1"/>
            </p:cNvSpPr>
            <p:nvPr/>
          </p:nvSpPr>
          <p:spPr bwMode="auto">
            <a:xfrm>
              <a:off x="952606" y="795411"/>
              <a:ext cx="1094715" cy="262378"/>
            </a:xfrm>
            <a:prstGeom prst="rect">
              <a:avLst/>
            </a:prstGeom>
            <a:noFill/>
            <a:ln w="9525">
              <a:noFill/>
              <a:miter lim="800000"/>
              <a:headEnd/>
              <a:tailEnd/>
            </a:ln>
          </p:spPr>
          <p:txBody>
            <a:bodyPr wrap="square">
              <a:spAutoFit/>
            </a:bodyPr>
            <a:lstStyle/>
            <a:p>
              <a:pPr algn="l">
                <a:spcBef>
                  <a:spcPct val="50000"/>
                </a:spcBef>
              </a:pPr>
              <a:r>
                <a:rPr lang="en-US" altLang="ja-JP" dirty="0" smtClean="0"/>
                <a:t>×</a:t>
              </a:r>
              <a:r>
                <a:rPr lang="ja-JP" altLang="en-US" dirty="0" smtClean="0">
                  <a:solidFill>
                    <a:schemeClr val="accent5">
                      <a:lumMod val="50000"/>
                    </a:schemeClr>
                  </a:solidFill>
                </a:rPr>
                <a:t>選択肢</a:t>
              </a:r>
              <a:r>
                <a:rPr lang="ja-JP" altLang="en-US" dirty="0">
                  <a:solidFill>
                    <a:schemeClr val="accent5">
                      <a:lumMod val="50000"/>
                    </a:schemeClr>
                  </a:solidFill>
                </a:rPr>
                <a:t>Ｂ</a:t>
              </a:r>
            </a:p>
          </p:txBody>
        </p:sp>
        <p:sp>
          <p:nvSpPr>
            <p:cNvPr id="15" name="Text Box 13"/>
            <p:cNvSpPr txBox="1">
              <a:spLocks noChangeArrowheads="1"/>
            </p:cNvSpPr>
            <p:nvPr/>
          </p:nvSpPr>
          <p:spPr bwMode="auto">
            <a:xfrm>
              <a:off x="1707792" y="627788"/>
              <a:ext cx="1054707" cy="262378"/>
            </a:xfrm>
            <a:prstGeom prst="rect">
              <a:avLst/>
            </a:prstGeom>
            <a:noFill/>
            <a:ln w="9525">
              <a:noFill/>
              <a:miter lim="800000"/>
              <a:headEnd/>
              <a:tailEnd/>
            </a:ln>
          </p:spPr>
          <p:txBody>
            <a:bodyPr wrap="square">
              <a:spAutoFit/>
            </a:bodyPr>
            <a:lstStyle/>
            <a:p>
              <a:pPr algn="l">
                <a:spcBef>
                  <a:spcPct val="50000"/>
                </a:spcBef>
              </a:pPr>
              <a:r>
                <a:rPr lang="en-US" altLang="ja-JP" dirty="0" smtClean="0">
                  <a:solidFill>
                    <a:srgbClr val="FF0000"/>
                  </a:solidFill>
                </a:rPr>
                <a:t>◎</a:t>
              </a:r>
              <a:r>
                <a:rPr lang="ja-JP" altLang="en-US" dirty="0" smtClean="0">
                  <a:solidFill>
                    <a:schemeClr val="accent5">
                      <a:lumMod val="50000"/>
                    </a:schemeClr>
                  </a:solidFill>
                </a:rPr>
                <a:t>選択肢</a:t>
              </a:r>
              <a:r>
                <a:rPr lang="ja-JP" altLang="en-US" dirty="0">
                  <a:solidFill>
                    <a:schemeClr val="accent5">
                      <a:lumMod val="50000"/>
                    </a:schemeClr>
                  </a:solidFill>
                </a:rPr>
                <a:t>Ａ</a:t>
              </a:r>
            </a:p>
          </p:txBody>
        </p:sp>
        <p:sp>
          <p:nvSpPr>
            <p:cNvPr id="16" name="Text Box 14"/>
            <p:cNvSpPr txBox="1">
              <a:spLocks noChangeArrowheads="1"/>
            </p:cNvSpPr>
            <p:nvPr/>
          </p:nvSpPr>
          <p:spPr bwMode="auto">
            <a:xfrm>
              <a:off x="1449011" y="1298543"/>
              <a:ext cx="988406" cy="262378"/>
            </a:xfrm>
            <a:prstGeom prst="rect">
              <a:avLst/>
            </a:prstGeom>
            <a:noFill/>
            <a:ln w="9525">
              <a:noFill/>
              <a:miter lim="800000"/>
              <a:headEnd/>
              <a:tailEnd/>
            </a:ln>
          </p:spPr>
          <p:txBody>
            <a:bodyPr wrap="square">
              <a:spAutoFit/>
            </a:bodyPr>
            <a:lstStyle/>
            <a:p>
              <a:pPr algn="l">
                <a:spcBef>
                  <a:spcPct val="50000"/>
                </a:spcBef>
              </a:pPr>
              <a:r>
                <a:rPr lang="en-US" altLang="ja-JP" dirty="0" smtClean="0"/>
                <a:t>×</a:t>
              </a:r>
              <a:r>
                <a:rPr lang="ja-JP" altLang="en-US" dirty="0" smtClean="0">
                  <a:solidFill>
                    <a:schemeClr val="accent5">
                      <a:lumMod val="50000"/>
                    </a:schemeClr>
                  </a:solidFill>
                </a:rPr>
                <a:t>選択肢</a:t>
              </a:r>
              <a:r>
                <a:rPr lang="ja-JP" altLang="en-US" dirty="0">
                  <a:solidFill>
                    <a:schemeClr val="accent5">
                      <a:lumMod val="50000"/>
                    </a:schemeClr>
                  </a:solidFill>
                </a:rPr>
                <a:t>Ｃ</a:t>
              </a:r>
            </a:p>
          </p:txBody>
        </p:sp>
        <p:sp>
          <p:nvSpPr>
            <p:cNvPr id="17" name="Text Box 15"/>
            <p:cNvSpPr txBox="1">
              <a:spLocks noChangeArrowheads="1"/>
            </p:cNvSpPr>
            <p:nvPr/>
          </p:nvSpPr>
          <p:spPr bwMode="auto">
            <a:xfrm>
              <a:off x="4431926" y="838242"/>
              <a:ext cx="1061252" cy="262378"/>
            </a:xfrm>
            <a:prstGeom prst="rect">
              <a:avLst/>
            </a:prstGeom>
            <a:noFill/>
            <a:ln w="9525">
              <a:noFill/>
              <a:miter lim="800000"/>
              <a:headEnd/>
              <a:tailEnd/>
            </a:ln>
          </p:spPr>
          <p:txBody>
            <a:bodyPr wrap="square">
              <a:spAutoFit/>
            </a:bodyPr>
            <a:lstStyle/>
            <a:p>
              <a:pPr algn="l">
                <a:spcBef>
                  <a:spcPct val="50000"/>
                </a:spcBef>
              </a:pPr>
              <a:r>
                <a:rPr lang="en-US" altLang="ja-JP" dirty="0" smtClean="0"/>
                <a:t>○</a:t>
              </a:r>
              <a:r>
                <a:rPr lang="ja-JP" altLang="en-US" dirty="0" smtClean="0">
                  <a:solidFill>
                    <a:schemeClr val="accent5">
                      <a:lumMod val="50000"/>
                    </a:schemeClr>
                  </a:solidFill>
                </a:rPr>
                <a:t>選択肢</a:t>
              </a:r>
              <a:r>
                <a:rPr lang="ja-JP" altLang="en-US" dirty="0">
                  <a:solidFill>
                    <a:schemeClr val="accent5">
                      <a:lumMod val="50000"/>
                    </a:schemeClr>
                  </a:solidFill>
                </a:rPr>
                <a:t>Ｂ</a:t>
              </a:r>
            </a:p>
          </p:txBody>
        </p:sp>
        <p:sp>
          <p:nvSpPr>
            <p:cNvPr id="18" name="Text Box 16"/>
            <p:cNvSpPr txBox="1">
              <a:spLocks noChangeArrowheads="1"/>
            </p:cNvSpPr>
            <p:nvPr/>
          </p:nvSpPr>
          <p:spPr bwMode="auto">
            <a:xfrm>
              <a:off x="3711574" y="534988"/>
              <a:ext cx="972513" cy="262378"/>
            </a:xfrm>
            <a:prstGeom prst="rect">
              <a:avLst/>
            </a:prstGeom>
            <a:noFill/>
            <a:ln w="9525">
              <a:noFill/>
              <a:miter lim="800000"/>
              <a:headEnd/>
              <a:tailEnd/>
            </a:ln>
          </p:spPr>
          <p:txBody>
            <a:bodyPr wrap="square">
              <a:spAutoFit/>
            </a:bodyPr>
            <a:lstStyle/>
            <a:p>
              <a:pPr algn="l">
                <a:spcBef>
                  <a:spcPct val="50000"/>
                </a:spcBef>
              </a:pPr>
              <a:r>
                <a:rPr lang="en-US" altLang="ja-JP" dirty="0" smtClean="0"/>
                <a:t>○</a:t>
              </a:r>
              <a:r>
                <a:rPr lang="ja-JP" altLang="en-US" dirty="0" smtClean="0">
                  <a:solidFill>
                    <a:schemeClr val="accent5">
                      <a:lumMod val="50000"/>
                    </a:schemeClr>
                  </a:solidFill>
                </a:rPr>
                <a:t>選択肢</a:t>
              </a:r>
              <a:r>
                <a:rPr lang="ja-JP" altLang="en-US" dirty="0">
                  <a:solidFill>
                    <a:schemeClr val="accent5">
                      <a:lumMod val="50000"/>
                    </a:schemeClr>
                  </a:solidFill>
                </a:rPr>
                <a:t>Ａ</a:t>
              </a:r>
            </a:p>
          </p:txBody>
        </p:sp>
        <p:sp>
          <p:nvSpPr>
            <p:cNvPr id="19" name="Text Box 17"/>
            <p:cNvSpPr txBox="1">
              <a:spLocks noChangeArrowheads="1"/>
            </p:cNvSpPr>
            <p:nvPr/>
          </p:nvSpPr>
          <p:spPr bwMode="auto">
            <a:xfrm>
              <a:off x="4609101" y="1377067"/>
              <a:ext cx="1006885" cy="262378"/>
            </a:xfrm>
            <a:prstGeom prst="rect">
              <a:avLst/>
            </a:prstGeom>
            <a:noFill/>
            <a:ln w="9525">
              <a:noFill/>
              <a:miter lim="800000"/>
              <a:headEnd/>
              <a:tailEnd/>
            </a:ln>
          </p:spPr>
          <p:txBody>
            <a:bodyPr wrap="square">
              <a:spAutoFit/>
            </a:bodyPr>
            <a:lstStyle/>
            <a:p>
              <a:pPr algn="l">
                <a:spcBef>
                  <a:spcPct val="50000"/>
                </a:spcBef>
              </a:pPr>
              <a:r>
                <a:rPr lang="en-US" altLang="ja-JP" dirty="0" smtClean="0"/>
                <a:t>○</a:t>
              </a:r>
              <a:r>
                <a:rPr lang="ja-JP" altLang="en-US" dirty="0" smtClean="0">
                  <a:solidFill>
                    <a:schemeClr val="accent5">
                      <a:lumMod val="50000"/>
                    </a:schemeClr>
                  </a:solidFill>
                </a:rPr>
                <a:t>選択肢</a:t>
              </a:r>
              <a:r>
                <a:rPr lang="ja-JP" altLang="en-US" dirty="0">
                  <a:solidFill>
                    <a:schemeClr val="accent5">
                      <a:lumMod val="50000"/>
                    </a:schemeClr>
                  </a:solidFill>
                </a:rPr>
                <a:t>Ｃ</a:t>
              </a:r>
            </a:p>
          </p:txBody>
        </p:sp>
      </p:grpSp>
      <p:sp>
        <p:nvSpPr>
          <p:cNvPr id="20" name="右矢印 19"/>
          <p:cNvSpPr/>
          <p:nvPr/>
        </p:nvSpPr>
        <p:spPr bwMode="auto">
          <a:xfrm rot="7473891">
            <a:off x="5932715" y="2569029"/>
            <a:ext cx="533400" cy="359228"/>
          </a:xfrm>
          <a:prstGeom prst="rightArrow">
            <a:avLst/>
          </a:prstGeom>
          <a:solidFill>
            <a:srgbClr val="00B0F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ja-JP" altLang="en-US" sz="2000" b="0" i="0" u="none" strike="noStrike" cap="none" normalizeH="0" baseline="0" smtClean="0">
              <a:ln>
                <a:noFill/>
              </a:ln>
              <a:solidFill>
                <a:schemeClr val="tx1"/>
              </a:solidFill>
              <a:effectLst/>
              <a:latin typeface="Courier New" pitchFamily="49" charset="0"/>
              <a:ea typeface="ＭＳ ゴシック" pitchFamily="49" charset="-128"/>
            </a:endParaRPr>
          </a:p>
        </p:txBody>
      </p:sp>
      <p:sp>
        <p:nvSpPr>
          <p:cNvPr id="21" name="右矢印 20"/>
          <p:cNvSpPr/>
          <p:nvPr/>
        </p:nvSpPr>
        <p:spPr bwMode="auto">
          <a:xfrm rot="7473891">
            <a:off x="7053944" y="3037115"/>
            <a:ext cx="533400" cy="359228"/>
          </a:xfrm>
          <a:prstGeom prst="rightArrow">
            <a:avLst/>
          </a:prstGeom>
          <a:solidFill>
            <a:srgbClr val="00B0F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ja-JP" altLang="en-US" sz="2000" b="0" i="0" u="none" strike="noStrike" cap="none" normalizeH="0" baseline="0" smtClean="0">
              <a:ln>
                <a:noFill/>
              </a:ln>
              <a:solidFill>
                <a:schemeClr val="tx1"/>
              </a:solidFill>
              <a:effectLst/>
              <a:latin typeface="Courier New" pitchFamily="49" charset="0"/>
              <a:ea typeface="ＭＳ ゴシック" pitchFamily="49" charset="-128"/>
            </a:endParaRPr>
          </a:p>
        </p:txBody>
      </p:sp>
      <p:sp>
        <p:nvSpPr>
          <p:cNvPr id="22" name="右矢印 21"/>
          <p:cNvSpPr/>
          <p:nvPr/>
        </p:nvSpPr>
        <p:spPr bwMode="auto">
          <a:xfrm rot="7473891">
            <a:off x="7315201" y="3897088"/>
            <a:ext cx="533400" cy="359228"/>
          </a:xfrm>
          <a:prstGeom prst="rightArrow">
            <a:avLst/>
          </a:prstGeom>
          <a:solidFill>
            <a:srgbClr val="00B0F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ja-JP" altLang="en-US" sz="2000" b="0" i="0" u="none" strike="noStrike" cap="none" normalizeH="0" baseline="0" smtClean="0">
              <a:ln>
                <a:noFill/>
              </a:ln>
              <a:solidFill>
                <a:schemeClr val="tx1"/>
              </a:solidFill>
              <a:effectLst/>
              <a:latin typeface="Courier New" pitchFamily="49" charset="0"/>
              <a:ea typeface="ＭＳ ゴシック" pitchFamily="49" charset="-128"/>
            </a:endParaRPr>
          </a:p>
        </p:txBody>
      </p:sp>
      <p:sp>
        <p:nvSpPr>
          <p:cNvPr id="23" name="右矢印 22"/>
          <p:cNvSpPr/>
          <p:nvPr/>
        </p:nvSpPr>
        <p:spPr bwMode="auto">
          <a:xfrm rot="7473891">
            <a:off x="2960915" y="2710543"/>
            <a:ext cx="533400" cy="359228"/>
          </a:xfrm>
          <a:prstGeom prst="rightArrow">
            <a:avLst/>
          </a:prstGeom>
          <a:solidFill>
            <a:srgbClr val="00B0F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ja-JP" altLang="en-US" sz="2000" b="0" i="0" u="none" strike="noStrike" cap="none" normalizeH="0" baseline="0" smtClean="0">
              <a:ln>
                <a:noFill/>
              </a:ln>
              <a:solidFill>
                <a:schemeClr val="tx1"/>
              </a:solidFill>
              <a:effectLst/>
              <a:latin typeface="Courier New" pitchFamily="49" charset="0"/>
              <a:ea typeface="ＭＳ ゴシック" pitchFamily="49" charset="-128"/>
            </a:endParaRPr>
          </a:p>
        </p:txBody>
      </p:sp>
      <p:sp>
        <p:nvSpPr>
          <p:cNvPr id="26" name="テキスト ボックス 25"/>
          <p:cNvSpPr txBox="1"/>
          <p:nvPr/>
        </p:nvSpPr>
        <p:spPr>
          <a:xfrm>
            <a:off x="7371644" y="0"/>
            <a:ext cx="1772356" cy="707886"/>
          </a:xfrm>
          <a:prstGeom prst="rect">
            <a:avLst/>
          </a:prstGeom>
          <a:solidFill>
            <a:srgbClr val="0000CC">
              <a:alpha val="20000"/>
            </a:srgbClr>
          </a:solidFill>
        </p:spPr>
        <p:txBody>
          <a:bodyPr wrap="square" rtlCol="0">
            <a:spAutoFit/>
          </a:bodyPr>
          <a:lstStyle/>
          <a:p>
            <a:r>
              <a:rPr kumimoji="1" lang="ja-JP" altLang="en-US" b="1" dirty="0" smtClean="0">
                <a:solidFill>
                  <a:srgbClr val="FF0000"/>
                </a:solidFill>
                <a:latin typeface="+mj-lt"/>
              </a:rPr>
              <a:t>テキスト</a:t>
            </a:r>
            <a:endParaRPr kumimoji="1" lang="en-US" altLang="ja-JP" b="1" dirty="0" smtClean="0">
              <a:solidFill>
                <a:srgbClr val="FF0000"/>
              </a:solidFill>
              <a:latin typeface="+mj-lt"/>
            </a:endParaRPr>
          </a:p>
          <a:p>
            <a:r>
              <a:rPr kumimoji="1" lang="en-US" altLang="ja-JP" b="1" dirty="0" smtClean="0">
                <a:solidFill>
                  <a:srgbClr val="FF0000"/>
                </a:solidFill>
                <a:latin typeface="+mj-lt"/>
              </a:rPr>
              <a:t>143</a:t>
            </a:r>
            <a:r>
              <a:rPr kumimoji="1" lang="ja-JP" altLang="en-US" b="1" dirty="0" smtClean="0">
                <a:solidFill>
                  <a:srgbClr val="FF0000"/>
                </a:solidFill>
                <a:latin typeface="+mj-lt"/>
              </a:rPr>
              <a:t>ページ</a:t>
            </a:r>
            <a:endParaRPr kumimoji="1" lang="ja-JP" altLang="en-US" b="1" dirty="0">
              <a:solidFill>
                <a:srgbClr val="FF0000"/>
              </a:solidFill>
              <a:latin typeface="+mj-l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標準書式">
  <a:themeElements>
    <a:clrScheme name="標準書式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書式">
      <a:majorFont>
        <a:latin typeface="HG丸ｺﾞｼｯｸM-PRO"/>
        <a:ea typeface="HG丸ｺﾞｼｯｸM-PRO"/>
        <a:cs typeface=""/>
      </a:majorFont>
      <a:minorFont>
        <a:latin typeface="HG丸ｺﾞｼｯｸM-PRO"/>
        <a:ea typeface="HG丸ｺﾞｼｯｸM-PRO"/>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ja-JP" altLang="en-US" sz="2000" b="0" i="0" u="none" strike="noStrike" cap="none" normalizeH="0" baseline="0" smtClean="0">
            <a:ln>
              <a:noFill/>
            </a:ln>
            <a:solidFill>
              <a:schemeClr val="tx1"/>
            </a:solidFill>
            <a:effectLst/>
            <a:latin typeface="Courier New" pitchFamily="49" charset="0"/>
            <a:ea typeface="ＭＳ ゴシック" pitchFamily="49"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ja-JP" altLang="en-US" sz="2000" b="0" i="0" u="none" strike="noStrike" cap="none" normalizeH="0" baseline="0" smtClean="0">
            <a:ln>
              <a:noFill/>
            </a:ln>
            <a:solidFill>
              <a:schemeClr val="tx1"/>
            </a:solidFill>
            <a:effectLst/>
            <a:latin typeface="Courier New" pitchFamily="49" charset="0"/>
            <a:ea typeface="ＭＳ ゴシック" pitchFamily="49" charset="-128"/>
          </a:defRPr>
        </a:defPPr>
      </a:lstStyle>
    </a:lnDef>
  </a:objectDefaults>
  <a:extraClrSchemeLst>
    <a:extraClrScheme>
      <a:clrScheme name="標準書式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書式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書式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書式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書式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書式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書式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書式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書式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書式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書式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書式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4661</TotalTime>
  <Words>2289</Words>
  <Application>Microsoft Office PowerPoint</Application>
  <PresentationFormat>画面に合わせる (4:3)</PresentationFormat>
  <Paragraphs>957</Paragraphs>
  <Slides>65</Slides>
  <Notes>65</Notes>
  <HiddenSlides>0</HiddenSlides>
  <MMClips>0</MMClips>
  <ScaleCrop>false</ScaleCrop>
  <HeadingPairs>
    <vt:vector size="6" baseType="variant">
      <vt:variant>
        <vt:lpstr>テーマ</vt:lpstr>
      </vt:variant>
      <vt:variant>
        <vt:i4>1</vt:i4>
      </vt:variant>
      <vt:variant>
        <vt:lpstr>埋め込まれた OLE サーバー</vt:lpstr>
      </vt:variant>
      <vt:variant>
        <vt:i4>2</vt:i4>
      </vt:variant>
      <vt:variant>
        <vt:lpstr>スライド タイトル</vt:lpstr>
      </vt:variant>
      <vt:variant>
        <vt:i4>65</vt:i4>
      </vt:variant>
    </vt:vector>
  </HeadingPairs>
  <TitlesOfParts>
    <vt:vector size="68" baseType="lpstr">
      <vt:lpstr>標準書式</vt:lpstr>
      <vt:lpstr>ワークシート</vt:lpstr>
      <vt:lpstr>数式</vt:lpstr>
      <vt:lpstr>階層的意思決定法（AHP）</vt:lpstr>
      <vt:lpstr>携帯電話の買い換え</vt:lpstr>
      <vt:lpstr>車選び</vt:lpstr>
      <vt:lpstr>部屋選び</vt:lpstr>
      <vt:lpstr>今年の冬はどこへ行こう</vt:lpstr>
      <vt:lpstr>研究室選び</vt:lpstr>
      <vt:lpstr>評価基準が複数ある場合の意思決定法 数量化意思決定法 階層図 一対比較 総合評価</vt:lpstr>
      <vt:lpstr>価値基準が複数ある場合の意思決定</vt:lpstr>
      <vt:lpstr>パレート最適</vt:lpstr>
      <vt:lpstr>パレート最適の例</vt:lpstr>
      <vt:lpstr>価値基準が複数ある場合の意思決定法</vt:lpstr>
      <vt:lpstr>評価基準が複数ある場合の意思決定法 数量化意思決定法 階層図 一対比較 総合評価</vt:lpstr>
      <vt:lpstr>数量化意思決定</vt:lpstr>
      <vt:lpstr>問題の整理、図式化</vt:lpstr>
      <vt:lpstr>階層図</vt:lpstr>
      <vt:lpstr>手順１：数量化意思決定</vt:lpstr>
      <vt:lpstr>問題の整理、図式化</vt:lpstr>
      <vt:lpstr>手順２：数量化意思決定</vt:lpstr>
      <vt:lpstr>問題の整理、図式化</vt:lpstr>
      <vt:lpstr>手順３：総合点の計算</vt:lpstr>
      <vt:lpstr>評価基準が複数ある場合の意思決定法 数量化意思決定法 図式表現 問題点 一対比較 総合評価</vt:lpstr>
      <vt:lpstr>別の図式化　パイの分配（手順１）</vt:lpstr>
      <vt:lpstr>別の図式化　パイの分配(手順２)　.</vt:lpstr>
      <vt:lpstr>別の図式化　パイの分配（手順3）</vt:lpstr>
      <vt:lpstr>評価基準が複数ある場合の意思決定法 数量化意思決定法 図式表現 問題点 一対比較 総合評価</vt:lpstr>
      <vt:lpstr>問題点　</vt:lpstr>
      <vt:lpstr>評価基準が複数ある場合の意思決定法 数量化意思決定法 図式表現 問題点 一対比較 総合評価</vt:lpstr>
      <vt:lpstr>一対比較の仕方（情緒的）</vt:lpstr>
      <vt:lpstr>あいまい一対比較の数量化</vt:lpstr>
      <vt:lpstr>一対比較表</vt:lpstr>
      <vt:lpstr>一対比較表</vt:lpstr>
      <vt:lpstr>ウェイトの計算（簡便法、列和の逆数）</vt:lpstr>
      <vt:lpstr>ウェイトの計算</vt:lpstr>
      <vt:lpstr>ウェイトの計算（別の方法、幾何平均）</vt:lpstr>
      <vt:lpstr>この計算の理屈：絶対基準を持っていれば…</vt:lpstr>
      <vt:lpstr>その１，列和の逆数の場合</vt:lpstr>
      <vt:lpstr>その２，幾何平均の場合</vt:lpstr>
      <vt:lpstr>総合評価：「価格」基準で代替案の比較</vt:lpstr>
      <vt:lpstr>「装備」基準で代替案の比較</vt:lpstr>
      <vt:lpstr>「環境」基準で代替案の比較</vt:lpstr>
      <vt:lpstr>結果のまとめ</vt:lpstr>
      <vt:lpstr>評価基準が複数ある場合の意思決定法 数量化意思決定法 図式表現 問題点 一対比較 総合評価</vt:lpstr>
      <vt:lpstr>総合点の計算、最終評価</vt:lpstr>
      <vt:lpstr>階層的意思決定法　まとめ</vt:lpstr>
      <vt:lpstr>一対比較の整合性 評価基準の階層化 感度分析</vt:lpstr>
      <vt:lpstr>一対比較の問題点</vt:lpstr>
      <vt:lpstr>１対比較の整合性の検討</vt:lpstr>
      <vt:lpstr>最初からウェイトが分かっているとしたら…</vt:lpstr>
      <vt:lpstr>二つの行列の違いの数量化</vt:lpstr>
      <vt:lpstr>整合度の指標</vt:lpstr>
      <vt:lpstr>１対比較の整合度</vt:lpstr>
      <vt:lpstr>一対比較の整合性 評価基準の階層化 感度分析</vt:lpstr>
      <vt:lpstr>評価基準の決め方</vt:lpstr>
      <vt:lpstr>判断基準の整理</vt:lpstr>
      <vt:lpstr>基準の階層化</vt:lpstr>
      <vt:lpstr>一対比較の整合性 評価基準の階層化 感度分析</vt:lpstr>
      <vt:lpstr>結果の信頼性　感度分析</vt:lpstr>
      <vt:lpstr>感度分析の例</vt:lpstr>
      <vt:lpstr>結果の信頼性　感度分析</vt:lpstr>
      <vt:lpstr>結果の信頼性　感度分析</vt:lpstr>
      <vt:lpstr>結果の信頼性、数値例</vt:lpstr>
      <vt:lpstr>結果の信頼性、数値例</vt:lpstr>
      <vt:lpstr>環境基準の感度分析</vt:lpstr>
      <vt:lpstr>応用例</vt:lpstr>
      <vt:lpstr>さあ、やってみよう</vt:lpstr>
    </vt:vector>
  </TitlesOfParts>
  <Company>早稲田大学</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階層的意思決定法</dc:title>
  <dc:subject>基礎オペレーションズリサーチ</dc:subject>
  <dc:creator>逆瀬川 浩孝</dc:creator>
  <cp:lastModifiedBy>sakasegawa</cp:lastModifiedBy>
  <cp:revision>109</cp:revision>
  <cp:lastPrinted>2011-11-15T08:10:12Z</cp:lastPrinted>
  <dcterms:created xsi:type="dcterms:W3CDTF">2001-10-06T07:17:24Z</dcterms:created>
  <dcterms:modified xsi:type="dcterms:W3CDTF">2013-11-19T09:08:39Z</dcterms:modified>
</cp:coreProperties>
</file>