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755" r:id="rId2"/>
    <p:sldId id="368" r:id="rId3"/>
    <p:sldId id="713" r:id="rId4"/>
    <p:sldId id="714" r:id="rId5"/>
    <p:sldId id="724" r:id="rId6"/>
    <p:sldId id="721" r:id="rId7"/>
    <p:sldId id="756" r:id="rId8"/>
    <p:sldId id="474" r:id="rId9"/>
    <p:sldId id="715" r:id="rId10"/>
    <p:sldId id="716" r:id="rId11"/>
    <p:sldId id="717" r:id="rId12"/>
    <p:sldId id="720" r:id="rId13"/>
    <p:sldId id="766" r:id="rId14"/>
    <p:sldId id="765" r:id="rId15"/>
    <p:sldId id="718" r:id="rId16"/>
    <p:sldId id="723" r:id="rId17"/>
    <p:sldId id="747" r:id="rId18"/>
    <p:sldId id="775" r:id="rId19"/>
    <p:sldId id="767" r:id="rId20"/>
    <p:sldId id="749" r:id="rId21"/>
    <p:sldId id="758" r:id="rId22"/>
    <p:sldId id="768" r:id="rId23"/>
    <p:sldId id="770" r:id="rId24"/>
    <p:sldId id="769" r:id="rId25"/>
    <p:sldId id="748" r:id="rId26"/>
    <p:sldId id="726" r:id="rId27"/>
    <p:sldId id="727" r:id="rId28"/>
    <p:sldId id="772" r:id="rId29"/>
    <p:sldId id="763" r:id="rId30"/>
    <p:sldId id="764" r:id="rId31"/>
    <p:sldId id="729" r:id="rId32"/>
    <p:sldId id="751" r:id="rId33"/>
    <p:sldId id="752" r:id="rId34"/>
    <p:sldId id="754" r:id="rId35"/>
    <p:sldId id="753" r:id="rId36"/>
    <p:sldId id="774" r:id="rId37"/>
    <p:sldId id="736" r:id="rId38"/>
    <p:sldId id="734" r:id="rId39"/>
    <p:sldId id="737" r:id="rId40"/>
    <p:sldId id="738" r:id="rId41"/>
    <p:sldId id="739" r:id="rId42"/>
    <p:sldId id="740" r:id="rId43"/>
    <p:sldId id="741" r:id="rId44"/>
    <p:sldId id="759" r:id="rId45"/>
    <p:sldId id="761" r:id="rId46"/>
    <p:sldId id="743" r:id="rId47"/>
    <p:sldId id="744" r:id="rId48"/>
    <p:sldId id="745" r:id="rId49"/>
    <p:sldId id="746" r:id="rId50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Osaka" charset="-128"/>
        <a:cs typeface="+mn-cs"/>
      </a:defRPr>
    </a:lvl9pPr>
  </p:defaultTextStyle>
  <p:modifyVerifier cryptProviderType="rsaFull" cryptAlgorithmClass="hash" cryptAlgorithmType="typeAny" cryptAlgorithmSid="4" spinCount="100000" saltData="tP0n3Stjk2BbAQ7whQo55g==" hashData="DxYtlDSwRaQ4r/GSBKpRihxZsF8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8AC6CD"/>
    <a:srgbClr val="9900FF"/>
    <a:srgbClr val="006600"/>
    <a:srgbClr val="CC0099"/>
    <a:srgbClr val="FF0000"/>
    <a:srgbClr val="CCFFCC"/>
    <a:srgbClr val="BBE0E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3" autoAdjust="0"/>
    <p:restoredTop sz="86416" autoAdjust="0"/>
  </p:normalViewPr>
  <p:slideViewPr>
    <p:cSldViewPr snapToGrid="0">
      <p:cViewPr varScale="1">
        <p:scale>
          <a:sx n="53" d="100"/>
          <a:sy n="53" d="100"/>
        </p:scale>
        <p:origin x="-77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napToGrid="0">
      <p:cViewPr varScale="1">
        <p:scale>
          <a:sx n="66" d="100"/>
          <a:sy n="66" d="100"/>
        </p:scale>
        <p:origin x="1400136050" y="194734779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_lecturenote2013\_&#22522;&#30990;OR\ior2013fin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-0.5</c:v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[ior2013finance.xlsx]ポートフォリオ!$C$9:$C$29</c:f>
              <c:numCache>
                <c:formatCode>General</c:formatCode>
                <c:ptCount val="21"/>
                <c:pt idx="0">
                  <c:v>0.05</c:v>
                </c:pt>
                <c:pt idx="1">
                  <c:v>4.3373378932243689E-2</c:v>
                </c:pt>
                <c:pt idx="2">
                  <c:v>3.9051248379533277E-2</c:v>
                </c:pt>
                <c:pt idx="3">
                  <c:v>3.7831864876053896E-2</c:v>
                </c:pt>
                <c:pt idx="4">
                  <c:v>4.0000000000000015E-2</c:v>
                </c:pt>
                <c:pt idx="5">
                  <c:v>4.506939094329987E-2</c:v>
                </c:pt>
                <c:pt idx="6">
                  <c:v>5.2201532544552766E-2</c:v>
                </c:pt>
                <c:pt idx="7">
                  <c:v>6.0673305497557999E-2</c:v>
                </c:pt>
                <c:pt idx="8">
                  <c:v>7.0000000000000021E-2</c:v>
                </c:pt>
                <c:pt idx="9">
                  <c:v>7.9882726543352295E-2</c:v>
                </c:pt>
                <c:pt idx="10">
                  <c:v>9.0138781886599739E-2</c:v>
                </c:pt>
                <c:pt idx="11">
                  <c:v>0.100654110695987</c:v>
                </c:pt>
                <c:pt idx="12">
                  <c:v>0.11135528725660046</c:v>
                </c:pt>
                <c:pt idx="13">
                  <c:v>0.1221934940984994</c:v>
                </c:pt>
                <c:pt idx="14">
                  <c:v>0.13313526955694349</c:v>
                </c:pt>
                <c:pt idx="15">
                  <c:v>0.14415703243338496</c:v>
                </c:pt>
                <c:pt idx="16">
                  <c:v>0.15524174696260026</c:v>
                </c:pt>
                <c:pt idx="17">
                  <c:v>0.1663768313197484</c:v>
                </c:pt>
                <c:pt idx="18">
                  <c:v>0.17755280904564705</c:v>
                </c:pt>
                <c:pt idx="19">
                  <c:v>0.18876241681012673</c:v>
                </c:pt>
                <c:pt idx="20">
                  <c:v>0.2</c:v>
                </c:pt>
              </c:numCache>
            </c:numRef>
          </c:xVal>
          <c:yVal>
            <c:numRef>
              <c:f>[ior2013finance.xlsx]ポートフォリオ!$D$9:$D$29</c:f>
              <c:numCache>
                <c:formatCode>General</c:formatCode>
                <c:ptCount val="21"/>
                <c:pt idx="0">
                  <c:v>0.02</c:v>
                </c:pt>
                <c:pt idx="1">
                  <c:v>2.1499999999999998E-2</c:v>
                </c:pt>
                <c:pt idx="2">
                  <c:v>2.3000000000000003E-2</c:v>
                </c:pt>
                <c:pt idx="3">
                  <c:v>2.4500000000000001E-2</c:v>
                </c:pt>
                <c:pt idx="4">
                  <c:v>2.6000000000000002E-2</c:v>
                </c:pt>
                <c:pt idx="5">
                  <c:v>2.75E-2</c:v>
                </c:pt>
                <c:pt idx="6">
                  <c:v>2.9000000000000001E-2</c:v>
                </c:pt>
                <c:pt idx="7">
                  <c:v>3.0499999999999999E-2</c:v>
                </c:pt>
                <c:pt idx="8">
                  <c:v>3.2000000000000001E-2</c:v>
                </c:pt>
                <c:pt idx="9">
                  <c:v>3.3500000000000002E-2</c:v>
                </c:pt>
                <c:pt idx="10">
                  <c:v>3.5000000000000003E-2</c:v>
                </c:pt>
                <c:pt idx="11">
                  <c:v>3.6500000000000005E-2</c:v>
                </c:pt>
                <c:pt idx="12">
                  <c:v>3.8000000000000006E-2</c:v>
                </c:pt>
                <c:pt idx="13">
                  <c:v>3.95E-2</c:v>
                </c:pt>
                <c:pt idx="14">
                  <c:v>4.1000000000000002E-2</c:v>
                </c:pt>
                <c:pt idx="15">
                  <c:v>4.2500000000000003E-2</c:v>
                </c:pt>
                <c:pt idx="16">
                  <c:v>4.4000000000000004E-2</c:v>
                </c:pt>
                <c:pt idx="17">
                  <c:v>4.5500000000000006E-2</c:v>
                </c:pt>
                <c:pt idx="18">
                  <c:v>4.7000000000000007E-2</c:v>
                </c:pt>
                <c:pt idx="19">
                  <c:v>4.8500000000000008E-2</c:v>
                </c:pt>
                <c:pt idx="20">
                  <c:v>0.05</c:v>
                </c:pt>
              </c:numCache>
            </c:numRef>
          </c:yVal>
          <c:smooth val="0"/>
        </c:ser>
        <c:ser>
          <c:idx val="1"/>
          <c:order val="1"/>
          <c:tx>
            <c:v>-1</c:v>
          </c:tx>
          <c:spPr>
            <a:ln w="317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[ior2013finance.xlsx]ポートフォリオ!$E$9:$E$29</c:f>
              <c:numCache>
                <c:formatCode>General</c:formatCode>
                <c:ptCount val="21"/>
                <c:pt idx="0">
                  <c:v>0.05</c:v>
                </c:pt>
                <c:pt idx="1">
                  <c:v>3.7500000000000006E-2</c:v>
                </c:pt>
                <c:pt idx="2">
                  <c:v>2.5000000000000001E-2</c:v>
                </c:pt>
                <c:pt idx="3">
                  <c:v>1.2500000000000006E-2</c:v>
                </c:pt>
                <c:pt idx="4">
                  <c:v>6.5854450798271929E-10</c:v>
                </c:pt>
                <c:pt idx="5">
                  <c:v>1.2500000000000006E-2</c:v>
                </c:pt>
                <c:pt idx="6">
                  <c:v>2.5000000000000012E-2</c:v>
                </c:pt>
                <c:pt idx="7">
                  <c:v>3.7500000000000019E-2</c:v>
                </c:pt>
                <c:pt idx="8">
                  <c:v>5.0000000000000024E-2</c:v>
                </c:pt>
                <c:pt idx="9">
                  <c:v>6.25E-2</c:v>
                </c:pt>
                <c:pt idx="10">
                  <c:v>7.5000000000000011E-2</c:v>
                </c:pt>
                <c:pt idx="11">
                  <c:v>8.7500000000000022E-2</c:v>
                </c:pt>
                <c:pt idx="12">
                  <c:v>0.10000000000000003</c:v>
                </c:pt>
                <c:pt idx="13">
                  <c:v>0.11250000000000003</c:v>
                </c:pt>
                <c:pt idx="14">
                  <c:v>0.12500000000000003</c:v>
                </c:pt>
                <c:pt idx="15">
                  <c:v>0.13750000000000001</c:v>
                </c:pt>
                <c:pt idx="16">
                  <c:v>0.15000000000000005</c:v>
                </c:pt>
                <c:pt idx="17">
                  <c:v>0.16250000000000003</c:v>
                </c:pt>
                <c:pt idx="18">
                  <c:v>0.17500000000000002</c:v>
                </c:pt>
                <c:pt idx="19">
                  <c:v>0.18750000000000003</c:v>
                </c:pt>
                <c:pt idx="20">
                  <c:v>0.2</c:v>
                </c:pt>
              </c:numCache>
            </c:numRef>
          </c:xVal>
          <c:yVal>
            <c:numRef>
              <c:f>[ior2013finance.xlsx]ポートフォリオ!$D$9:$D$29</c:f>
              <c:numCache>
                <c:formatCode>General</c:formatCode>
                <c:ptCount val="21"/>
                <c:pt idx="0">
                  <c:v>0.02</c:v>
                </c:pt>
                <c:pt idx="1">
                  <c:v>2.1499999999999998E-2</c:v>
                </c:pt>
                <c:pt idx="2">
                  <c:v>2.3000000000000003E-2</c:v>
                </c:pt>
                <c:pt idx="3">
                  <c:v>2.4500000000000001E-2</c:v>
                </c:pt>
                <c:pt idx="4">
                  <c:v>2.6000000000000002E-2</c:v>
                </c:pt>
                <c:pt idx="5">
                  <c:v>2.75E-2</c:v>
                </c:pt>
                <c:pt idx="6">
                  <c:v>2.9000000000000001E-2</c:v>
                </c:pt>
                <c:pt idx="7">
                  <c:v>3.0499999999999999E-2</c:v>
                </c:pt>
                <c:pt idx="8">
                  <c:v>3.2000000000000001E-2</c:v>
                </c:pt>
                <c:pt idx="9">
                  <c:v>3.3500000000000002E-2</c:v>
                </c:pt>
                <c:pt idx="10">
                  <c:v>3.5000000000000003E-2</c:v>
                </c:pt>
                <c:pt idx="11">
                  <c:v>3.6500000000000005E-2</c:v>
                </c:pt>
                <c:pt idx="12">
                  <c:v>3.8000000000000006E-2</c:v>
                </c:pt>
                <c:pt idx="13">
                  <c:v>3.95E-2</c:v>
                </c:pt>
                <c:pt idx="14">
                  <c:v>4.1000000000000002E-2</c:v>
                </c:pt>
                <c:pt idx="15">
                  <c:v>4.2500000000000003E-2</c:v>
                </c:pt>
                <c:pt idx="16">
                  <c:v>4.4000000000000004E-2</c:v>
                </c:pt>
                <c:pt idx="17">
                  <c:v>4.5500000000000006E-2</c:v>
                </c:pt>
                <c:pt idx="18">
                  <c:v>4.7000000000000007E-2</c:v>
                </c:pt>
                <c:pt idx="19">
                  <c:v>4.8500000000000008E-2</c:v>
                </c:pt>
                <c:pt idx="20">
                  <c:v>0.05</c:v>
                </c:pt>
              </c:numCache>
            </c:numRef>
          </c:yVal>
          <c:smooth val="0"/>
        </c:ser>
        <c:ser>
          <c:idx val="2"/>
          <c:order val="2"/>
          <c:tx>
            <c:v>0</c:v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[ior2013finance.xlsx]ポートフォリオ!$F$9:$F$29</c:f>
              <c:numCache>
                <c:formatCode>General</c:formatCode>
                <c:ptCount val="21"/>
                <c:pt idx="0">
                  <c:v>0.05</c:v>
                </c:pt>
                <c:pt idx="1">
                  <c:v>4.8541219597369005E-2</c:v>
                </c:pt>
                <c:pt idx="2">
                  <c:v>4.9244289008980528E-2</c:v>
                </c:pt>
                <c:pt idx="3">
                  <c:v>5.2021630116712035E-2</c:v>
                </c:pt>
                <c:pt idx="4">
                  <c:v>5.6568542494923817E-2</c:v>
                </c:pt>
                <c:pt idx="5">
                  <c:v>6.25E-2</c:v>
                </c:pt>
                <c:pt idx="6">
                  <c:v>6.9462219947249035E-2</c:v>
                </c:pt>
                <c:pt idx="7">
                  <c:v>7.7176745202165664E-2</c:v>
                </c:pt>
                <c:pt idx="8">
                  <c:v>8.5440037453175327E-2</c:v>
                </c:pt>
                <c:pt idx="9">
                  <c:v>9.4107651123593566E-2</c:v>
                </c:pt>
                <c:pt idx="10">
                  <c:v>0.10307764064044153</c:v>
                </c:pt>
                <c:pt idx="11">
                  <c:v>0.11227755786442811</c:v>
                </c:pt>
                <c:pt idx="12">
                  <c:v>0.12165525060596442</c:v>
                </c:pt>
                <c:pt idx="13">
                  <c:v>0.13117259622344907</c:v>
                </c:pt>
                <c:pt idx="14">
                  <c:v>0.14080127840328727</c:v>
                </c:pt>
                <c:pt idx="15">
                  <c:v>0.1505199322349037</c:v>
                </c:pt>
                <c:pt idx="16">
                  <c:v>0.160312195418814</c:v>
                </c:pt>
                <c:pt idx="17">
                  <c:v>0.17016536075241639</c:v>
                </c:pt>
                <c:pt idx="18">
                  <c:v>0.18006943105369108</c:v>
                </c:pt>
                <c:pt idx="19">
                  <c:v>0.19001644665659867</c:v>
                </c:pt>
                <c:pt idx="20">
                  <c:v>0.2</c:v>
                </c:pt>
              </c:numCache>
            </c:numRef>
          </c:xVal>
          <c:yVal>
            <c:numRef>
              <c:f>[ior2013finance.xlsx]ポートフォリオ!$D$9:$D$29</c:f>
              <c:numCache>
                <c:formatCode>General</c:formatCode>
                <c:ptCount val="21"/>
                <c:pt idx="0">
                  <c:v>0.02</c:v>
                </c:pt>
                <c:pt idx="1">
                  <c:v>2.1499999999999998E-2</c:v>
                </c:pt>
                <c:pt idx="2">
                  <c:v>2.3000000000000003E-2</c:v>
                </c:pt>
                <c:pt idx="3">
                  <c:v>2.4500000000000001E-2</c:v>
                </c:pt>
                <c:pt idx="4">
                  <c:v>2.6000000000000002E-2</c:v>
                </c:pt>
                <c:pt idx="5">
                  <c:v>2.75E-2</c:v>
                </c:pt>
                <c:pt idx="6">
                  <c:v>2.9000000000000001E-2</c:v>
                </c:pt>
                <c:pt idx="7">
                  <c:v>3.0499999999999999E-2</c:v>
                </c:pt>
                <c:pt idx="8">
                  <c:v>3.2000000000000001E-2</c:v>
                </c:pt>
                <c:pt idx="9">
                  <c:v>3.3500000000000002E-2</c:v>
                </c:pt>
                <c:pt idx="10">
                  <c:v>3.5000000000000003E-2</c:v>
                </c:pt>
                <c:pt idx="11">
                  <c:v>3.6500000000000005E-2</c:v>
                </c:pt>
                <c:pt idx="12">
                  <c:v>3.8000000000000006E-2</c:v>
                </c:pt>
                <c:pt idx="13">
                  <c:v>3.95E-2</c:v>
                </c:pt>
                <c:pt idx="14">
                  <c:v>4.1000000000000002E-2</c:v>
                </c:pt>
                <c:pt idx="15">
                  <c:v>4.2500000000000003E-2</c:v>
                </c:pt>
                <c:pt idx="16">
                  <c:v>4.4000000000000004E-2</c:v>
                </c:pt>
                <c:pt idx="17">
                  <c:v>4.5500000000000006E-2</c:v>
                </c:pt>
                <c:pt idx="18">
                  <c:v>4.7000000000000007E-2</c:v>
                </c:pt>
                <c:pt idx="19">
                  <c:v>4.8500000000000008E-2</c:v>
                </c:pt>
                <c:pt idx="20">
                  <c:v>0.05</c:v>
                </c:pt>
              </c:numCache>
            </c:numRef>
          </c:yVal>
          <c:smooth val="0"/>
        </c:ser>
        <c:ser>
          <c:idx val="3"/>
          <c:order val="3"/>
          <c:tx>
            <c:v>0.5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[ior2013finance.xlsx]ポートフォリオ!$G$9:$G$29</c:f>
              <c:numCache>
                <c:formatCode>General</c:formatCode>
                <c:ptCount val="21"/>
                <c:pt idx="0">
                  <c:v>0.05</c:v>
                </c:pt>
                <c:pt idx="1">
                  <c:v>5.3209491634481916E-2</c:v>
                </c:pt>
                <c:pt idx="2">
                  <c:v>5.7662812973353988E-2</c:v>
                </c:pt>
                <c:pt idx="3">
                  <c:v>6.3097147320619815E-2</c:v>
                </c:pt>
                <c:pt idx="4">
                  <c:v>6.9282032302755106E-2</c:v>
                </c:pt>
                <c:pt idx="5">
                  <c:v>7.6034531628727753E-2</c:v>
                </c:pt>
                <c:pt idx="6">
                  <c:v>8.321658488546621E-2</c:v>
                </c:pt>
                <c:pt idx="7">
                  <c:v>9.0726236558120288E-2</c:v>
                </c:pt>
                <c:pt idx="8">
                  <c:v>9.848857801796107E-2</c:v>
                </c:pt>
                <c:pt idx="9">
                  <c:v>0.10644834428021885</c:v>
                </c:pt>
                <c:pt idx="10">
                  <c:v>0.11456439237389601</c:v>
                </c:pt>
                <c:pt idx="11">
                  <c:v>0.12280574090815137</c:v>
                </c:pt>
                <c:pt idx="12">
                  <c:v>0.13114877048604004</c:v>
                </c:pt>
                <c:pt idx="13">
                  <c:v>0.13957524852207862</c:v>
                </c:pt>
                <c:pt idx="14">
                  <c:v>0.14807092894960849</c:v>
                </c:pt>
                <c:pt idx="15">
                  <c:v>0.15662455107677087</c:v>
                </c:pt>
                <c:pt idx="16">
                  <c:v>0.16522711641858309</c:v>
                </c:pt>
                <c:pt idx="17">
                  <c:v>0.17387136049390081</c:v>
                </c:pt>
                <c:pt idx="18">
                  <c:v>0.18255136263528685</c:v>
                </c:pt>
                <c:pt idx="19">
                  <c:v>0.19126225450935164</c:v>
                </c:pt>
                <c:pt idx="20">
                  <c:v>0.2</c:v>
                </c:pt>
              </c:numCache>
            </c:numRef>
          </c:xVal>
          <c:yVal>
            <c:numRef>
              <c:f>[ior2013finance.xlsx]ポートフォリオ!$D$9:$D$29</c:f>
              <c:numCache>
                <c:formatCode>General</c:formatCode>
                <c:ptCount val="21"/>
                <c:pt idx="0">
                  <c:v>0.02</c:v>
                </c:pt>
                <c:pt idx="1">
                  <c:v>2.1499999999999998E-2</c:v>
                </c:pt>
                <c:pt idx="2">
                  <c:v>2.3000000000000003E-2</c:v>
                </c:pt>
                <c:pt idx="3">
                  <c:v>2.4500000000000001E-2</c:v>
                </c:pt>
                <c:pt idx="4">
                  <c:v>2.6000000000000002E-2</c:v>
                </c:pt>
                <c:pt idx="5">
                  <c:v>2.75E-2</c:v>
                </c:pt>
                <c:pt idx="6">
                  <c:v>2.9000000000000001E-2</c:v>
                </c:pt>
                <c:pt idx="7">
                  <c:v>3.0499999999999999E-2</c:v>
                </c:pt>
                <c:pt idx="8">
                  <c:v>3.2000000000000001E-2</c:v>
                </c:pt>
                <c:pt idx="9">
                  <c:v>3.3500000000000002E-2</c:v>
                </c:pt>
                <c:pt idx="10">
                  <c:v>3.5000000000000003E-2</c:v>
                </c:pt>
                <c:pt idx="11">
                  <c:v>3.6500000000000005E-2</c:v>
                </c:pt>
                <c:pt idx="12">
                  <c:v>3.8000000000000006E-2</c:v>
                </c:pt>
                <c:pt idx="13">
                  <c:v>3.95E-2</c:v>
                </c:pt>
                <c:pt idx="14">
                  <c:v>4.1000000000000002E-2</c:v>
                </c:pt>
                <c:pt idx="15">
                  <c:v>4.2500000000000003E-2</c:v>
                </c:pt>
                <c:pt idx="16">
                  <c:v>4.4000000000000004E-2</c:v>
                </c:pt>
                <c:pt idx="17">
                  <c:v>4.5500000000000006E-2</c:v>
                </c:pt>
                <c:pt idx="18">
                  <c:v>4.7000000000000007E-2</c:v>
                </c:pt>
                <c:pt idx="19">
                  <c:v>4.8500000000000008E-2</c:v>
                </c:pt>
                <c:pt idx="20">
                  <c:v>0.05</c:v>
                </c:pt>
              </c:numCache>
            </c:numRef>
          </c:yVal>
          <c:smooth val="0"/>
        </c:ser>
        <c:ser>
          <c:idx val="4"/>
          <c:order val="4"/>
          <c:tx>
            <c:v>1</c:v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[ior2013finance.xlsx]ポートフォリオ!$H$9:$H$29</c:f>
              <c:numCache>
                <c:formatCode>General</c:formatCode>
                <c:ptCount val="21"/>
                <c:pt idx="0">
                  <c:v>0.05</c:v>
                </c:pt>
                <c:pt idx="1">
                  <c:v>5.7500000000000009E-2</c:v>
                </c:pt>
                <c:pt idx="2">
                  <c:v>6.5000000000000016E-2</c:v>
                </c:pt>
                <c:pt idx="3">
                  <c:v>7.2500000000000009E-2</c:v>
                </c:pt>
                <c:pt idx="4">
                  <c:v>8.0000000000000016E-2</c:v>
                </c:pt>
                <c:pt idx="5">
                  <c:v>8.7500000000000008E-2</c:v>
                </c:pt>
                <c:pt idx="6">
                  <c:v>9.5000000000000015E-2</c:v>
                </c:pt>
                <c:pt idx="7">
                  <c:v>0.10250000000000001</c:v>
                </c:pt>
                <c:pt idx="8">
                  <c:v>0.11000000000000001</c:v>
                </c:pt>
                <c:pt idx="9">
                  <c:v>0.11750000000000001</c:v>
                </c:pt>
                <c:pt idx="10">
                  <c:v>0.125</c:v>
                </c:pt>
                <c:pt idx="11">
                  <c:v>0.13250000000000003</c:v>
                </c:pt>
                <c:pt idx="12">
                  <c:v>0.14000000000000001</c:v>
                </c:pt>
                <c:pt idx="13">
                  <c:v>0.14750000000000002</c:v>
                </c:pt>
                <c:pt idx="14">
                  <c:v>0.15500000000000003</c:v>
                </c:pt>
                <c:pt idx="15">
                  <c:v>0.16250000000000001</c:v>
                </c:pt>
                <c:pt idx="16">
                  <c:v>0.17000000000000004</c:v>
                </c:pt>
                <c:pt idx="17">
                  <c:v>0.17750000000000005</c:v>
                </c:pt>
                <c:pt idx="18">
                  <c:v>0.18500000000000003</c:v>
                </c:pt>
                <c:pt idx="19">
                  <c:v>0.1925</c:v>
                </c:pt>
                <c:pt idx="20">
                  <c:v>0.2</c:v>
                </c:pt>
              </c:numCache>
            </c:numRef>
          </c:xVal>
          <c:yVal>
            <c:numRef>
              <c:f>[ior2013finance.xlsx]ポートフォリオ!$D$9:$D$29</c:f>
              <c:numCache>
                <c:formatCode>General</c:formatCode>
                <c:ptCount val="21"/>
                <c:pt idx="0">
                  <c:v>0.02</c:v>
                </c:pt>
                <c:pt idx="1">
                  <c:v>2.1499999999999998E-2</c:v>
                </c:pt>
                <c:pt idx="2">
                  <c:v>2.3000000000000003E-2</c:v>
                </c:pt>
                <c:pt idx="3">
                  <c:v>2.4500000000000001E-2</c:v>
                </c:pt>
                <c:pt idx="4">
                  <c:v>2.6000000000000002E-2</c:v>
                </c:pt>
                <c:pt idx="5">
                  <c:v>2.75E-2</c:v>
                </c:pt>
                <c:pt idx="6">
                  <c:v>2.9000000000000001E-2</c:v>
                </c:pt>
                <c:pt idx="7">
                  <c:v>3.0499999999999999E-2</c:v>
                </c:pt>
                <c:pt idx="8">
                  <c:v>3.2000000000000001E-2</c:v>
                </c:pt>
                <c:pt idx="9">
                  <c:v>3.3500000000000002E-2</c:v>
                </c:pt>
                <c:pt idx="10">
                  <c:v>3.5000000000000003E-2</c:v>
                </c:pt>
                <c:pt idx="11">
                  <c:v>3.6500000000000005E-2</c:v>
                </c:pt>
                <c:pt idx="12">
                  <c:v>3.8000000000000006E-2</c:v>
                </c:pt>
                <c:pt idx="13">
                  <c:v>3.95E-2</c:v>
                </c:pt>
                <c:pt idx="14">
                  <c:v>4.1000000000000002E-2</c:v>
                </c:pt>
                <c:pt idx="15">
                  <c:v>4.2500000000000003E-2</c:v>
                </c:pt>
                <c:pt idx="16">
                  <c:v>4.4000000000000004E-2</c:v>
                </c:pt>
                <c:pt idx="17">
                  <c:v>4.5500000000000006E-2</c:v>
                </c:pt>
                <c:pt idx="18">
                  <c:v>4.7000000000000007E-2</c:v>
                </c:pt>
                <c:pt idx="19">
                  <c:v>4.8500000000000008E-2</c:v>
                </c:pt>
                <c:pt idx="20">
                  <c:v>0.05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68160"/>
        <c:axId val="171869696"/>
      </c:scatterChart>
      <c:valAx>
        <c:axId val="171868160"/>
        <c:scaling>
          <c:orientation val="minMax"/>
          <c:max val="0.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1869696"/>
        <c:crosses val="autoZero"/>
        <c:crossBetween val="midCat"/>
      </c:valAx>
      <c:valAx>
        <c:axId val="171869696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1868160"/>
        <c:crosses val="autoZero"/>
        <c:crossBetween val="midCat"/>
      </c:valAx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t" anchorCtr="0" compatLnSpc="1">
            <a:prstTxWarp prst="textNoShape">
              <a:avLst/>
            </a:prstTxWarp>
          </a:bodyPr>
          <a:lstStyle>
            <a:lvl1pPr algn="l" defTabSz="948545">
              <a:defRPr kumimoji="1" sz="1300" b="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40" y="1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t" anchorCtr="0" compatLnSpc="1">
            <a:prstTxWarp prst="textNoShape">
              <a:avLst/>
            </a:prstTxWarp>
          </a:bodyPr>
          <a:lstStyle>
            <a:lvl1pPr algn="r" defTabSz="948545">
              <a:defRPr kumimoji="1" sz="1300" b="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04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b" anchorCtr="0" compatLnSpc="1">
            <a:prstTxWarp prst="textNoShape">
              <a:avLst/>
            </a:prstTxWarp>
          </a:bodyPr>
          <a:lstStyle>
            <a:lvl1pPr algn="l" defTabSz="948545">
              <a:defRPr kumimoji="1" sz="1300" b="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40" y="9372004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b" anchorCtr="0" compatLnSpc="1">
            <a:prstTxWarp prst="textNoShape">
              <a:avLst/>
            </a:prstTxWarp>
          </a:bodyPr>
          <a:lstStyle>
            <a:lvl1pPr algn="r" defTabSz="948545">
              <a:defRPr kumimoji="1" sz="1300" b="0">
                <a:latin typeface="Times" pitchFamily="18" charset="0"/>
              </a:defRPr>
            </a:lvl1pPr>
          </a:lstStyle>
          <a:p>
            <a:fld id="{48305EE8-6513-4BC6-8E34-BB3A66849E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420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t" anchorCtr="0" compatLnSpc="1">
            <a:prstTxWarp prst="textNoShape">
              <a:avLst/>
            </a:prstTxWarp>
          </a:bodyPr>
          <a:lstStyle>
            <a:lvl1pPr algn="l" defTabSz="948545">
              <a:defRPr kumimoji="1" sz="1300" b="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40" y="1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t" anchorCtr="0" compatLnSpc="1">
            <a:prstTxWarp prst="textNoShape">
              <a:avLst/>
            </a:prstTxWarp>
          </a:bodyPr>
          <a:lstStyle>
            <a:lvl1pPr algn="r" defTabSz="948545">
              <a:defRPr kumimoji="1" sz="1300" b="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196" y="4686001"/>
            <a:ext cx="4943375" cy="44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04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b" anchorCtr="0" compatLnSpc="1">
            <a:prstTxWarp prst="textNoShape">
              <a:avLst/>
            </a:prstTxWarp>
          </a:bodyPr>
          <a:lstStyle>
            <a:lvl1pPr algn="l" defTabSz="948545">
              <a:defRPr kumimoji="1" sz="1300" b="0">
                <a:latin typeface="Times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40" y="9372004"/>
            <a:ext cx="2917525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2" tIns="47402" rIns="94802" bIns="47402" numCol="1" anchor="b" anchorCtr="0" compatLnSpc="1">
            <a:prstTxWarp prst="textNoShape">
              <a:avLst/>
            </a:prstTxWarp>
          </a:bodyPr>
          <a:lstStyle>
            <a:lvl1pPr algn="r" defTabSz="948545">
              <a:defRPr kumimoji="1" sz="1300" b="0">
                <a:latin typeface="Times" pitchFamily="18" charset="0"/>
              </a:defRPr>
            </a:lvl1pPr>
          </a:lstStyle>
          <a:p>
            <a:fld id="{6ADE98BC-0521-4A74-8859-FC990061BB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81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233E4-E924-4FA1-883A-3F65DC78FE51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13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64959-C4FF-4C17-A7FB-42F672C0B89E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1347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A7A7A-C0A2-489C-9C28-A528F9BFB715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021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899CC-F7ED-4A92-ACF7-12B16B8F44C4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3201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899CC-F7ED-4A92-ACF7-12B16B8F44C4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535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899CC-F7ED-4A92-ACF7-12B16B8F44C4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93527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EEE82-95D7-4CFC-83FC-A6C9CD76327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08204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32C2E-A241-4D21-8C5A-EDA010F18A27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4311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56D17-B8B4-4305-A13D-BA7ADC63F73F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887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510C7-91DB-42E9-B37F-9B5DDF152A0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1974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510C7-91DB-42E9-B37F-9B5DDF152A0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449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5253F-035B-4B37-9B79-4B70331E8E54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33223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510C7-91DB-42E9-B37F-9B5DDF152A0A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21354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98BC-0521-4A74-8859-FC990061BB60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3469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98BC-0521-4A74-8859-FC990061BB60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3335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98BC-0521-4A74-8859-FC990061BB60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370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C98CC-A2A5-427C-8D4D-9F90F5A0FAB7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506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001CE-C52A-410A-B77B-622462A3AB37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84460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6B8C6-645A-4224-94A7-5D346CECE804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72813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98BC-0521-4A74-8859-FC990061BB60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153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64362-2A6C-4297-90D7-574FD65C8826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72144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FAAEC-65FB-402D-AAD1-730BC6C216A0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001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E37E8-AD2E-4D25-902D-C5DC5727774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88813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64362-2A6C-4297-90D7-574FD65C8826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86108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FAAEC-65FB-402D-AAD1-730BC6C216A0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49973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A47DF-60E5-4906-9E19-F4E4EE255A1B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37241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A4EAE-B012-4761-A471-43D886F10433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1169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49E0D-C114-4FF6-80DF-7D501E16B1E0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27952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A4EAE-B012-4761-A471-43D886F10433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04549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8F6DA-94AD-4914-86AB-5C38F7E8713F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7711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535BA-FC44-487E-A010-95FC349BAD4D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1844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F813B-A64A-47AB-B551-B42BA5C04100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2796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8619-B17E-4440-ABFF-BB17B0DD092A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104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43F79-F619-49E8-9F3A-3C5DBEC654F8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69513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4A780-477D-4A56-A9FB-B80196B317EC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3503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C5E3A-F7CB-468E-AD05-6868A2D7AC01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22621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641DC-C1EB-476C-98BC-111DEF864B6F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40983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641DC-C1EB-476C-98BC-111DEF864B6F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6384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98BC-0521-4A74-8859-FC990061BB60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1305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13A1-42CC-4652-AE5C-A9375479F027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68745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3477-A145-4C5E-BDF6-A144B59CD7CD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15479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249ED-F479-420C-A83F-AE18A8C43138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31353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EB6E2-1FEE-44C9-B7C3-988EF9CEFE1C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05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5BDD0-C7DF-42B1-8D2A-C2619558BD4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6882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03903-9156-4EE7-9C69-BA05C9A9F92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9170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03903-9156-4EE7-9C69-BA05C9A9F925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2817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6470F-22C1-4487-B8A9-E8B27CD598C4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94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397CF-F651-4638-9506-1DDECE3EA62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0288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endParaRPr lang="en-US" altLang="ja-JP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fld id="{D754A5AB-26A3-46E9-849B-C37B6FB940B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146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ja-JP" b="0">
              <a:solidFill>
                <a:srgbClr val="0000CC"/>
              </a:solidFill>
            </a:endParaRPr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73100" y="1997075"/>
            <a:ext cx="77724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B91CE-39D4-4EA9-AB8A-946698A5B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49069-759B-4A12-A4AB-7A8963D69CA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31648"/>
            <a:ext cx="7772400" cy="98755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69977-0DAA-4E0B-8396-0E6F82F492E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C451-4CE4-46D6-B7F4-8A1EF5987E0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1754E-E036-428B-A07B-A7FEEE23998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AACBF-E446-4C9C-820B-DE504E48135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5A39-6969-4F38-A755-D58713AAE37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0EF26-5165-409D-AD51-686500F1A7C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EACB-0989-4B41-AEB3-544324A66A1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1BF43-445E-4FBF-B363-B5E18652E13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0361" name="Line 9"/>
          <p:cNvSpPr>
            <a:spLocks noChangeShapeType="1"/>
          </p:cNvSpPr>
          <p:nvPr userDrawn="1"/>
        </p:nvSpPr>
        <p:spPr bwMode="auto">
          <a:xfrm>
            <a:off x="479425" y="1335088"/>
            <a:ext cx="8215313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2600E4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2600E4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19825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2600E4"/>
                </a:solidFill>
                <a:latin typeface="+mn-lt"/>
                <a:ea typeface="+mn-ea"/>
              </a:defRPr>
            </a:lvl1pPr>
          </a:lstStyle>
          <a:p>
            <a:fld id="{8E5DD3B6-5605-4BAB-B332-220A488867A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fontAlgn="base">
        <a:lnSpc>
          <a:spcPct val="115000"/>
        </a:lnSpc>
        <a:spcBef>
          <a:spcPct val="25000"/>
        </a:spcBef>
        <a:spcAft>
          <a:spcPct val="0"/>
        </a:spcAft>
        <a:buSzPct val="60000"/>
        <a:buFont typeface="Wingdings" pitchFamily="2" charset="2"/>
        <a:buChar char="Ø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5000"/>
        </a:lnSpc>
        <a:spcBef>
          <a:spcPct val="25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2pPr>
      <a:lvl3pPr marL="11430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SzPct val="50000"/>
        <a:buFont typeface="Wingdings" pitchFamily="2" charset="2"/>
        <a:buChar char="l"/>
        <a:defRPr sz="2000" b="1">
          <a:solidFill>
            <a:srgbClr val="0000CC"/>
          </a:solidFill>
          <a:latin typeface="+mn-lt"/>
          <a:ea typeface="+mn-ea"/>
        </a:defRPr>
      </a:lvl3pPr>
      <a:lvl4pPr marL="16002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4pPr>
      <a:lvl5pPr marL="20574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lnSpc>
          <a:spcPct val="115000"/>
        </a:lnSpc>
        <a:spcBef>
          <a:spcPct val="25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0.wmf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428750"/>
            <a:ext cx="7772400" cy="1997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2800" b="0" dirty="0" smtClean="0"/>
              <a:t>基礎オペレーションズリサーチ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sz="6000" dirty="0" smtClean="0"/>
              <a:t>金融工学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4429125"/>
            <a:ext cx="6400800" cy="1143000"/>
          </a:xfrm>
        </p:spPr>
        <p:txBody>
          <a:bodyPr/>
          <a:lstStyle/>
          <a:p>
            <a:r>
              <a:rPr lang="ja-JP" altLang="en-US" smtClean="0"/>
              <a:t>逆瀬川浩孝</a:t>
            </a:r>
          </a:p>
          <a:p>
            <a:r>
              <a:rPr lang="ja-JP" altLang="en-US" sz="2000" smtClean="0"/>
              <a:t>（早稲田大学）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1225590" y="3955547"/>
            <a:ext cx="66262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6D11-A4E7-4F22-BE9A-56097FFE2F0C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効用関数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お金の満足度を数値で表したもの</a:t>
            </a:r>
          </a:p>
          <a:p>
            <a:endParaRPr lang="ja-JP" altLang="en-US" dirty="0"/>
          </a:p>
          <a:p>
            <a:r>
              <a:rPr lang="ja-JP" altLang="en-US" dirty="0"/>
              <a:t>単調非減少</a:t>
            </a:r>
          </a:p>
          <a:p>
            <a:r>
              <a:rPr lang="ja-JP" altLang="en-US" dirty="0"/>
              <a:t>増分が減少関数　</a:t>
            </a:r>
            <a:r>
              <a:rPr lang="ja-JP" altLang="en-US" dirty="0">
                <a:sym typeface="Wingdings" pitchFamily="2" charset="2"/>
              </a:rPr>
              <a:t>　上に凸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971682" y="5765469"/>
                <a:ext cx="2618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dirty="0" smtClean="0">
                  <a:solidFill>
                    <a:srgbClr val="C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82" y="5765469"/>
                <a:ext cx="261847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908899" y="4661064"/>
                <a:ext cx="5689122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⇔  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</m:d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  <m:d>
                            <m:dPr>
                              <m:ctrlPr>
                                <a:rPr kumimoji="1"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kumimoji="1"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kumimoji="1"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</m:d>
                          <m: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  <m:d>
                            <m:dPr>
                              <m:ctrlPr>
                                <a:rPr kumimoji="1"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kumimoji="1" lang="en-US" altLang="ja-JP" i="1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899" y="4661064"/>
                <a:ext cx="5689122" cy="809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439259" y="4031670"/>
                <a:ext cx="6580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kumimoji="1" lang="ja-JP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　　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b="1" i="1" dirty="0" smtClean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59" y="4031670"/>
                <a:ext cx="65809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1BF-0EB7-4559-92E2-2EEB9AD2394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効用関数、数理モデル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満足度の増分は</a:t>
            </a:r>
            <a:r>
              <a:rPr lang="ja-JP" altLang="en-US" dirty="0"/>
              <a:t>、所有している財産に反比例</a:t>
            </a:r>
            <a:r>
              <a:rPr lang="ja-JP" altLang="en-US" dirty="0" smtClean="0"/>
              <a:t>する（ベルヌイ）</a:t>
            </a:r>
            <a:endParaRPr lang="ja-JP" altLang="en-US" dirty="0"/>
          </a:p>
        </p:txBody>
      </p:sp>
      <p:sp>
        <p:nvSpPr>
          <p:cNvPr id="939013" name="Line 5"/>
          <p:cNvSpPr>
            <a:spLocks noChangeShapeType="1"/>
          </p:cNvSpPr>
          <p:nvPr/>
        </p:nvSpPr>
        <p:spPr bwMode="auto">
          <a:xfrm>
            <a:off x="2636838" y="5978525"/>
            <a:ext cx="4500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9014" name="Line 6"/>
          <p:cNvSpPr>
            <a:spLocks noChangeShapeType="1"/>
          </p:cNvSpPr>
          <p:nvPr/>
        </p:nvSpPr>
        <p:spPr bwMode="auto">
          <a:xfrm flipV="1">
            <a:off x="2636838" y="4267200"/>
            <a:ext cx="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9016" name="Freeform 8"/>
          <p:cNvSpPr>
            <a:spLocks/>
          </p:cNvSpPr>
          <p:nvPr/>
        </p:nvSpPr>
        <p:spPr bwMode="auto">
          <a:xfrm>
            <a:off x="2816225" y="4178300"/>
            <a:ext cx="3960813" cy="1619250"/>
          </a:xfrm>
          <a:custGeom>
            <a:avLst/>
            <a:gdLst/>
            <a:ahLst/>
            <a:cxnLst>
              <a:cxn ang="0">
                <a:pos x="0" y="1219"/>
              </a:cxn>
              <a:cxn ang="0">
                <a:pos x="340" y="680"/>
              </a:cxn>
              <a:cxn ang="0">
                <a:pos x="935" y="311"/>
              </a:cxn>
              <a:cxn ang="0">
                <a:pos x="2154" y="0"/>
              </a:cxn>
            </a:cxnLst>
            <a:rect l="0" t="0" r="r" b="b"/>
            <a:pathLst>
              <a:path w="2154" h="1219">
                <a:moveTo>
                  <a:pt x="0" y="1219"/>
                </a:moveTo>
                <a:cubicBezTo>
                  <a:pt x="92" y="1025"/>
                  <a:pt x="184" y="831"/>
                  <a:pt x="340" y="680"/>
                </a:cubicBezTo>
                <a:cubicBezTo>
                  <a:pt x="496" y="529"/>
                  <a:pt x="633" y="424"/>
                  <a:pt x="935" y="311"/>
                </a:cubicBezTo>
                <a:cubicBezTo>
                  <a:pt x="1237" y="198"/>
                  <a:pt x="1695" y="99"/>
                  <a:pt x="215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840309" y="2867891"/>
                <a:ext cx="5232522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𝒅𝑼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𝒅𝒙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⇔  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09" y="2867891"/>
                <a:ext cx="5232522" cy="8091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273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BBA-B1C4-4509-B91C-7E9E62B685FC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457200"/>
            <a:ext cx="8058150" cy="762000"/>
          </a:xfrm>
        </p:spPr>
        <p:txBody>
          <a:bodyPr/>
          <a:lstStyle/>
          <a:p>
            <a:r>
              <a:rPr lang="ja-JP" altLang="en-US" dirty="0" smtClean="0"/>
              <a:t>アルバイト報酬を宝くじでもらうとしたら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4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8186738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確率</a:t>
                </a:r>
                <a:r>
                  <a:rPr lang="en-US" altLang="ja-JP" dirty="0" smtClean="0"/>
                  <a:t>0.1</a:t>
                </a:r>
                <a:r>
                  <a:rPr lang="ja-JP" altLang="en-US" dirty="0" smtClean="0"/>
                  <a:t>で</a:t>
                </a:r>
                <a:r>
                  <a:rPr lang="en-US" altLang="ja-JP" dirty="0" smtClean="0"/>
                  <a:t>10</a:t>
                </a:r>
                <a:r>
                  <a:rPr lang="ja-JP" altLang="en-US" dirty="0" smtClean="0"/>
                  <a:t>万円当たるくじと、現金１万円の比較</a:t>
                </a:r>
                <a:endParaRPr lang="ja-JP" altLang="en-US" dirty="0"/>
              </a:p>
              <a:p>
                <a:pPr lvl="1"/>
                <a:r>
                  <a:rPr lang="ja-JP" altLang="en-US" dirty="0" smtClean="0">
                    <a:solidFill>
                      <a:srgbClr val="FF0000"/>
                    </a:solidFill>
                  </a:rPr>
                  <a:t>くじの効用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10</a:t>
                </a:r>
                <a:r>
                  <a:rPr lang="ja-JP" altLang="en-US" dirty="0" smtClean="0"/>
                  <a:t>万円の効用の</a:t>
                </a:r>
                <a:r>
                  <a:rPr lang="en-US" altLang="ja-JP" dirty="0" smtClean="0"/>
                  <a:t>10</a:t>
                </a:r>
                <a:r>
                  <a:rPr lang="ja-JP" altLang="en-US" dirty="0" smtClean="0"/>
                  <a:t>分の１：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den>
                    </m:f>
                    <m:r>
                      <a:rPr kumimoji="1" lang="en-US" altLang="ja-JP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𝑼</m:t>
                    </m:r>
                    <m:d>
                      <m:dPr>
                        <m:ctrlPr>
                          <a:rPr kumimoji="1" lang="en-US" altLang="ja-JP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</m:d>
                  </m:oMath>
                </a14:m>
                <a:endParaRPr lang="en-US" altLang="ja-JP" dirty="0" smtClean="0"/>
              </a:p>
              <a:p>
                <a:pPr lvl="1"/>
                <a:r>
                  <a:rPr lang="ja-JP" altLang="en-US" dirty="0">
                    <a:solidFill>
                      <a:srgbClr val="FF0000"/>
                    </a:solidFill>
                  </a:rPr>
                  <a:t>現金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の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効用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万円の効用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kumimoji="1"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𝑼</m:t>
                    </m:r>
                    <m:r>
                      <a:rPr kumimoji="1"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kumimoji="1"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kumimoji="1"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ja-JP" altLang="en-US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ja-JP" altLang="en-US" dirty="0"/>
              </a:p>
            </p:txBody>
          </p:sp>
        </mc:Choice>
        <mc:Fallback xmlns="">
          <p:sp>
            <p:nvSpPr>
              <p:cNvPr id="944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8186738" cy="4419600"/>
              </a:xfrm>
              <a:blipFill rotWithShape="1">
                <a:blip r:embed="rId3"/>
                <a:stretch>
                  <a:fillRect l="-149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845806" y="3548592"/>
            <a:ext cx="4498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ならばく</a:t>
            </a:r>
            <a:r>
              <a:rPr kumimoji="1" lang="ja-JP" altLang="en-US" sz="2000" dirty="0" err="1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じを</a:t>
            </a:r>
            <a:r>
              <a:rPr kumimoji="1" lang="ja-JP" altLang="en-US" sz="20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選び（リスクを取る）</a:t>
            </a:r>
            <a:endParaRPr kumimoji="1" lang="ja-JP" altLang="en-US" sz="20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788657" y="4791605"/>
            <a:ext cx="4598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ならばキャッシュを選ぶ（安全策）</a:t>
            </a:r>
            <a:endParaRPr kumimoji="1" lang="ja-JP" altLang="en-US" sz="20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802944" y="3977217"/>
            <a:ext cx="4498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→リスク愛好的</a:t>
            </a:r>
            <a:endParaRPr kumimoji="1" lang="ja-JP" altLang="en-US" sz="2000" dirty="0">
              <a:solidFill>
                <a:srgbClr val="FF000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802944" y="5277380"/>
            <a:ext cx="4498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→リスク回避的</a:t>
            </a:r>
            <a:endParaRPr kumimoji="1" lang="ja-JP" altLang="en-US" sz="20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274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1967" y="2947086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391259" y="3316418"/>
                <a:ext cx="27045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≥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𝑼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59" y="3316418"/>
                <a:ext cx="270458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401165" y="4559795"/>
                <a:ext cx="27045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≤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𝑼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65" y="4559795"/>
                <a:ext cx="2704587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BBA-B1C4-4509-B91C-7E9E62B685FC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457200"/>
            <a:ext cx="8058150" cy="762000"/>
          </a:xfrm>
        </p:spPr>
        <p:txBody>
          <a:bodyPr/>
          <a:lstStyle/>
          <a:p>
            <a:r>
              <a:rPr lang="ja-JP" altLang="en-US" dirty="0" smtClean="0"/>
              <a:t>アルバイト報酬を宝くじでもらうとしたら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4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8186738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確率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𝒑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で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𝟏𝟎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万円当たるくじと、現金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𝟏𝟎</m:t>
                    </m:r>
                    <m:r>
                      <a:rPr lang="en-US" altLang="ja-JP" i="1">
                        <a:latin typeface="Cambria Math"/>
                      </a:rPr>
                      <m:t>𝒑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万円の比較</a:t>
                </a:r>
                <a:endParaRPr lang="ja-JP" altLang="en-US" dirty="0"/>
              </a:p>
              <a:p>
                <a:pPr lvl="1"/>
                <a:r>
                  <a:rPr lang="ja-JP" altLang="en-US" dirty="0" smtClean="0">
                    <a:solidFill>
                      <a:srgbClr val="FF0000"/>
                    </a:solidFill>
                  </a:rPr>
                  <a:t>くじの効用</a:t>
                </a:r>
                <a:r>
                  <a:rPr lang="ja-JP" altLang="en-US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万円の効用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𝑼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(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𝟏𝟎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)</m:t>
                    </m:r>
                  </m:oMath>
                </a14:m>
                <a:r>
                  <a:rPr lang="ja-JP" altLang="en-US" dirty="0" smtClean="0"/>
                  <a:t>の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𝒑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倍</a:t>
                </a:r>
                <a:endParaRPr lang="en-US" altLang="ja-JP" dirty="0" smtClean="0"/>
              </a:p>
              <a:p>
                <a:pPr lvl="1"/>
                <a:r>
                  <a:rPr lang="ja-JP" altLang="en-US" dirty="0">
                    <a:solidFill>
                      <a:srgbClr val="FF0000"/>
                    </a:solidFill>
                  </a:rPr>
                  <a:t>現金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の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効用</a:t>
                </a:r>
                <a:r>
                  <a:rPr lang="ja-JP" altLang="en-US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𝟏𝟎</m:t>
                    </m:r>
                    <m:r>
                      <a:rPr lang="en-US" altLang="ja-JP" i="1">
                        <a:latin typeface="Cambria Math"/>
                      </a:rPr>
                      <m:t>𝒑</m:t>
                    </m:r>
                  </m:oMath>
                </a14:m>
                <a:r>
                  <a:rPr lang="ja-JP" altLang="en-US" dirty="0" smtClean="0"/>
                  <a:t> 万円の効用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𝑼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(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𝟏𝟎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𝒑</m:t>
                    </m:r>
                    <m:r>
                      <a:rPr kumimoji="1" lang="en-US" altLang="ja-JP" i="1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)</m:t>
                    </m:r>
                  </m:oMath>
                </a14:m>
                <a:endParaRPr kumimoji="1" lang="ja-JP" altLang="en-US" dirty="0">
                  <a:solidFill>
                    <a:srgbClr val="FF3300"/>
                  </a:solidFill>
                  <a:latin typeface="Arial" charset="0"/>
                  <a:ea typeface="HG丸ｺﾞｼｯｸM-PRO" pitchFamily="50" charset="-128"/>
                </a:endParaRPr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ja-JP" altLang="en-US" dirty="0"/>
              </a:p>
            </p:txBody>
          </p:sp>
        </mc:Choice>
        <mc:Fallback xmlns="">
          <p:sp>
            <p:nvSpPr>
              <p:cNvPr id="944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8186738" cy="4419600"/>
              </a:xfrm>
              <a:blipFill rotWithShape="1">
                <a:blip r:embed="rId3"/>
                <a:stretch>
                  <a:fillRect l="-149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2009756" y="6175376"/>
            <a:ext cx="421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1985942" y="3957637"/>
            <a:ext cx="23813" cy="2217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54094" y="4233863"/>
            <a:ext cx="98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>
                <a:latin typeface="Arial" charset="0"/>
                <a:ea typeface="HG丸ｺﾞｼｯｸM-PRO" pitchFamily="50" charset="-128"/>
              </a:rPr>
              <a:t>効用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845431" y="3449515"/>
                <a:ext cx="476199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ja-JP" altLang="en-US" sz="2000" dirty="0" smtClean="0">
                    <a:solidFill>
                      <a:srgbClr val="0000FF"/>
                    </a:solidFill>
                    <a:latin typeface="Arial" charset="0"/>
                    <a:ea typeface="HG丸ｺﾞｼｯｸM-PRO" pitchFamily="50" charset="-128"/>
                  </a:rPr>
                  <a:t>リスク回避的ならば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altLang="ja-JP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altLang="ja-JP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𝒑𝑼</m:t>
                    </m:r>
                    <m:r>
                      <a:rPr lang="en-US" altLang="ja-JP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𝟏𝟎</m:t>
                    </m:r>
                    <m:r>
                      <a:rPr lang="en-US" altLang="ja-JP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kumimoji="1" lang="ja-JP" altLang="en-US" sz="2000" dirty="0">
                  <a:solidFill>
                    <a:srgbClr val="0000FF"/>
                  </a:solidFill>
                  <a:latin typeface="Arial" charset="0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2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431" y="3449515"/>
                <a:ext cx="4761993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08" t="-6034" b="-94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2100244" y="3943351"/>
            <a:ext cx="3813175" cy="214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3001944" y="4137026"/>
            <a:ext cx="2846387" cy="1593850"/>
          </a:xfrm>
          <a:custGeom>
            <a:avLst/>
            <a:gdLst/>
            <a:ahLst/>
            <a:cxnLst>
              <a:cxn ang="0">
                <a:pos x="0" y="567"/>
              </a:cxn>
              <a:cxn ang="0">
                <a:pos x="567" y="511"/>
              </a:cxn>
              <a:cxn ang="0">
                <a:pos x="1134" y="284"/>
              </a:cxn>
              <a:cxn ang="0">
                <a:pos x="1417" y="0"/>
              </a:cxn>
            </a:cxnLst>
            <a:rect l="0" t="0" r="r" b="b"/>
            <a:pathLst>
              <a:path w="1417" h="567">
                <a:moveTo>
                  <a:pt x="0" y="567"/>
                </a:moveTo>
                <a:cubicBezTo>
                  <a:pt x="189" y="562"/>
                  <a:pt x="378" y="558"/>
                  <a:pt x="567" y="511"/>
                </a:cubicBezTo>
                <a:cubicBezTo>
                  <a:pt x="756" y="464"/>
                  <a:pt x="992" y="369"/>
                  <a:pt x="1134" y="284"/>
                </a:cubicBezTo>
                <a:cubicBezTo>
                  <a:pt x="1276" y="199"/>
                  <a:pt x="1346" y="99"/>
                  <a:pt x="1417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2390756" y="3841751"/>
            <a:ext cx="2971800" cy="1560512"/>
          </a:xfrm>
          <a:custGeom>
            <a:avLst/>
            <a:gdLst/>
            <a:ahLst/>
            <a:cxnLst>
              <a:cxn ang="0">
                <a:pos x="0" y="1077"/>
              </a:cxn>
              <a:cxn ang="0">
                <a:pos x="227" y="624"/>
              </a:cxn>
              <a:cxn ang="0">
                <a:pos x="680" y="227"/>
              </a:cxn>
              <a:cxn ang="0">
                <a:pos x="1304" y="57"/>
              </a:cxn>
              <a:cxn ang="0">
                <a:pos x="1701" y="0"/>
              </a:cxn>
            </a:cxnLst>
            <a:rect l="0" t="0" r="r" b="b"/>
            <a:pathLst>
              <a:path w="1701" h="1077">
                <a:moveTo>
                  <a:pt x="0" y="1077"/>
                </a:moveTo>
                <a:cubicBezTo>
                  <a:pt x="57" y="921"/>
                  <a:pt x="114" y="766"/>
                  <a:pt x="227" y="624"/>
                </a:cubicBezTo>
                <a:cubicBezTo>
                  <a:pt x="340" y="482"/>
                  <a:pt x="501" y="321"/>
                  <a:pt x="680" y="227"/>
                </a:cubicBezTo>
                <a:cubicBezTo>
                  <a:pt x="859" y="133"/>
                  <a:pt x="1134" y="95"/>
                  <a:pt x="1304" y="57"/>
                </a:cubicBezTo>
                <a:cubicBezTo>
                  <a:pt x="1474" y="19"/>
                  <a:pt x="1587" y="9"/>
                  <a:pt x="1701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315056" y="6037263"/>
            <a:ext cx="989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latin typeface="Arial" charset="0"/>
                <a:ea typeface="HG丸ｺﾞｼｯｸM-PRO" pitchFamily="50" charset="-128"/>
              </a:rPr>
              <a:t>確率</a:t>
            </a:r>
            <a:endParaRPr kumimoji="1" lang="ja-JP" altLang="en-US" sz="1800" dirty="0">
              <a:latin typeface="Arial" charset="0"/>
              <a:ea typeface="HG丸ｺﾞｼｯｸM-PRO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3860896" y="5138389"/>
                <a:ext cx="4955821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ja-JP" altLang="en-US" sz="2000" dirty="0" smtClean="0">
                    <a:solidFill>
                      <a:srgbClr val="FF3300"/>
                    </a:solidFill>
                    <a:latin typeface="Arial" charset="0"/>
                    <a:ea typeface="HG丸ｺﾞｼｯｸM-PRO" pitchFamily="50" charset="-128"/>
                  </a:rPr>
                  <a:t>リスク愛好的ならば</a:t>
                </a: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 </m:t>
                    </m:r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 </m:t>
                    </m:r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𝒑𝑼</m:t>
                    </m:r>
                    <m:d>
                      <m:dPr>
                        <m:ctrlPr>
                          <a:rPr kumimoji="1" lang="en-US" altLang="ja-JP" sz="2000" b="1" i="1" smtClean="0">
                            <a:solidFill>
                              <a:srgbClr val="FF3300"/>
                            </a:solidFill>
                            <a:latin typeface="Cambria Math"/>
                            <a:ea typeface="HG丸ｺﾞｼｯｸM-PRO" pitchFamily="50" charset="-128"/>
                          </a:rPr>
                        </m:ctrlPr>
                      </m:dPr>
                      <m:e>
                        <m:r>
                          <a:rPr kumimoji="1" lang="en-US" altLang="ja-JP" sz="2000" b="1" i="1" smtClean="0">
                            <a:solidFill>
                              <a:srgbClr val="FF3300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𝟏𝟎</m:t>
                        </m:r>
                      </m:e>
                    </m:d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&gt;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3300"/>
                            </a:solidFill>
                            <a:latin typeface="Cambria Math"/>
                            <a:ea typeface="HG丸ｺﾞｼｯｸM-PRO" pitchFamily="50" charset="-128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3300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𝑼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3300"/>
                            </a:solidFill>
                            <a:latin typeface="Cambria Math"/>
                            <a:ea typeface="HG丸ｺﾞｼｯｸM-PRO" pitchFamily="50" charset="-128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(</m:t>
                    </m:r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𝟏𝟎</m:t>
                    </m:r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𝒑</m:t>
                    </m:r>
                    <m:r>
                      <a:rPr kumimoji="1" lang="en-US" altLang="ja-JP" sz="2000" b="1" i="1" smtClean="0">
                        <a:solidFill>
                          <a:srgbClr val="FF3300"/>
                        </a:solidFill>
                        <a:latin typeface="Cambria Math"/>
                        <a:ea typeface="HG丸ｺﾞｼｯｸM-PRO" pitchFamily="50" charset="-128"/>
                      </a:rPr>
                      <m:t>)</m:t>
                    </m:r>
                  </m:oMath>
                </a14:m>
                <a:endParaRPr kumimoji="1" lang="ja-JP" altLang="en-US" sz="2000" dirty="0">
                  <a:solidFill>
                    <a:srgbClr val="FF3300"/>
                  </a:solidFill>
                  <a:latin typeface="Arial" charset="0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2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896" y="5138389"/>
                <a:ext cx="4955821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230" t="-10606" b="-227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268328" y="3625681"/>
                <a:ext cx="1894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𝒚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𝒑</m:t>
                      </m:r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𝑼</m:t>
                      </m:r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(</m:t>
                      </m:r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𝟏𝟎</m:t>
                      </m:r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C00000"/>
                  </a:solidFill>
                  <a:latin typeface="Arial" charset="0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328" y="3625681"/>
                <a:ext cx="1894493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322"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BBA-B1C4-4509-B91C-7E9E62B685FC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効用関数を</a:t>
            </a:r>
            <a:r>
              <a:rPr lang="ja-JP" altLang="en-US" dirty="0" smtClean="0"/>
              <a:t>描く（確実性等価）</a:t>
            </a:r>
            <a:endParaRPr lang="ja-JP" altLang="en-US" dirty="0"/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86738" cy="4419600"/>
          </a:xfrm>
        </p:spPr>
        <p:txBody>
          <a:bodyPr/>
          <a:lstStyle/>
          <a:p>
            <a:r>
              <a:rPr lang="ja-JP" altLang="en-US" dirty="0" smtClean="0"/>
              <a:t>くじの効用を</a:t>
            </a:r>
            <a:r>
              <a:rPr lang="ja-JP" altLang="en-US" dirty="0"/>
              <a:t>調べる（くじか、キャッシュか）</a:t>
            </a:r>
          </a:p>
          <a:p>
            <a:pPr lvl="1"/>
            <a:r>
              <a:rPr lang="ja-JP" altLang="en-US" dirty="0" smtClean="0"/>
              <a:t>キャッシュ</a:t>
            </a:r>
            <a:r>
              <a:rPr lang="en-US" altLang="ja-JP" dirty="0" smtClean="0"/>
              <a:t>5000</a:t>
            </a:r>
            <a:r>
              <a:rPr lang="ja-JP" altLang="en-US" dirty="0" smtClean="0"/>
              <a:t>円と引き換えて良い当たり確率はいくつ？</a:t>
            </a:r>
            <a:endParaRPr lang="ja-JP" altLang="en-US" dirty="0"/>
          </a:p>
          <a:p>
            <a:r>
              <a:rPr lang="ja-JP" altLang="en-US" dirty="0"/>
              <a:t>くじと等価なキャッシュの効用は、くじの効用と等しい</a:t>
            </a:r>
          </a:p>
        </p:txBody>
      </p:sp>
      <p:sp>
        <p:nvSpPr>
          <p:cNvPr id="944132" name="Line 4"/>
          <p:cNvSpPr>
            <a:spLocks noChangeShapeType="1"/>
          </p:cNvSpPr>
          <p:nvPr/>
        </p:nvSpPr>
        <p:spPr bwMode="auto">
          <a:xfrm>
            <a:off x="2967038" y="5838825"/>
            <a:ext cx="4233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4133" name="Line 5"/>
          <p:cNvSpPr>
            <a:spLocks noChangeShapeType="1"/>
          </p:cNvSpPr>
          <p:nvPr/>
        </p:nvSpPr>
        <p:spPr bwMode="auto">
          <a:xfrm flipV="1">
            <a:off x="2967038" y="3414713"/>
            <a:ext cx="0" cy="2424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4134" name="Freeform 6"/>
          <p:cNvSpPr>
            <a:spLocks/>
          </p:cNvSpPr>
          <p:nvPr/>
        </p:nvSpPr>
        <p:spPr bwMode="auto">
          <a:xfrm>
            <a:off x="2971800" y="3557588"/>
            <a:ext cx="3757613" cy="2274887"/>
          </a:xfrm>
          <a:custGeom>
            <a:avLst/>
            <a:gdLst/>
            <a:ahLst/>
            <a:cxnLst>
              <a:cxn ang="0">
                <a:pos x="0" y="1077"/>
              </a:cxn>
              <a:cxn ang="0">
                <a:pos x="227" y="624"/>
              </a:cxn>
              <a:cxn ang="0">
                <a:pos x="680" y="227"/>
              </a:cxn>
              <a:cxn ang="0">
                <a:pos x="1304" y="57"/>
              </a:cxn>
              <a:cxn ang="0">
                <a:pos x="1701" y="0"/>
              </a:cxn>
            </a:cxnLst>
            <a:rect l="0" t="0" r="r" b="b"/>
            <a:pathLst>
              <a:path w="1701" h="1077">
                <a:moveTo>
                  <a:pt x="0" y="1077"/>
                </a:moveTo>
                <a:cubicBezTo>
                  <a:pt x="57" y="921"/>
                  <a:pt x="114" y="766"/>
                  <a:pt x="227" y="624"/>
                </a:cubicBezTo>
                <a:cubicBezTo>
                  <a:pt x="340" y="482"/>
                  <a:pt x="501" y="321"/>
                  <a:pt x="680" y="227"/>
                </a:cubicBezTo>
                <a:cubicBezTo>
                  <a:pt x="859" y="133"/>
                  <a:pt x="1134" y="95"/>
                  <a:pt x="1304" y="57"/>
                </a:cubicBezTo>
                <a:cubicBezTo>
                  <a:pt x="1474" y="19"/>
                  <a:pt x="1587" y="9"/>
                  <a:pt x="1701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4135" name="Line 7"/>
          <p:cNvSpPr>
            <a:spLocks noChangeShapeType="1"/>
          </p:cNvSpPr>
          <p:nvPr/>
        </p:nvSpPr>
        <p:spPr bwMode="auto">
          <a:xfrm flipV="1">
            <a:off x="2967038" y="3586163"/>
            <a:ext cx="3776662" cy="225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4136" name="Line 8"/>
          <p:cNvSpPr>
            <a:spLocks noChangeShapeType="1"/>
          </p:cNvSpPr>
          <p:nvPr/>
        </p:nvSpPr>
        <p:spPr bwMode="auto">
          <a:xfrm>
            <a:off x="4756150" y="4760913"/>
            <a:ext cx="0" cy="10779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4137" name="Line 9"/>
          <p:cNvSpPr>
            <a:spLocks noChangeShapeType="1"/>
          </p:cNvSpPr>
          <p:nvPr/>
        </p:nvSpPr>
        <p:spPr bwMode="auto">
          <a:xfrm>
            <a:off x="3598863" y="4760913"/>
            <a:ext cx="11318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2386013" y="36861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効用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6215063" y="5803900"/>
            <a:ext cx="92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金額</a:t>
            </a:r>
          </a:p>
        </p:txBody>
      </p:sp>
      <p:graphicFrame>
        <p:nvGraphicFramePr>
          <p:cNvPr id="9441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89378"/>
              </p:ext>
            </p:extLst>
          </p:nvPr>
        </p:nvGraphicFramePr>
        <p:xfrm>
          <a:off x="3206751" y="4381500"/>
          <a:ext cx="2921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52" name="数式" r:id="rId4" imgW="139680" imgH="139680" progId="Equation.3">
                  <p:embed/>
                </p:oleObj>
              </mc:Choice>
              <mc:Fallback>
                <p:oleObj name="数式" r:id="rId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1" y="4381500"/>
                        <a:ext cx="292100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4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55441"/>
              </p:ext>
            </p:extLst>
          </p:nvPr>
        </p:nvGraphicFramePr>
        <p:xfrm>
          <a:off x="4592638" y="4252913"/>
          <a:ext cx="2952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53" name="数式" r:id="rId6" imgW="139680" imgH="139680" progId="Equation.3">
                  <p:embed/>
                </p:oleObj>
              </mc:Choice>
              <mc:Fallback>
                <p:oleObj name="数式" r:id="rId6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252913"/>
                        <a:ext cx="29527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43" name="Line 15"/>
          <p:cNvSpPr>
            <a:spLocks noChangeShapeType="1"/>
          </p:cNvSpPr>
          <p:nvPr/>
        </p:nvSpPr>
        <p:spPr bwMode="auto">
          <a:xfrm>
            <a:off x="3586163" y="4760913"/>
            <a:ext cx="0" cy="10779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44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99782"/>
              </p:ext>
            </p:extLst>
          </p:nvPr>
        </p:nvGraphicFramePr>
        <p:xfrm>
          <a:off x="3279775" y="5940425"/>
          <a:ext cx="814874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54" name="数式" r:id="rId8" imgW="342720" imgH="177480" progId="Equation.3">
                  <p:embed/>
                </p:oleObj>
              </mc:Choice>
              <mc:Fallback>
                <p:oleObj name="数式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5940425"/>
                        <a:ext cx="814874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4145" name="Object 17"/>
          <p:cNvGraphicFramePr>
            <a:graphicFrameLocks noChangeAspect="1"/>
          </p:cNvGraphicFramePr>
          <p:nvPr/>
        </p:nvGraphicFramePr>
        <p:xfrm>
          <a:off x="4546600" y="5935663"/>
          <a:ext cx="506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55" name="数式" r:id="rId10" imgW="241200" imgH="177480" progId="Equation.3">
                  <p:embed/>
                </p:oleObj>
              </mc:Choice>
              <mc:Fallback>
                <p:oleObj name="数式" r:id="rId10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935663"/>
                        <a:ext cx="506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48" name="AutoShape 20"/>
          <p:cNvSpPr>
            <a:spLocks noChangeArrowheads="1"/>
          </p:cNvSpPr>
          <p:nvPr/>
        </p:nvSpPr>
        <p:spPr bwMode="auto">
          <a:xfrm>
            <a:off x="5886450" y="3989388"/>
            <a:ext cx="2586038" cy="1273175"/>
          </a:xfrm>
          <a:prstGeom prst="cloudCallout">
            <a:avLst>
              <a:gd name="adj1" fmla="val -77745"/>
              <a:gd name="adj2" fmla="val 4491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600">
                <a:solidFill>
                  <a:srgbClr val="FF0000"/>
                </a:solidFill>
                <a:ea typeface="HG丸ｺﾞｼｯｸM-PRO" pitchFamily="50" charset="-128"/>
              </a:rPr>
              <a:t>くじの効用</a:t>
            </a:r>
          </a:p>
          <a:p>
            <a:r>
              <a:rPr lang="ja-JP" altLang="en-US" sz="1600">
                <a:solidFill>
                  <a:srgbClr val="FF0000"/>
                </a:solidFill>
                <a:ea typeface="HG丸ｺﾞｼｯｸM-PRO" pitchFamily="50" charset="-128"/>
              </a:rPr>
              <a:t>＝</a:t>
            </a:r>
          </a:p>
          <a:p>
            <a:r>
              <a:rPr lang="ja-JP" altLang="en-US" sz="1600">
                <a:solidFill>
                  <a:srgbClr val="FF0000"/>
                </a:solidFill>
                <a:ea typeface="HG丸ｺﾞｼｯｸM-PRO" pitchFamily="50" charset="-128"/>
              </a:rPr>
              <a:t>効用の期待値</a:t>
            </a:r>
          </a:p>
        </p:txBody>
      </p:sp>
      <p:sp>
        <p:nvSpPr>
          <p:cNvPr id="944149" name="AutoShape 21"/>
          <p:cNvSpPr>
            <a:spLocks noChangeArrowheads="1"/>
          </p:cNvSpPr>
          <p:nvPr/>
        </p:nvSpPr>
        <p:spPr bwMode="auto">
          <a:xfrm>
            <a:off x="457200" y="4625976"/>
            <a:ext cx="2028825" cy="900112"/>
          </a:xfrm>
          <a:prstGeom prst="cloudCallout">
            <a:avLst>
              <a:gd name="adj1" fmla="val 95774"/>
              <a:gd name="adj2" fmla="val -30954"/>
            </a:avLst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600" dirty="0">
                <a:solidFill>
                  <a:srgbClr val="3333FF"/>
                </a:solidFill>
                <a:ea typeface="HG丸ｺﾞｼｯｸM-PRO" pitchFamily="50" charset="-128"/>
              </a:rPr>
              <a:t>キャッシュの効用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275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6752-8314-455A-B2AA-3F9BB83E5524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リスク回避的、中立的、愛好的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効用関数の増加の仕方によって分類</a:t>
            </a:r>
          </a:p>
        </p:txBody>
      </p:sp>
      <p:sp>
        <p:nvSpPr>
          <p:cNvPr id="940036" name="Line 4"/>
          <p:cNvSpPr>
            <a:spLocks noChangeShapeType="1"/>
          </p:cNvSpPr>
          <p:nvPr/>
        </p:nvSpPr>
        <p:spPr bwMode="auto">
          <a:xfrm>
            <a:off x="2638425" y="5103801"/>
            <a:ext cx="421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0037" name="Line 5"/>
          <p:cNvSpPr>
            <a:spLocks noChangeShapeType="1"/>
          </p:cNvSpPr>
          <p:nvPr/>
        </p:nvSpPr>
        <p:spPr bwMode="auto">
          <a:xfrm flipV="1">
            <a:off x="2638425" y="2546338"/>
            <a:ext cx="0" cy="255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0038" name="Text Box 6"/>
          <p:cNvSpPr txBox="1">
            <a:spLocks noChangeArrowheads="1"/>
          </p:cNvSpPr>
          <p:nvPr/>
        </p:nvSpPr>
        <p:spPr bwMode="auto">
          <a:xfrm>
            <a:off x="2097088" y="3162288"/>
            <a:ext cx="98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400">
                <a:latin typeface="Arial" charset="0"/>
                <a:ea typeface="HG丸ｺﾞｼｯｸM-PRO" pitchFamily="50" charset="-128"/>
              </a:rPr>
              <a:t>効用</a:t>
            </a:r>
          </a:p>
        </p:txBody>
      </p:sp>
      <p:sp>
        <p:nvSpPr>
          <p:cNvPr id="940039" name="Text Box 7"/>
          <p:cNvSpPr txBox="1">
            <a:spLocks noChangeArrowheads="1"/>
          </p:cNvSpPr>
          <p:nvPr/>
        </p:nvSpPr>
        <p:spPr bwMode="auto">
          <a:xfrm>
            <a:off x="2974269" y="2434155"/>
            <a:ext cx="1936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リスク回避的</a:t>
            </a:r>
          </a:p>
        </p:txBody>
      </p:sp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5238750" y="4216388"/>
            <a:ext cx="2099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FF3300"/>
                </a:solidFill>
                <a:latin typeface="Arial" charset="0"/>
                <a:ea typeface="HG丸ｺﾞｼｯｸM-PRO" pitchFamily="50" charset="-128"/>
              </a:rPr>
              <a:t>リスク愛好的</a:t>
            </a:r>
          </a:p>
        </p:txBody>
      </p:sp>
      <p:sp>
        <p:nvSpPr>
          <p:cNvPr id="940041" name="Text Box 9"/>
          <p:cNvSpPr txBox="1">
            <a:spLocks noChangeArrowheads="1"/>
          </p:cNvSpPr>
          <p:nvPr/>
        </p:nvSpPr>
        <p:spPr bwMode="auto">
          <a:xfrm>
            <a:off x="4090106" y="3349084"/>
            <a:ext cx="2288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latin typeface="Arial" charset="0"/>
                <a:ea typeface="HG丸ｺﾞｼｯｸM-PRO" pitchFamily="50" charset="-128"/>
              </a:rPr>
              <a:t>リスク中立的</a:t>
            </a:r>
          </a:p>
        </p:txBody>
      </p:sp>
      <p:sp>
        <p:nvSpPr>
          <p:cNvPr id="940042" name="Line 10"/>
          <p:cNvSpPr>
            <a:spLocks noChangeShapeType="1"/>
          </p:cNvSpPr>
          <p:nvPr/>
        </p:nvSpPr>
        <p:spPr bwMode="auto">
          <a:xfrm flipV="1">
            <a:off x="2728913" y="2871776"/>
            <a:ext cx="3813175" cy="214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0043" name="Freeform 11"/>
          <p:cNvSpPr>
            <a:spLocks/>
          </p:cNvSpPr>
          <p:nvPr/>
        </p:nvSpPr>
        <p:spPr bwMode="auto">
          <a:xfrm>
            <a:off x="3630613" y="3065451"/>
            <a:ext cx="2846387" cy="1593850"/>
          </a:xfrm>
          <a:custGeom>
            <a:avLst/>
            <a:gdLst/>
            <a:ahLst/>
            <a:cxnLst>
              <a:cxn ang="0">
                <a:pos x="0" y="567"/>
              </a:cxn>
              <a:cxn ang="0">
                <a:pos x="567" y="511"/>
              </a:cxn>
              <a:cxn ang="0">
                <a:pos x="1134" y="284"/>
              </a:cxn>
              <a:cxn ang="0">
                <a:pos x="1417" y="0"/>
              </a:cxn>
            </a:cxnLst>
            <a:rect l="0" t="0" r="r" b="b"/>
            <a:pathLst>
              <a:path w="1417" h="567">
                <a:moveTo>
                  <a:pt x="0" y="567"/>
                </a:moveTo>
                <a:cubicBezTo>
                  <a:pt x="189" y="562"/>
                  <a:pt x="378" y="558"/>
                  <a:pt x="567" y="511"/>
                </a:cubicBezTo>
                <a:cubicBezTo>
                  <a:pt x="756" y="464"/>
                  <a:pt x="992" y="369"/>
                  <a:pt x="1134" y="284"/>
                </a:cubicBezTo>
                <a:cubicBezTo>
                  <a:pt x="1276" y="199"/>
                  <a:pt x="1346" y="99"/>
                  <a:pt x="1417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0044" name="Freeform 12"/>
          <p:cNvSpPr>
            <a:spLocks/>
          </p:cNvSpPr>
          <p:nvPr/>
        </p:nvSpPr>
        <p:spPr bwMode="auto">
          <a:xfrm>
            <a:off x="3133725" y="2655876"/>
            <a:ext cx="2971800" cy="1560512"/>
          </a:xfrm>
          <a:custGeom>
            <a:avLst/>
            <a:gdLst/>
            <a:ahLst/>
            <a:cxnLst>
              <a:cxn ang="0">
                <a:pos x="0" y="1077"/>
              </a:cxn>
              <a:cxn ang="0">
                <a:pos x="227" y="624"/>
              </a:cxn>
              <a:cxn ang="0">
                <a:pos x="680" y="227"/>
              </a:cxn>
              <a:cxn ang="0">
                <a:pos x="1304" y="57"/>
              </a:cxn>
              <a:cxn ang="0">
                <a:pos x="1701" y="0"/>
              </a:cxn>
            </a:cxnLst>
            <a:rect l="0" t="0" r="r" b="b"/>
            <a:pathLst>
              <a:path w="1701" h="1077">
                <a:moveTo>
                  <a:pt x="0" y="1077"/>
                </a:moveTo>
                <a:cubicBezTo>
                  <a:pt x="57" y="921"/>
                  <a:pt x="114" y="766"/>
                  <a:pt x="227" y="624"/>
                </a:cubicBezTo>
                <a:cubicBezTo>
                  <a:pt x="340" y="482"/>
                  <a:pt x="501" y="321"/>
                  <a:pt x="680" y="227"/>
                </a:cubicBezTo>
                <a:cubicBezTo>
                  <a:pt x="859" y="133"/>
                  <a:pt x="1134" y="95"/>
                  <a:pt x="1304" y="57"/>
                </a:cubicBezTo>
                <a:cubicBezTo>
                  <a:pt x="1474" y="19"/>
                  <a:pt x="1587" y="9"/>
                  <a:pt x="1701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40045" name="Text Box 13"/>
          <p:cNvSpPr txBox="1">
            <a:spLocks noChangeArrowheads="1"/>
          </p:cNvSpPr>
          <p:nvPr/>
        </p:nvSpPr>
        <p:spPr bwMode="auto">
          <a:xfrm>
            <a:off x="6986588" y="4965688"/>
            <a:ext cx="98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400">
                <a:latin typeface="Arial" charset="0"/>
                <a:ea typeface="HG丸ｺﾞｼｯｸM-PRO" pitchFamily="50" charset="-128"/>
              </a:rPr>
              <a:t>金額</a:t>
            </a:r>
          </a:p>
        </p:txBody>
      </p:sp>
      <p:sp>
        <p:nvSpPr>
          <p:cNvPr id="2" name="角丸四角形 1"/>
          <p:cNvSpPr/>
          <p:nvPr/>
        </p:nvSpPr>
        <p:spPr bwMode="auto">
          <a:xfrm>
            <a:off x="2514600" y="5657850"/>
            <a:ext cx="4129087" cy="67151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あなたは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何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FD3F-CCD3-453C-9532-1EEC1870AB01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評価指標：期待効用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0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平均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𝝁</m:t>
                    </m:r>
                  </m:oMath>
                </a14:m>
                <a:r>
                  <a:rPr lang="ja-JP" altLang="en-US" dirty="0" smtClean="0"/>
                  <a:t>、</a:t>
                </a:r>
                <a:r>
                  <a:rPr lang="ja-JP" altLang="en-US" dirty="0"/>
                  <a:t>標準</a:t>
                </a:r>
                <a:r>
                  <a:rPr lang="ja-JP" altLang="en-US" dirty="0" smtClean="0"/>
                  <a:t>偏差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𝝈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の</a:t>
                </a:r>
                <a:r>
                  <a:rPr lang="ja-JP" altLang="en-US" dirty="0"/>
                  <a:t>資産の効用</a:t>
                </a:r>
              </a:p>
              <a:p>
                <a:pPr lvl="1"/>
                <a:r>
                  <a:rPr lang="ja-JP" altLang="en-US" dirty="0"/>
                  <a:t>効用関数：</a:t>
                </a:r>
              </a:p>
              <a:p>
                <a:endParaRPr lang="ja-JP" altLang="en-US" dirty="0"/>
              </a:p>
              <a:p>
                <a:endParaRPr lang="ja-JP" altLang="en-US" dirty="0"/>
              </a:p>
              <a:p>
                <a:r>
                  <a:rPr lang="ja-JP" altLang="en-US" dirty="0"/>
                  <a:t>効用関数の期待値</a:t>
                </a:r>
              </a:p>
            </p:txBody>
          </p:sp>
        </mc:Choice>
        <mc:Fallback xmlns="">
          <p:sp>
            <p:nvSpPr>
              <p:cNvPr id="950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6492382" y="2202127"/>
            <a:ext cx="1874749" cy="1400617"/>
            <a:chOff x="6908007" y="2202127"/>
            <a:chExt cx="1874749" cy="1400617"/>
          </a:xfrm>
        </p:grpSpPr>
        <p:cxnSp>
          <p:nvCxnSpPr>
            <p:cNvPr id="9" name="直線矢印コネクタ 8"/>
            <p:cNvCxnSpPr/>
            <p:nvPr/>
          </p:nvCxnSpPr>
          <p:spPr bwMode="auto">
            <a:xfrm>
              <a:off x="6908800" y="3601156"/>
              <a:ext cx="187395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直線矢印コネクタ 10"/>
            <p:cNvCxnSpPr/>
            <p:nvPr/>
          </p:nvCxnSpPr>
          <p:spPr bwMode="auto">
            <a:xfrm rot="5400000" flipH="1" flipV="1">
              <a:off x="6208889" y="2901245"/>
              <a:ext cx="1399823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フリーフォーム 12"/>
            <p:cNvSpPr/>
            <p:nvPr/>
          </p:nvSpPr>
          <p:spPr bwMode="auto">
            <a:xfrm>
              <a:off x="6908800" y="2393244"/>
              <a:ext cx="1603022" cy="1207912"/>
            </a:xfrm>
            <a:custGeom>
              <a:avLst/>
              <a:gdLst>
                <a:gd name="connsiteX0" fmla="*/ 1603022 w 1603022"/>
                <a:gd name="connsiteY0" fmla="*/ 0 h 1207912"/>
                <a:gd name="connsiteX1" fmla="*/ 1072444 w 1603022"/>
                <a:gd name="connsiteY1" fmla="*/ 101600 h 1207912"/>
                <a:gd name="connsiteX2" fmla="*/ 508000 w 1603022"/>
                <a:gd name="connsiteY2" fmla="*/ 530578 h 1207912"/>
                <a:gd name="connsiteX3" fmla="*/ 0 w 1603022"/>
                <a:gd name="connsiteY3" fmla="*/ 1207912 h 1207912"/>
                <a:gd name="connsiteX4" fmla="*/ 0 w 1603022"/>
                <a:gd name="connsiteY4" fmla="*/ 1207912 h 120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022" h="1207912">
                  <a:moveTo>
                    <a:pt x="1603022" y="0"/>
                  </a:moveTo>
                  <a:cubicBezTo>
                    <a:pt x="1428985" y="6585"/>
                    <a:pt x="1254948" y="13170"/>
                    <a:pt x="1072444" y="101600"/>
                  </a:cubicBezTo>
                  <a:cubicBezTo>
                    <a:pt x="889940" y="190030"/>
                    <a:pt x="686741" y="346193"/>
                    <a:pt x="508000" y="530578"/>
                  </a:cubicBezTo>
                  <a:cubicBezTo>
                    <a:pt x="329259" y="714963"/>
                    <a:pt x="0" y="1207912"/>
                    <a:pt x="0" y="1207912"/>
                  </a:cubicBezTo>
                  <a:lnTo>
                    <a:pt x="0" y="120791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935343" y="4221678"/>
                <a:ext cx="820865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𝑼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𝝁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𝝁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3" y="4221678"/>
                <a:ext cx="8208657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291980" y="2654134"/>
                <a:ext cx="35478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980" y="2654134"/>
                <a:ext cx="3547831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277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直線コネクタ 2"/>
          <p:cNvCxnSpPr>
            <a:stCxn id="13" idx="0"/>
          </p:cNvCxnSpPr>
          <p:nvPr/>
        </p:nvCxnSpPr>
        <p:spPr bwMode="auto">
          <a:xfrm>
            <a:off x="8096197" y="2393244"/>
            <a:ext cx="2786" cy="1204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902225" y="3661305"/>
                <a:ext cx="5597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25" y="3661305"/>
                <a:ext cx="55976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4583" y="3864483"/>
            <a:ext cx="290988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267-8E10-4130-84F7-ACDC1348F6F0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効用の無差別曲線とリスク・リターン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無差別曲線：期待効用が同じ値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                       ：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𝝈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𝝁</m:t>
                    </m:r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の関数とみれば円の方程式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1025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5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5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13282"/>
              </p:ext>
            </p:extLst>
          </p:nvPr>
        </p:nvGraphicFramePr>
        <p:xfrm>
          <a:off x="4587739" y="3794633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27" name="数式" r:id="rId6" imgW="126720" imgH="139680" progId="Equation.3">
                  <p:embed/>
                </p:oleObj>
              </mc:Choice>
              <mc:Fallback>
                <p:oleObj name="数式" r:id="rId6" imgW="126720" imgH="139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739" y="3794633"/>
                        <a:ext cx="25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下矢印 17"/>
          <p:cNvSpPr/>
          <p:nvPr/>
        </p:nvSpPr>
        <p:spPr bwMode="auto">
          <a:xfrm rot="8056376">
            <a:off x="5175513" y="4725077"/>
            <a:ext cx="645037" cy="633487"/>
          </a:xfrm>
          <a:prstGeom prst="downArrow">
            <a:avLst/>
          </a:prstGeom>
          <a:solidFill>
            <a:srgbClr val="CC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4874" y="4728498"/>
            <a:ext cx="165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効用が増大</a:t>
            </a:r>
            <a:endParaRPr kumimoji="1" lang="ja-JP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11292" y="5461100"/>
            <a:ext cx="225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  <a:latin typeface="+mn-ea"/>
                <a:ea typeface="+mn-ea"/>
              </a:rPr>
              <a:t>効用の無差別曲線</a:t>
            </a:r>
            <a:endParaRPr kumimoji="1" lang="ja-JP" altLang="en-US" sz="20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 flipV="1">
            <a:off x="3807217" y="5057400"/>
            <a:ext cx="618421" cy="615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3807217" y="5673026"/>
            <a:ext cx="604133" cy="213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894535" y="5907450"/>
                <a:ext cx="128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リスク</a:t>
                </a: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endParaRPr kumimoji="1" lang="ja-JP" altLang="en-US" sz="20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35" y="5907450"/>
                <a:ext cx="128016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429" t="-10606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524889" y="4169061"/>
                <a:ext cx="191694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リターン</a:t>
                </a: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solidFill>
                          <a:srgbClr val="FF0000"/>
                        </a:solidFill>
                        <a:latin typeface="Cambria Math"/>
                        <a:ea typeface="+mn-ea"/>
                      </a:rPr>
                      <m:t> </m:t>
                    </m:r>
                    <m:r>
                      <a:rPr kumimoji="1" lang="en-US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+mn-ea"/>
                      </a:rPr>
                      <m:t>𝝁</m:t>
                    </m:r>
                  </m:oMath>
                </a14:m>
                <a:endParaRPr kumimoji="1" lang="ja-JP" altLang="en-US" sz="20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89" y="4169061"/>
                <a:ext cx="191694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10606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642528" y="2345376"/>
                <a:ext cx="586558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𝑼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𝝁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28" y="2345376"/>
                <a:ext cx="5865580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278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分散投資</a:t>
            </a:r>
            <a:r>
              <a:rPr kumimoji="1" lang="ja-JP" altLang="en-US" dirty="0" smtClean="0"/>
              <a:t>と効用</a:t>
            </a:r>
            <a:r>
              <a:rPr kumimoji="1" lang="ja-JP" altLang="en-US" dirty="0"/>
              <a:t>関数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分散投資　＝　リスク管理</a:t>
            </a:r>
            <a:endParaRPr kumimoji="1" lang="en-US" altLang="ja-JP" dirty="0" smtClean="0"/>
          </a:p>
          <a:p>
            <a:r>
              <a:rPr kumimoji="1" lang="ja-JP" altLang="en-US" dirty="0" smtClean="0"/>
              <a:t>儲けたい、リスクは負いたくない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ハイリスクハイリターンとローリスクローリターンを適当に組み合わせる</a:t>
            </a:r>
            <a:endParaRPr kumimoji="1" lang="en-US" altLang="ja-JP" dirty="0" smtClean="0"/>
          </a:p>
          <a:p>
            <a:pPr lvl="1"/>
            <a:r>
              <a:rPr kumimoji="1" lang="ja-JP" altLang="en-US" dirty="0"/>
              <a:t>ほどほど</a:t>
            </a:r>
            <a:r>
              <a:rPr kumimoji="1" lang="ja-JP" altLang="en-US" dirty="0" smtClean="0"/>
              <a:t>のリターンとほどほどのリスクを持つ商品に投資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ポートフォリオ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9977-0DAA-4E0B-8396-0E6F82F492E0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5" name="下矢印 4"/>
          <p:cNvSpPr/>
          <p:nvPr/>
        </p:nvSpPr>
        <p:spPr bwMode="auto">
          <a:xfrm>
            <a:off x="3978234" y="4417621"/>
            <a:ext cx="1282535" cy="368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78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716A-0291-4CBE-BC37-E9D3B29BD0F2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２資産のポートフォリオ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2</a:t>
                </a:r>
                <a:r>
                  <a:rPr lang="ja-JP" altLang="en-US" dirty="0" err="1"/>
                  <a:t>つの</a:t>
                </a:r>
                <a:r>
                  <a:rPr lang="ja-JP" altLang="en-US" dirty="0"/>
                  <a:t>資産の組み合わせ</a:t>
                </a:r>
              </a:p>
              <a:p>
                <a:pPr lvl="1"/>
                <a:r>
                  <a:rPr lang="ja-JP" altLang="en-US" dirty="0"/>
                  <a:t>資産</a:t>
                </a:r>
                <a:r>
                  <a:rPr lang="en-US" altLang="ja-JP" dirty="0"/>
                  <a:t>A</a:t>
                </a:r>
                <a:r>
                  <a:rPr lang="ja-JP" altLang="en-US" dirty="0" err="1" smtClean="0"/>
                  <a:t>の収</a:t>
                </a:r>
                <a:r>
                  <a:rPr lang="ja-JP" altLang="en-US" dirty="0" smtClean="0"/>
                  <a:t>益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 </m:t>
                    </m:r>
                    <m:r>
                      <a:rPr lang="en-US" altLang="ja-JP" b="1" i="1" smtClean="0">
                        <a:latin typeface="Cambria Math"/>
                      </a:rPr>
                      <m:t>𝑿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：平均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𝝁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ja-JP" altLang="en-US" dirty="0"/>
                  <a:t>と標準偏差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𝝈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ja-JP" altLang="en-US" dirty="0"/>
                  <a:t>資産</a:t>
                </a:r>
                <a:r>
                  <a:rPr lang="en-US" altLang="ja-JP" dirty="0"/>
                  <a:t>B</a:t>
                </a:r>
                <a:r>
                  <a:rPr lang="ja-JP" altLang="en-US" dirty="0" err="1" smtClean="0"/>
                  <a:t>の収</a:t>
                </a:r>
                <a:r>
                  <a:rPr lang="ja-JP" altLang="en-US" dirty="0" smtClean="0"/>
                  <a:t>益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𝒀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：平均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𝝂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/>
                  <a:t>と標準偏差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𝝉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ja-JP" altLang="en-US" dirty="0"/>
                  <a:t>相関係数は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𝝆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ja-JP" altLang="en-US" dirty="0"/>
                  <a:t>１単位の資産を、資産</a:t>
                </a:r>
                <a:r>
                  <a:rPr lang="en-US" altLang="ja-JP" dirty="0"/>
                  <a:t>A</a:t>
                </a:r>
                <a:r>
                  <a:rPr lang="ja-JP" altLang="en-US" dirty="0" smtClean="0"/>
                  <a:t>に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ja-JP" altLang="en-US" dirty="0" err="1"/>
                  <a:t>、</a:t>
                </a:r>
                <a:r>
                  <a:rPr lang="ja-JP" altLang="en-US" dirty="0"/>
                  <a:t>資産</a:t>
                </a:r>
                <a:r>
                  <a:rPr lang="en-US" altLang="ja-JP" dirty="0"/>
                  <a:t>B</a:t>
                </a:r>
                <a:r>
                  <a:rPr lang="ja-JP" altLang="en-US" dirty="0" smtClean="0"/>
                  <a:t>に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𝟏</m:t>
                    </m:r>
                    <m:r>
                      <a:rPr lang="en-US" altLang="ja-JP" b="1" i="1" smtClean="0">
                        <a:latin typeface="Cambria Math"/>
                      </a:rPr>
                      <m:t>−</m:t>
                    </m:r>
                    <m:r>
                      <a:rPr lang="en-US" altLang="ja-JP" b="1" i="1" smtClean="0">
                        <a:latin typeface="Cambria Math"/>
                      </a:rPr>
                      <m:t>𝒖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投資</a:t>
                </a:r>
                <a:r>
                  <a:rPr lang="ja-JP" altLang="en-US" dirty="0"/>
                  <a:t>する</a:t>
                </a: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02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793397" y="4064000"/>
            <a:ext cx="7749823" cy="2040087"/>
            <a:chOff x="883708" y="4064000"/>
            <a:chExt cx="7749823" cy="2040087"/>
          </a:xfrm>
        </p:grpSpPr>
        <p:cxnSp>
          <p:nvCxnSpPr>
            <p:cNvPr id="8" name="直線矢印コネクタ 7"/>
            <p:cNvCxnSpPr/>
            <p:nvPr/>
          </p:nvCxnSpPr>
          <p:spPr bwMode="auto">
            <a:xfrm>
              <a:off x="1851378" y="5260622"/>
              <a:ext cx="617502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フリーフォーム 8"/>
            <p:cNvSpPr/>
            <p:nvPr/>
          </p:nvSpPr>
          <p:spPr bwMode="auto">
            <a:xfrm>
              <a:off x="2088444" y="4064000"/>
              <a:ext cx="1817512" cy="1174045"/>
            </a:xfrm>
            <a:custGeom>
              <a:avLst/>
              <a:gdLst>
                <a:gd name="connsiteX0" fmla="*/ 0 w 1817512"/>
                <a:gd name="connsiteY0" fmla="*/ 1174045 h 1174045"/>
                <a:gd name="connsiteX1" fmla="*/ 587023 w 1817512"/>
                <a:gd name="connsiteY1" fmla="*/ 835378 h 1174045"/>
                <a:gd name="connsiteX2" fmla="*/ 857956 w 1817512"/>
                <a:gd name="connsiteY2" fmla="*/ 124178 h 1174045"/>
                <a:gd name="connsiteX3" fmla="*/ 1061156 w 1817512"/>
                <a:gd name="connsiteY3" fmla="*/ 90312 h 1174045"/>
                <a:gd name="connsiteX4" fmla="*/ 1174045 w 1817512"/>
                <a:gd name="connsiteY4" fmla="*/ 553156 h 1174045"/>
                <a:gd name="connsiteX5" fmla="*/ 1343378 w 1817512"/>
                <a:gd name="connsiteY5" fmla="*/ 914400 h 1174045"/>
                <a:gd name="connsiteX6" fmla="*/ 1817512 w 1817512"/>
                <a:gd name="connsiteY6" fmla="*/ 1140178 h 117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7512" h="1174045">
                  <a:moveTo>
                    <a:pt x="0" y="1174045"/>
                  </a:moveTo>
                  <a:cubicBezTo>
                    <a:pt x="222015" y="1092200"/>
                    <a:pt x="444030" y="1010356"/>
                    <a:pt x="587023" y="835378"/>
                  </a:cubicBezTo>
                  <a:cubicBezTo>
                    <a:pt x="730016" y="660400"/>
                    <a:pt x="778934" y="248356"/>
                    <a:pt x="857956" y="124178"/>
                  </a:cubicBezTo>
                  <a:cubicBezTo>
                    <a:pt x="936978" y="0"/>
                    <a:pt x="1008474" y="18816"/>
                    <a:pt x="1061156" y="90312"/>
                  </a:cubicBezTo>
                  <a:cubicBezTo>
                    <a:pt x="1113838" y="161808"/>
                    <a:pt x="1127008" y="415808"/>
                    <a:pt x="1174045" y="553156"/>
                  </a:cubicBezTo>
                  <a:cubicBezTo>
                    <a:pt x="1221082" y="690504"/>
                    <a:pt x="1236134" y="816563"/>
                    <a:pt x="1343378" y="914400"/>
                  </a:cubicBezTo>
                  <a:cubicBezTo>
                    <a:pt x="1450623" y="1012237"/>
                    <a:pt x="1634067" y="1076207"/>
                    <a:pt x="1817512" y="114017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10" name="フリーフォーム 9"/>
            <p:cNvSpPr/>
            <p:nvPr/>
          </p:nvSpPr>
          <p:spPr bwMode="auto">
            <a:xfrm>
              <a:off x="4459110" y="4809067"/>
              <a:ext cx="3499556" cy="406400"/>
            </a:xfrm>
            <a:custGeom>
              <a:avLst/>
              <a:gdLst>
                <a:gd name="connsiteX0" fmla="*/ 0 w 3499556"/>
                <a:gd name="connsiteY0" fmla="*/ 406400 h 406400"/>
                <a:gd name="connsiteX1" fmla="*/ 903111 w 3499556"/>
                <a:gd name="connsiteY1" fmla="*/ 349956 h 406400"/>
                <a:gd name="connsiteX2" fmla="*/ 1444978 w 3499556"/>
                <a:gd name="connsiteY2" fmla="*/ 135467 h 406400"/>
                <a:gd name="connsiteX3" fmla="*/ 1817511 w 3499556"/>
                <a:gd name="connsiteY3" fmla="*/ 11289 h 406400"/>
                <a:gd name="connsiteX4" fmla="*/ 2178756 w 3499556"/>
                <a:gd name="connsiteY4" fmla="*/ 67733 h 406400"/>
                <a:gd name="connsiteX5" fmla="*/ 2810934 w 3499556"/>
                <a:gd name="connsiteY5" fmla="*/ 327378 h 406400"/>
                <a:gd name="connsiteX6" fmla="*/ 3499556 w 3499556"/>
                <a:gd name="connsiteY6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556" h="406400">
                  <a:moveTo>
                    <a:pt x="0" y="406400"/>
                  </a:moveTo>
                  <a:cubicBezTo>
                    <a:pt x="331140" y="400755"/>
                    <a:pt x="662281" y="395111"/>
                    <a:pt x="903111" y="349956"/>
                  </a:cubicBezTo>
                  <a:cubicBezTo>
                    <a:pt x="1143941" y="304801"/>
                    <a:pt x="1292578" y="191911"/>
                    <a:pt x="1444978" y="135467"/>
                  </a:cubicBezTo>
                  <a:cubicBezTo>
                    <a:pt x="1597378" y="79023"/>
                    <a:pt x="1695215" y="22578"/>
                    <a:pt x="1817511" y="11289"/>
                  </a:cubicBezTo>
                  <a:cubicBezTo>
                    <a:pt x="1939807" y="0"/>
                    <a:pt x="2013186" y="15052"/>
                    <a:pt x="2178756" y="67733"/>
                  </a:cubicBezTo>
                  <a:cubicBezTo>
                    <a:pt x="2344327" y="120415"/>
                    <a:pt x="2590801" y="270934"/>
                    <a:pt x="2810934" y="327378"/>
                  </a:cubicBezTo>
                  <a:cubicBezTo>
                    <a:pt x="3031067" y="383822"/>
                    <a:pt x="3265311" y="395111"/>
                    <a:pt x="3499556" y="4064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11" name="フリーフォーム 10"/>
            <p:cNvSpPr/>
            <p:nvPr/>
          </p:nvSpPr>
          <p:spPr bwMode="auto">
            <a:xfrm>
              <a:off x="3307646" y="4425244"/>
              <a:ext cx="2460978" cy="767645"/>
            </a:xfrm>
            <a:custGeom>
              <a:avLst/>
              <a:gdLst>
                <a:gd name="connsiteX0" fmla="*/ 0 w 3228622"/>
                <a:gd name="connsiteY0" fmla="*/ 921926 h 921926"/>
                <a:gd name="connsiteX1" fmla="*/ 767644 w 3228622"/>
                <a:gd name="connsiteY1" fmla="*/ 718726 h 921926"/>
                <a:gd name="connsiteX2" fmla="*/ 1264355 w 3228622"/>
                <a:gd name="connsiteY2" fmla="*/ 154281 h 921926"/>
                <a:gd name="connsiteX3" fmla="*/ 1636889 w 3228622"/>
                <a:gd name="connsiteY3" fmla="*/ 52681 h 921926"/>
                <a:gd name="connsiteX4" fmla="*/ 2032000 w 3228622"/>
                <a:gd name="connsiteY4" fmla="*/ 470370 h 921926"/>
                <a:gd name="connsiteX5" fmla="*/ 2156178 w 3228622"/>
                <a:gd name="connsiteY5" fmla="*/ 571970 h 921926"/>
                <a:gd name="connsiteX6" fmla="*/ 2517422 w 3228622"/>
                <a:gd name="connsiteY6" fmla="*/ 775170 h 921926"/>
                <a:gd name="connsiteX7" fmla="*/ 3228622 w 3228622"/>
                <a:gd name="connsiteY7" fmla="*/ 899348 h 9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8622" h="921926">
                  <a:moveTo>
                    <a:pt x="0" y="921926"/>
                  </a:moveTo>
                  <a:cubicBezTo>
                    <a:pt x="278459" y="884296"/>
                    <a:pt x="556918" y="846667"/>
                    <a:pt x="767644" y="718726"/>
                  </a:cubicBezTo>
                  <a:cubicBezTo>
                    <a:pt x="978370" y="590785"/>
                    <a:pt x="1119481" y="265288"/>
                    <a:pt x="1264355" y="154281"/>
                  </a:cubicBezTo>
                  <a:cubicBezTo>
                    <a:pt x="1409229" y="43274"/>
                    <a:pt x="1508948" y="0"/>
                    <a:pt x="1636889" y="52681"/>
                  </a:cubicBezTo>
                  <a:cubicBezTo>
                    <a:pt x="1764830" y="105362"/>
                    <a:pt x="1945452" y="383822"/>
                    <a:pt x="2032000" y="470370"/>
                  </a:cubicBezTo>
                  <a:cubicBezTo>
                    <a:pt x="2118548" y="556918"/>
                    <a:pt x="2075274" y="521170"/>
                    <a:pt x="2156178" y="571970"/>
                  </a:cubicBezTo>
                  <a:cubicBezTo>
                    <a:pt x="2237082" y="622770"/>
                    <a:pt x="2338681" y="720607"/>
                    <a:pt x="2517422" y="775170"/>
                  </a:cubicBezTo>
                  <a:cubicBezTo>
                    <a:pt x="2696163" y="829733"/>
                    <a:pt x="2962392" y="864540"/>
                    <a:pt x="3228622" y="89934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83708" y="5387093"/>
              <a:ext cx="2325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rgbClr val="0000CC"/>
                  </a:solidFill>
                  <a:latin typeface="+mn-lt"/>
                </a:rPr>
                <a:t>Ｘ：ローリスク</a:t>
              </a:r>
              <a:endParaRPr kumimoji="1" lang="en-US" altLang="ja-JP" sz="1800" dirty="0" smtClean="0">
                <a:solidFill>
                  <a:srgbClr val="0000CC"/>
                </a:solidFill>
                <a:latin typeface="+mn-lt"/>
              </a:endParaRPr>
            </a:p>
            <a:p>
              <a:r>
                <a:rPr kumimoji="1" lang="ja-JP" altLang="en-US" sz="1800" dirty="0" smtClean="0">
                  <a:solidFill>
                    <a:srgbClr val="0000CC"/>
                  </a:solidFill>
                  <a:latin typeface="+mn-lt"/>
                </a:rPr>
                <a:t>ローリターン</a:t>
              </a:r>
              <a:endParaRPr kumimoji="1" lang="ja-JP" altLang="en-US" sz="1800" dirty="0">
                <a:solidFill>
                  <a:srgbClr val="0000CC"/>
                </a:solidFill>
                <a:latin typeface="+mn-lt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08019" y="5375805"/>
              <a:ext cx="2325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rgbClr val="FF0000"/>
                  </a:solidFill>
                  <a:latin typeface="+mn-lt"/>
                </a:rPr>
                <a:t>Ｙ：ハイリスク</a:t>
              </a:r>
              <a:endParaRPr kumimoji="1" lang="en-US" altLang="ja-JP" sz="1800" dirty="0" smtClean="0">
                <a:solidFill>
                  <a:srgbClr val="FF0000"/>
                </a:solidFill>
                <a:latin typeface="+mn-lt"/>
              </a:endParaRPr>
            </a:p>
            <a:p>
              <a:r>
                <a:rPr kumimoji="1" lang="ja-JP" altLang="en-US" sz="1800" dirty="0" smtClean="0">
                  <a:solidFill>
                    <a:srgbClr val="FF0000"/>
                  </a:solidFill>
                  <a:latin typeface="+mn-lt"/>
                </a:rPr>
                <a:t>ハイリターン</a:t>
              </a:r>
              <a:endParaRPr kumimoji="1" lang="ja-JP" alt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947813" y="5734755"/>
              <a:ext cx="3586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rgbClr val="0000CC"/>
                  </a:solidFill>
                  <a:latin typeface="+mn-lt"/>
                </a:rPr>
                <a:t>Ｚ：適度なリスク　適度なリターン</a:t>
              </a:r>
              <a:endParaRPr kumimoji="1" lang="ja-JP" altLang="en-US" sz="1800" dirty="0">
                <a:solidFill>
                  <a:srgbClr val="0000CC"/>
                </a:solidFill>
                <a:latin typeface="+mn-lt"/>
              </a:endParaRPr>
            </a:p>
          </p:txBody>
        </p:sp>
        <p:sp>
          <p:nvSpPr>
            <p:cNvPr id="15" name="上矢印 14"/>
            <p:cNvSpPr/>
            <p:nvPr/>
          </p:nvSpPr>
          <p:spPr bwMode="auto">
            <a:xfrm>
              <a:off x="4007556" y="5362223"/>
              <a:ext cx="1072444" cy="30480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</p:grpSp>
      <p:sp>
        <p:nvSpPr>
          <p:cNvPr id="18" name="角丸四角形 17"/>
          <p:cNvSpPr/>
          <p:nvPr/>
        </p:nvSpPr>
        <p:spPr bwMode="auto">
          <a:xfrm>
            <a:off x="4891526" y="3887747"/>
            <a:ext cx="3373700" cy="758473"/>
          </a:xfrm>
          <a:prstGeom prst="roundRect">
            <a:avLst/>
          </a:prstGeom>
          <a:solidFill>
            <a:srgbClr val="0000FF">
              <a:alpha val="10196"/>
            </a:srgbClr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279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187673" y="4029441"/>
                <a:ext cx="2832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𝒁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𝒖𝑿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  <m:t>𝒖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𝒀</m:t>
                      </m:r>
                    </m:oMath>
                  </m:oMathPara>
                </a14:m>
                <a:endParaRPr kumimoji="1" lang="ja-JP" altLang="en-US" dirty="0">
                  <a:solidFill>
                    <a:srgbClr val="C00000"/>
                  </a:solidFill>
                  <a:latin typeface="Arial" charset="0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73" y="4029441"/>
                <a:ext cx="283237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4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5E1C-F8AF-4FD9-A358-C5A7FE959D5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金融工学とは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　　　ヒト、モノ、</a:t>
            </a:r>
            <a:r>
              <a:rPr lang="ja-JP" altLang="en-US" dirty="0" smtClean="0">
                <a:solidFill>
                  <a:srgbClr val="FF0000"/>
                </a:solidFill>
              </a:rPr>
              <a:t>カネ</a:t>
            </a:r>
            <a:r>
              <a:rPr lang="ja-JP" altLang="en-US" dirty="0" smtClean="0"/>
              <a:t>、情報（経営資源）</a:t>
            </a:r>
            <a:endParaRPr lang="en-US" altLang="ja-JP" dirty="0" smtClean="0"/>
          </a:p>
          <a:p>
            <a:r>
              <a:rPr lang="ja-JP" altLang="en-US" dirty="0" smtClean="0"/>
              <a:t>金融</a:t>
            </a:r>
            <a:r>
              <a:rPr lang="ja-JP" altLang="en-US" dirty="0"/>
              <a:t>、資金調達、資産</a:t>
            </a:r>
            <a:r>
              <a:rPr lang="ja-JP" altLang="en-US" dirty="0" smtClean="0"/>
              <a:t>運用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資本コスト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分散投資</a:t>
            </a:r>
            <a:endParaRPr lang="ja-JP" altLang="en-US" dirty="0"/>
          </a:p>
          <a:p>
            <a:pPr lvl="1"/>
            <a:r>
              <a:rPr lang="ja-JP" altLang="en-US" dirty="0"/>
              <a:t>工学的</a:t>
            </a:r>
            <a:r>
              <a:rPr lang="ja-JP" altLang="en-US" dirty="0" smtClean="0"/>
              <a:t>アプローチ</a:t>
            </a:r>
            <a:endParaRPr lang="ja-JP" altLang="en-US" dirty="0"/>
          </a:p>
          <a:p>
            <a:r>
              <a:rPr lang="ja-JP" altLang="en-US" dirty="0"/>
              <a:t>リスク</a:t>
            </a:r>
            <a:r>
              <a:rPr lang="ja-JP" altLang="en-US" dirty="0" smtClean="0"/>
              <a:t>管理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将来の不確実性　＝　リスク</a:t>
            </a:r>
            <a:endParaRPr lang="ja-JP" altLang="en-US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リスク分散：ポートフォリオ</a:t>
            </a:r>
          </a:p>
          <a:p>
            <a:pPr lvl="1"/>
            <a:r>
              <a:rPr lang="ja-JP" altLang="en-US" dirty="0"/>
              <a:t>リスク転嫁：デリバティブ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270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716A-0291-4CBE-BC37-E9D3B29BD0F2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２資産の</a:t>
            </a:r>
            <a:r>
              <a:rPr lang="ja-JP" altLang="en-US" dirty="0" smtClean="0"/>
              <a:t>ポートフォリオの最適構成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2</a:t>
                </a:r>
                <a:r>
                  <a:rPr lang="ja-JP" altLang="en-US" dirty="0" err="1"/>
                  <a:t>つの</a:t>
                </a:r>
                <a:r>
                  <a:rPr lang="ja-JP" altLang="en-US" dirty="0"/>
                  <a:t>資産の</a:t>
                </a:r>
                <a:r>
                  <a:rPr lang="ja-JP" altLang="en-US" dirty="0" smtClean="0"/>
                  <a:t>組み合わせと平均分散モデル</a:t>
                </a:r>
                <a:endParaRPr lang="ja-JP" altLang="en-US" dirty="0"/>
              </a:p>
              <a:p>
                <a:pPr lvl="1"/>
                <a:r>
                  <a:rPr lang="ja-JP" altLang="en-US" dirty="0"/>
                  <a:t>資産</a:t>
                </a:r>
                <a:r>
                  <a:rPr lang="en-US" altLang="ja-JP" dirty="0"/>
                  <a:t>A</a:t>
                </a:r>
                <a:r>
                  <a:rPr lang="ja-JP" altLang="en-US" dirty="0" err="1"/>
                  <a:t>の収</a:t>
                </a:r>
                <a:r>
                  <a:rPr lang="ja-JP" altLang="en-US" dirty="0"/>
                  <a:t>益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 </m:t>
                    </m:r>
                    <m:r>
                      <a:rPr lang="en-US" altLang="ja-JP" i="1">
                        <a:latin typeface="Cambria Math"/>
                      </a:rPr>
                      <m:t>𝑿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/>
                  <a:t>：平均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𝝁</m:t>
                    </m:r>
                  </m:oMath>
                </a14:m>
                <a:r>
                  <a:rPr lang="ja-JP" altLang="en-US" dirty="0"/>
                  <a:t> と標準偏差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𝝈</m:t>
                    </m:r>
                  </m:oMath>
                </a14:m>
                <a:r>
                  <a:rPr lang="ja-JP" altLang="en-US" dirty="0"/>
                  <a:t>　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5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と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）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資産</a:t>
                </a:r>
                <a:r>
                  <a:rPr lang="en-US" altLang="ja-JP" dirty="0"/>
                  <a:t>B</a:t>
                </a:r>
                <a:r>
                  <a:rPr lang="ja-JP" altLang="en-US" dirty="0" err="1"/>
                  <a:t>の収</a:t>
                </a:r>
                <a:r>
                  <a:rPr lang="ja-JP" altLang="en-US" dirty="0"/>
                  <a:t>益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𝒀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/>
                  <a:t>：平均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𝝂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/>
                  <a:t>と標準偏差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𝝉</m:t>
                    </m:r>
                  </m:oMath>
                </a14:m>
                <a:r>
                  <a:rPr lang="ja-JP" altLang="en-US" dirty="0"/>
                  <a:t>　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20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と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）</a:t>
                </a:r>
                <a:endParaRPr lang="en-US" altLang="ja-JP" dirty="0"/>
              </a:p>
              <a:p>
                <a:pPr lvl="1"/>
                <a:r>
                  <a:rPr lang="ja-JP" altLang="en-US" dirty="0" smtClean="0"/>
                  <a:t>相関</a:t>
                </a:r>
                <a:r>
                  <a:rPr lang="ja-JP" altLang="en-US" dirty="0"/>
                  <a:t>係数は</a:t>
                </a:r>
                <a:r>
                  <a:rPr lang="en-US" altLang="ja-JP" dirty="0" smtClean="0"/>
                  <a:t>ρ</a:t>
                </a:r>
                <a:r>
                  <a:rPr lang="ja-JP" altLang="en-US" dirty="0" smtClean="0"/>
                  <a:t>　　　　　　　　　　　　　　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-0.5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）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ja-JP" altLang="en-US" dirty="0" smtClean="0"/>
                  <a:t>１単位の資産を、資産</a:t>
                </a:r>
                <a:r>
                  <a:rPr lang="en-US" altLang="ja-JP" dirty="0" smtClean="0"/>
                  <a:t>A</a:t>
                </a:r>
                <a:r>
                  <a:rPr lang="ja-JP" altLang="en-US" dirty="0" smtClean="0"/>
                  <a:t>に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ja-JP" altLang="en-US" dirty="0" err="1" smtClean="0"/>
                  <a:t>、</a:t>
                </a:r>
                <a:r>
                  <a:rPr lang="ja-JP" altLang="en-US" dirty="0" smtClean="0"/>
                  <a:t>資産</a:t>
                </a:r>
                <a:r>
                  <a:rPr lang="en-US" altLang="ja-JP" dirty="0" smtClean="0"/>
                  <a:t>B</a:t>
                </a:r>
                <a:r>
                  <a:rPr lang="ja-JP" altLang="en-US" dirty="0" smtClean="0"/>
                  <a:t>に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𝟏</m:t>
                    </m:r>
                    <m:r>
                      <a:rPr lang="en-US" altLang="ja-JP" b="1" i="1" smtClean="0">
                        <a:latin typeface="Cambria Math"/>
                      </a:rPr>
                      <m:t>−</m:t>
                    </m:r>
                    <m:r>
                      <a:rPr lang="en-US" altLang="ja-JP" b="1" i="1" smtClean="0">
                        <a:latin typeface="Cambria Math"/>
                      </a:rPr>
                      <m:t>𝒖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投資する</a:t>
                </a:r>
              </a:p>
            </p:txBody>
          </p:sp>
        </mc:Choice>
        <mc:Fallback xmlns="">
          <p:sp>
            <p:nvSpPr>
              <p:cNvPr id="102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602838" y="5908675"/>
            <a:ext cx="361473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3602838" y="4141787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112361" y="4315607"/>
            <a:ext cx="13795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400" dirty="0">
                <a:latin typeface="Arial" charset="0"/>
                <a:ea typeface="HG丸ｺﾞｼｯｸM-PRO" pitchFamily="50" charset="-128"/>
              </a:rPr>
              <a:t>平均</a:t>
            </a:r>
          </a:p>
          <a:p>
            <a:pPr>
              <a:spcBef>
                <a:spcPct val="50000"/>
              </a:spcBef>
            </a:pPr>
            <a:r>
              <a:rPr kumimoji="1" lang="ja-JP" altLang="en-US" sz="1400" dirty="0">
                <a:latin typeface="Arial" charset="0"/>
                <a:ea typeface="HG丸ｺﾞｼｯｸM-PRO" pitchFamily="50" charset="-128"/>
              </a:rPr>
              <a:t>（リターン）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252933" y="5687001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400" dirty="0">
                <a:latin typeface="Arial" charset="0"/>
                <a:ea typeface="HG丸ｺﾞｼｯｸM-PRO" pitchFamily="50" charset="-128"/>
              </a:rPr>
              <a:t>標準偏差（リスク）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945987" y="4405313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FF3300"/>
                </a:solidFill>
                <a:latin typeface="Arial" charset="0"/>
                <a:ea typeface="HG丸ｺﾞｼｯｸM-PRO" pitchFamily="50" charset="-128"/>
              </a:rPr>
              <a:t>資産</a:t>
            </a:r>
            <a:r>
              <a:rPr kumimoji="1" lang="ja-JP" altLang="en-US" sz="1800" dirty="0">
                <a:solidFill>
                  <a:srgbClr val="FF3300"/>
                </a:solidFill>
                <a:latin typeface="Arial" charset="0"/>
                <a:ea typeface="HG丸ｺﾞｼｯｸM-PRO" pitchFamily="50" charset="-128"/>
              </a:rPr>
              <a:t>Ｂ</a:t>
            </a:r>
          </a:p>
        </p:txBody>
      </p:sp>
      <p:sp>
        <p:nvSpPr>
          <p:cNvPr id="4" name="円/楕円 3"/>
          <p:cNvSpPr/>
          <p:nvPr/>
        </p:nvSpPr>
        <p:spPr bwMode="auto">
          <a:xfrm>
            <a:off x="4017163" y="5486399"/>
            <a:ext cx="171450" cy="157163"/>
          </a:xfrm>
          <a:prstGeom prst="ellipse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5860263" y="4357688"/>
            <a:ext cx="171450" cy="171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30" name="円/楕円 29"/>
          <p:cNvSpPr/>
          <p:nvPr/>
        </p:nvSpPr>
        <p:spPr bwMode="auto">
          <a:xfrm>
            <a:off x="4273017" y="4889373"/>
            <a:ext cx="171450" cy="17145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cxnSp>
        <p:nvCxnSpPr>
          <p:cNvPr id="38" name="直線矢印コネクタ 37"/>
          <p:cNvCxnSpPr>
            <a:endCxn id="30" idx="2"/>
          </p:cNvCxnSpPr>
          <p:nvPr/>
        </p:nvCxnSpPr>
        <p:spPr bwMode="auto">
          <a:xfrm>
            <a:off x="3584740" y="4974336"/>
            <a:ext cx="688277" cy="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0" name="直線矢印コネクタ 39"/>
          <p:cNvCxnSpPr>
            <a:endCxn id="30" idx="4"/>
          </p:cNvCxnSpPr>
          <p:nvPr/>
        </p:nvCxnSpPr>
        <p:spPr bwMode="auto">
          <a:xfrm flipH="1" flipV="1">
            <a:off x="4358742" y="5060823"/>
            <a:ext cx="6286" cy="852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602568" y="5562960"/>
            <a:ext cx="423503" cy="97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 flipV="1">
            <a:off x="4111526" y="5648684"/>
            <a:ext cx="270" cy="3035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7" name="直線矢印コネクタ 46"/>
          <p:cNvCxnSpPr/>
          <p:nvPr/>
        </p:nvCxnSpPr>
        <p:spPr bwMode="auto">
          <a:xfrm flipV="1">
            <a:off x="3602568" y="4450153"/>
            <a:ext cx="2286809" cy="183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8" name="直線矢印コネクタ 47"/>
          <p:cNvCxnSpPr/>
          <p:nvPr/>
        </p:nvCxnSpPr>
        <p:spPr bwMode="auto">
          <a:xfrm flipV="1">
            <a:off x="5974832" y="4535876"/>
            <a:ext cx="270" cy="13904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260338" y="4965382"/>
            <a:ext cx="28354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ポートフォリオ</a:t>
            </a:r>
            <a:r>
              <a:rPr kumimoji="1" lang="en-US" altLang="ja-JP" sz="1800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(0.5 : 0.5)</a:t>
            </a:r>
            <a:endParaRPr kumimoji="1" lang="ja-JP" altLang="en-US" sz="1800" dirty="0">
              <a:solidFill>
                <a:srgbClr val="00B0F0"/>
              </a:solidFill>
              <a:latin typeface="Arial" charset="0"/>
              <a:ea typeface="HG丸ｺﾞｼｯｸM-PRO" pitchFamily="50" charset="-128"/>
            </a:endParaRPr>
          </a:p>
        </p:txBody>
      </p:sp>
      <p:cxnSp>
        <p:nvCxnSpPr>
          <p:cNvPr id="34" name="直線矢印コネクタ 33"/>
          <p:cNvCxnSpPr>
            <a:stCxn id="30" idx="6"/>
            <a:endCxn id="31" idx="1"/>
          </p:cNvCxnSpPr>
          <p:nvPr/>
        </p:nvCxnSpPr>
        <p:spPr bwMode="auto">
          <a:xfrm>
            <a:off x="4444467" y="4975098"/>
            <a:ext cx="815871" cy="1749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974683" y="5355339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資産Ａ</a:t>
            </a:r>
            <a:endParaRPr kumimoji="1" lang="ja-JP" altLang="en-US" sz="18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1270635" y="5644896"/>
            <a:ext cx="2161308" cy="530273"/>
          </a:xfrm>
          <a:prstGeom prst="wedgeRoundRectCallout">
            <a:avLst>
              <a:gd name="adj1" fmla="val 84662"/>
              <a:gd name="adj2" fmla="val -15232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solidFill>
                  <a:srgbClr val="FF0000"/>
                </a:solidFill>
              </a:rPr>
              <a:t>効用</a:t>
            </a:r>
            <a:r>
              <a:rPr lang="ja-JP" altLang="en-US" dirty="0" smtClean="0">
                <a:solidFill>
                  <a:srgbClr val="FF0000"/>
                </a:solidFill>
              </a:rPr>
              <a:t>が</a:t>
            </a:r>
            <a:r>
              <a:rPr lang="ja-JP" altLang="en-US" dirty="0">
                <a:solidFill>
                  <a:srgbClr val="FF0000"/>
                </a:solidFill>
              </a:rPr>
              <a:t>大きい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ea typeface="Osaka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3655731" y="3970064"/>
                <a:ext cx="22751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𝒖𝑿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HG丸ｺﾞｼｯｸM-PRO" pitchFamily="50" charset="-128"/>
                            </a:rPr>
                            <m:t>𝒖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HG丸ｺﾞｼｯｸM-PRO" pitchFamily="50" charset="-128"/>
                        </a:rPr>
                        <m:t>𝒀</m:t>
                      </m:r>
                    </m:oMath>
                  </m:oMathPara>
                </a14:m>
                <a:endParaRPr kumimoji="1" lang="ja-JP" altLang="en-US" dirty="0">
                  <a:solidFill>
                    <a:srgbClr val="C00000"/>
                  </a:solidFill>
                  <a:latin typeface="Arial" charset="0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731" y="3970064"/>
                <a:ext cx="22751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716A-0291-4CBE-BC37-E9D3B29BD0F2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</a:t>
            </a:r>
            <a:r>
              <a:rPr lang="ja-JP" altLang="en-US" dirty="0" smtClean="0"/>
              <a:t>資産ポートフォリオの収益構造</a:t>
            </a:r>
            <a:endParaRPr lang="ja-JP" altLang="en-US" dirty="0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ポートフォリオの期待値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lnSpc>
                <a:spcPct val="200000"/>
              </a:lnSpc>
            </a:pPr>
            <a:r>
              <a:rPr lang="ja-JP" altLang="en-US" dirty="0" smtClean="0"/>
              <a:t>ポートフォリオの分散</a:t>
            </a:r>
            <a:endParaRPr lang="en-US" altLang="ja-JP" dirty="0"/>
          </a:p>
        </p:txBody>
      </p:sp>
      <p:sp>
        <p:nvSpPr>
          <p:cNvPr id="10" name="上矢印 9"/>
          <p:cNvSpPr/>
          <p:nvPr/>
        </p:nvSpPr>
        <p:spPr bwMode="auto">
          <a:xfrm>
            <a:off x="6750756" y="4199467"/>
            <a:ext cx="316089" cy="812800"/>
          </a:xfrm>
          <a:prstGeom prst="up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53809" y="5034845"/>
            <a:ext cx="326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CC"/>
                </a:solidFill>
                <a:latin typeface="+mn-ea"/>
                <a:ea typeface="+mn-ea"/>
              </a:rPr>
              <a:t>相関係数が負ならば、リスクが減少</a:t>
            </a:r>
            <a:endParaRPr kumimoji="1" lang="ja-JP" altLang="en-US" dirty="0">
              <a:solidFill>
                <a:srgbClr val="0000CC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572230" y="5095546"/>
                <a:ext cx="37124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kumimoji="1" lang="ja-JP" altLang="en-US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ja-JP" altLang="en-US" dirty="0" smtClean="0">
                    <a:solidFill>
                      <a:srgbClr val="3333FF"/>
                    </a:solidFill>
                    <a:latin typeface="+mn-lt"/>
                    <a:ea typeface="+mn-ea"/>
                  </a:rPr>
                  <a:t>を消去して、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𝑺</m:t>
                    </m:r>
                    <m:d>
                      <m:d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𝒁</m:t>
                        </m:r>
                      </m:e>
                    </m:d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𝑬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𝒁</m:t>
                    </m:r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ja-JP" altLang="en-US" dirty="0" smtClean="0">
                    <a:solidFill>
                      <a:srgbClr val="3333FF"/>
                    </a:solidFill>
                    <a:latin typeface="+mn-lt"/>
                    <a:ea typeface="+mn-ea"/>
                  </a:rPr>
                  <a:t>の関係を導く</a:t>
                </a:r>
                <a:endParaRPr kumimoji="1" lang="ja-JP" altLang="en-US" dirty="0">
                  <a:solidFill>
                    <a:srgbClr val="3333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30" y="5095546"/>
                <a:ext cx="3712464" cy="1200329"/>
              </a:xfrm>
              <a:prstGeom prst="rect">
                <a:avLst/>
              </a:prstGeom>
              <a:blipFill rotWithShape="1">
                <a:blip r:embed="rId3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矢印 12"/>
          <p:cNvSpPr/>
          <p:nvPr/>
        </p:nvSpPr>
        <p:spPr bwMode="auto">
          <a:xfrm>
            <a:off x="2416629" y="4467496"/>
            <a:ext cx="1515292" cy="5617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0894" y="6234755"/>
            <a:ext cx="347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FF0000"/>
                </a:solidFill>
                <a:latin typeface="+mn-lt"/>
                <a:ea typeface="+mn-ea"/>
              </a:rPr>
              <a:t>リスク、リターン</a:t>
            </a:r>
            <a:endParaRPr kumimoji="1" lang="ja-JP" altLang="en-US" sz="1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224748" y="2274124"/>
                <a:ext cx="6653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𝒖𝑬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𝒖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𝝁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𝝂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748" y="2274124"/>
                <a:ext cx="665361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498549" y="3639786"/>
                <a:ext cx="622478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𝒁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𝝈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kumimoji="1"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𝝆𝝈𝝉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49" y="3639786"/>
                <a:ext cx="6224781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ポートフォリオの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効率的フロンティア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パレート</a:t>
            </a:r>
            <a:r>
              <a:rPr kumimoji="1" lang="ja-JP" altLang="en-US" dirty="0" smtClean="0"/>
              <a:t>最適点の集合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賢い意思決定の範囲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9977-0DAA-4E0B-8396-0E6F82F492E0}" type="slidenum">
              <a:rPr lang="en-US" altLang="ja-JP" smtClean="0"/>
              <a:pPr/>
              <a:t>22</a:t>
            </a:fld>
            <a:endParaRPr lang="en-US" altLang="ja-JP"/>
          </a:p>
        </p:txBody>
      </p:sp>
      <p:pic>
        <p:nvPicPr>
          <p:cNvPr id="1133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2871786"/>
            <a:ext cx="5521741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期待効用最大のポートフォリオ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効率的フロンティア上で、最も賢い意思決定</a:t>
            </a:r>
            <a:endParaRPr kumimoji="1" lang="en-US" altLang="ja-JP" dirty="0" smtClean="0"/>
          </a:p>
          <a:p>
            <a:r>
              <a:rPr kumimoji="1" lang="ja-JP" altLang="en-US" dirty="0"/>
              <a:t>効用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無差別</a:t>
            </a:r>
            <a:r>
              <a:rPr kumimoji="1" lang="ja-JP" altLang="en-US" dirty="0" smtClean="0"/>
              <a:t>曲線は下に凸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9977-0DAA-4E0B-8396-0E6F82F492E0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281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34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3" y="2886076"/>
            <a:ext cx="5454495" cy="347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553289"/>
              </p:ext>
            </p:extLst>
          </p:nvPr>
        </p:nvGraphicFramePr>
        <p:xfrm>
          <a:off x="1552575" y="2445068"/>
          <a:ext cx="6305550" cy="374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資産の相関と効率的フロンティア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逆相関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強い</a:t>
            </a:r>
            <a:r>
              <a:rPr kumimoji="1" lang="ja-JP" altLang="en-US" dirty="0" smtClean="0"/>
              <a:t>ほど効用はあがる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9977-0DAA-4E0B-8396-0E6F82F492E0}" type="slidenum">
              <a:rPr lang="en-US" altLang="ja-JP" smtClean="0"/>
              <a:pPr/>
              <a:t>24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0151" y="2548805"/>
            <a:ext cx="3228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CC"/>
                </a:solidFill>
                <a:latin typeface="+mn-ea"/>
                <a:ea typeface="+mn-ea"/>
              </a:rPr>
              <a:t>完全な負の相関</a:t>
            </a:r>
            <a:endParaRPr kumimoji="1" lang="ja-JP" altLang="en-US" sz="1600" dirty="0">
              <a:solidFill>
                <a:srgbClr val="0000CC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00487" y="4949106"/>
            <a:ext cx="32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latin typeface="+mn-ea"/>
                <a:ea typeface="+mn-ea"/>
              </a:rPr>
              <a:t>完全な正の相関</a:t>
            </a:r>
            <a:endParaRPr kumimoji="1" lang="ja-JP" altLang="en-US" sz="1600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cxnSp>
        <p:nvCxnSpPr>
          <p:cNvPr id="9" name="直線矢印コネクタ 8"/>
          <p:cNvCxnSpPr>
            <a:stCxn id="6" idx="2"/>
          </p:cNvCxnSpPr>
          <p:nvPr/>
        </p:nvCxnSpPr>
        <p:spPr bwMode="auto">
          <a:xfrm>
            <a:off x="2714639" y="3010470"/>
            <a:ext cx="742936" cy="6757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>
            <a:stCxn id="7" idx="0"/>
          </p:cNvCxnSpPr>
          <p:nvPr/>
        </p:nvCxnSpPr>
        <p:spPr bwMode="auto">
          <a:xfrm flipH="1" flipV="1">
            <a:off x="4772025" y="3743325"/>
            <a:ext cx="642950" cy="12057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357187" y="4749081"/>
            <a:ext cx="322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CC"/>
                </a:solidFill>
                <a:latin typeface="+mn-ea"/>
                <a:ea typeface="+mn-ea"/>
              </a:rPr>
              <a:t>無リスク</a:t>
            </a:r>
            <a:endParaRPr kumimoji="1" lang="en-US" altLang="ja-JP" dirty="0" smtClean="0">
              <a:solidFill>
                <a:srgbClr val="0000CC"/>
              </a:solidFill>
              <a:latin typeface="+mn-ea"/>
              <a:ea typeface="+mn-ea"/>
            </a:endParaRPr>
          </a:p>
          <a:p>
            <a:r>
              <a:rPr kumimoji="1" lang="ja-JP" altLang="en-US" dirty="0" smtClean="0">
                <a:solidFill>
                  <a:srgbClr val="0000CC"/>
                </a:solidFill>
                <a:latin typeface="+mn-ea"/>
                <a:ea typeface="+mn-ea"/>
              </a:rPr>
              <a:t>ポートフォリオ</a:t>
            </a:r>
            <a:endParaRPr kumimoji="1" lang="ja-JP" altLang="en-US" sz="1600" dirty="0">
              <a:solidFill>
                <a:srgbClr val="0000CC"/>
              </a:solidFill>
              <a:latin typeface="+mn-ea"/>
              <a:ea typeface="+mn-ea"/>
            </a:endParaRPr>
          </a:p>
        </p:txBody>
      </p:sp>
      <p:cxnSp>
        <p:nvCxnSpPr>
          <p:cNvPr id="13" name="直線矢印コネクタ 12"/>
          <p:cNvCxnSpPr>
            <a:stCxn id="12" idx="0"/>
          </p:cNvCxnSpPr>
          <p:nvPr/>
        </p:nvCxnSpPr>
        <p:spPr bwMode="auto">
          <a:xfrm flipV="1">
            <a:off x="1971675" y="4214813"/>
            <a:ext cx="228600" cy="534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円/楕円 14"/>
          <p:cNvSpPr/>
          <p:nvPr/>
        </p:nvSpPr>
        <p:spPr bwMode="auto">
          <a:xfrm>
            <a:off x="6600800" y="2486025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657949" y="2447924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FF3300"/>
                </a:solidFill>
                <a:latin typeface="Arial" charset="0"/>
                <a:ea typeface="HG丸ｺﾞｼｯｸM-PRO" pitchFamily="50" charset="-128"/>
              </a:rPr>
              <a:t>資産Ｂ</a:t>
            </a:r>
            <a:endParaRPr kumimoji="1" lang="ja-JP" altLang="en-US" sz="1800" dirty="0">
              <a:solidFill>
                <a:srgbClr val="FF330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72169" y="4355212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資産Ａ</a:t>
            </a:r>
            <a:endParaRPr kumimoji="1" lang="ja-JP" altLang="en-US" sz="18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3228949" y="4429125"/>
            <a:ext cx="185738" cy="1714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280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8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3722" y="2606675"/>
            <a:ext cx="7772400" cy="1143000"/>
          </a:xfrm>
        </p:spPr>
        <p:txBody>
          <a:bodyPr/>
          <a:lstStyle/>
          <a:p>
            <a:r>
              <a:rPr lang="ja-JP" altLang="en-US" sz="4800" dirty="0"/>
              <a:t>デリバティブ（派生証券）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FFD0-E573-4EF3-87F7-EBF446AE7177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デリバティブ（派生証券）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「株券（原証券）を売る権利」を売買する</a:t>
            </a:r>
            <a:endParaRPr lang="ja-JP" altLang="en-US" dirty="0"/>
          </a:p>
          <a:p>
            <a:r>
              <a:rPr lang="ja-JP" altLang="en-US" dirty="0"/>
              <a:t>例　</a:t>
            </a:r>
            <a:r>
              <a:rPr lang="ja-JP" altLang="en-US" dirty="0" smtClean="0"/>
              <a:t>ストックオプション</a:t>
            </a:r>
            <a:endParaRPr lang="ja-JP" altLang="en-US" dirty="0"/>
          </a:p>
          <a:p>
            <a:pPr lvl="1"/>
            <a:r>
              <a:rPr lang="ja-JP" altLang="en-US" dirty="0"/>
              <a:t>自社株</a:t>
            </a:r>
            <a:r>
              <a:rPr lang="ja-JP" altLang="en-US" dirty="0" smtClean="0"/>
              <a:t>を規定価格で手に入れる権利</a:t>
            </a:r>
            <a:endParaRPr lang="ja-JP" altLang="en-US" dirty="0"/>
          </a:p>
          <a:p>
            <a:pPr lvl="1"/>
            <a:r>
              <a:rPr lang="ja-JP" altLang="en-US" dirty="0"/>
              <a:t>値上がりすれば</a:t>
            </a:r>
            <a:r>
              <a:rPr lang="ja-JP" altLang="en-US" dirty="0" smtClean="0"/>
              <a:t>、権利行使して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（購入後すぐ売却して、差額を）儲けられる</a:t>
            </a:r>
            <a:endParaRPr lang="ja-JP" altLang="en-US" dirty="0"/>
          </a:p>
          <a:p>
            <a:pPr lvl="1"/>
            <a:r>
              <a:rPr lang="ja-JP" altLang="en-US" dirty="0"/>
              <a:t>値下がりすれば、なかったと同じ（損するわけではない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株価が下がったときのリスクヘッジの手段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282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6EAA-2E49-42DB-BD74-4BC364E8EE2C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コールオプション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コールオプション</a:t>
            </a:r>
          </a:p>
          <a:p>
            <a:pPr lvl="1"/>
            <a:r>
              <a:rPr lang="ja-JP" altLang="en-US" dirty="0"/>
              <a:t>「満期日」に「権利行使価格」で株を買う権利</a:t>
            </a:r>
          </a:p>
          <a:p>
            <a:r>
              <a:rPr lang="ja-JP" altLang="en-US" dirty="0" smtClean="0"/>
              <a:t>ペイオフ（満期日の受取額）</a:t>
            </a:r>
            <a:endParaRPr lang="en-US" altLang="ja-JP" dirty="0" smtClean="0"/>
          </a:p>
          <a:p>
            <a:pPr lvl="1"/>
            <a:r>
              <a:rPr lang="ja-JP" altLang="en-US" dirty="0"/>
              <a:t>権利行使価格</a:t>
            </a:r>
            <a:r>
              <a:rPr lang="ja-JP" altLang="en-US" dirty="0" smtClean="0"/>
              <a:t>を</a:t>
            </a:r>
            <a:r>
              <a:rPr lang="ja-JP" altLang="en-US" dirty="0"/>
              <a:t>上回った場合のみ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1456470" y="4080277"/>
            <a:ext cx="1690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ペイオフ</a:t>
            </a:r>
          </a:p>
        </p:txBody>
      </p:sp>
      <p:sp>
        <p:nvSpPr>
          <p:cNvPr id="958469" name="Text Box 5"/>
          <p:cNvSpPr txBox="1">
            <a:spLocks noChangeArrowheads="1"/>
          </p:cNvSpPr>
          <p:nvPr/>
        </p:nvSpPr>
        <p:spPr bwMode="auto">
          <a:xfrm>
            <a:off x="3497798" y="5732295"/>
            <a:ext cx="1787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権利行使価格</a:t>
            </a:r>
          </a:p>
        </p:txBody>
      </p:sp>
      <p:sp>
        <p:nvSpPr>
          <p:cNvPr id="958470" name="AutoShape 6"/>
          <p:cNvSpPr>
            <a:spLocks noChangeArrowheads="1"/>
          </p:cNvSpPr>
          <p:nvPr/>
        </p:nvSpPr>
        <p:spPr bwMode="auto">
          <a:xfrm>
            <a:off x="4253040" y="5369483"/>
            <a:ext cx="90487" cy="179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3200"/>
          </a:p>
        </p:txBody>
      </p:sp>
      <p:sp>
        <p:nvSpPr>
          <p:cNvPr id="958471" name="Line 7"/>
          <p:cNvSpPr>
            <a:spLocks noChangeShapeType="1"/>
          </p:cNvSpPr>
          <p:nvPr/>
        </p:nvSpPr>
        <p:spPr bwMode="auto">
          <a:xfrm flipV="1">
            <a:off x="4284790" y="4091546"/>
            <a:ext cx="1171575" cy="1260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3200"/>
          </a:p>
        </p:txBody>
      </p:sp>
      <p:sp>
        <p:nvSpPr>
          <p:cNvPr id="958473" name="Text Box 9"/>
          <p:cNvSpPr txBox="1">
            <a:spLocks noChangeArrowheads="1"/>
          </p:cNvSpPr>
          <p:nvPr/>
        </p:nvSpPr>
        <p:spPr bwMode="auto">
          <a:xfrm>
            <a:off x="6136585" y="4811530"/>
            <a:ext cx="1944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満期日の株価</a:t>
            </a:r>
          </a:p>
        </p:txBody>
      </p:sp>
      <p:sp>
        <p:nvSpPr>
          <p:cNvPr id="958474" name="Line 10"/>
          <p:cNvSpPr>
            <a:spLocks noChangeShapeType="1"/>
          </p:cNvSpPr>
          <p:nvPr/>
        </p:nvSpPr>
        <p:spPr bwMode="auto">
          <a:xfrm>
            <a:off x="3014027" y="4982298"/>
            <a:ext cx="297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sz="3200"/>
          </a:p>
        </p:txBody>
      </p:sp>
      <p:sp>
        <p:nvSpPr>
          <p:cNvPr id="958475" name="Line 11"/>
          <p:cNvSpPr>
            <a:spLocks noChangeShapeType="1"/>
          </p:cNvSpPr>
          <p:nvPr/>
        </p:nvSpPr>
        <p:spPr bwMode="auto">
          <a:xfrm flipH="1" flipV="1">
            <a:off x="3023616" y="3986783"/>
            <a:ext cx="2286" cy="1363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sz="320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3018253" y="5344453"/>
            <a:ext cx="1297495" cy="19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320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09401" y="5279685"/>
            <a:ext cx="1151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dirty="0" smtClean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手数料</a:t>
            </a:r>
            <a:endParaRPr kumimoji="1" lang="ja-JP" altLang="en-US" sz="2000" dirty="0">
              <a:solidFill>
                <a:srgbClr val="3333FF"/>
              </a:solidFill>
              <a:latin typeface="Arial" charset="0"/>
              <a:ea typeface="HG丸ｺﾞｼｯｸM-PRO" pitchFamily="50" charset="-128"/>
            </a:endParaRPr>
          </a:p>
        </p:txBody>
      </p:sp>
      <p:cxnSp>
        <p:nvCxnSpPr>
          <p:cNvPr id="5" name="直線矢印コネクタ 4"/>
          <p:cNvCxnSpPr>
            <a:stCxn id="16" idx="3"/>
          </p:cNvCxnSpPr>
          <p:nvPr/>
        </p:nvCxnSpPr>
        <p:spPr bwMode="auto">
          <a:xfrm flipV="1">
            <a:off x="2161308" y="5189517"/>
            <a:ext cx="795648" cy="290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>
            <a:endCxn id="958475" idx="0"/>
          </p:cNvCxnSpPr>
          <p:nvPr/>
        </p:nvCxnSpPr>
        <p:spPr bwMode="auto">
          <a:xfrm flipH="1">
            <a:off x="3025902" y="4974699"/>
            <a:ext cx="4587" cy="3757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コールオプションの収支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9977-0DAA-4E0B-8396-0E6F82F492E0}" type="slidenum">
              <a:rPr lang="en-US" altLang="ja-JP" smtClean="0"/>
              <a:pPr/>
              <a:t>28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97665"/>
              </p:ext>
            </p:extLst>
          </p:nvPr>
        </p:nvGraphicFramePr>
        <p:xfrm>
          <a:off x="719328" y="1909064"/>
          <a:ext cx="7754112" cy="36870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90402"/>
                <a:gridCol w="3257086"/>
                <a:gridCol w="2706624"/>
              </a:tblGrid>
              <a:tr h="676271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買い手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売り手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67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値上がり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FF"/>
                          </a:solidFill>
                        </a:rPr>
                        <a:t>ペイオフを受け取る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ペイオフの支払い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62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値下がり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権利放棄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何もなし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1167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購入時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権利金支払い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FF"/>
                          </a:solidFill>
                        </a:rPr>
                        <a:t>権利金受け取り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メモ 5"/>
          <p:cNvSpPr/>
          <p:nvPr/>
        </p:nvSpPr>
        <p:spPr bwMode="auto">
          <a:xfrm rot="10800000">
            <a:off x="679634" y="4405350"/>
            <a:ext cx="7880720" cy="115824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9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346-D742-45E4-90C6-237DF85DC8AC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コールオプションの</a:t>
            </a:r>
            <a:r>
              <a:rPr lang="ja-JP" altLang="en-US" dirty="0" smtClean="0"/>
              <a:t>価格、数値例</a:t>
            </a:r>
            <a:endParaRPr lang="ja-JP" altLang="en-US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売り手が損しないための方策：</a:t>
            </a:r>
          </a:p>
          <a:p>
            <a:pPr lvl="1"/>
            <a:r>
              <a:rPr lang="ja-JP" altLang="en-US" dirty="0"/>
              <a:t>株の値上がりは株を売って支払う</a:t>
            </a:r>
          </a:p>
          <a:p>
            <a:r>
              <a:rPr lang="ja-JP" altLang="en-US" dirty="0"/>
              <a:t>状況設定</a:t>
            </a:r>
          </a:p>
          <a:p>
            <a:pPr lvl="1"/>
            <a:r>
              <a:rPr lang="ja-JP" altLang="en-US" dirty="0"/>
              <a:t>株の現在価格は　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ja-JP" altLang="en-US" dirty="0" smtClean="0"/>
              <a:t>万円</a:t>
            </a:r>
            <a:endParaRPr lang="en-US" altLang="ja-JP" dirty="0"/>
          </a:p>
          <a:p>
            <a:pPr lvl="1"/>
            <a:r>
              <a:rPr lang="ja-JP" altLang="en-US" dirty="0"/>
              <a:t>株は満期日に２通りの値に</a:t>
            </a:r>
            <a:r>
              <a:rPr lang="ja-JP" altLang="en-US" dirty="0" smtClean="0"/>
              <a:t>なる　</a:t>
            </a:r>
            <a:r>
              <a:rPr lang="en-US" altLang="ja-JP" dirty="0" smtClean="0">
                <a:solidFill>
                  <a:srgbClr val="FF0000"/>
                </a:solidFill>
              </a:rPr>
              <a:t>8</a:t>
            </a:r>
            <a:r>
              <a:rPr lang="ja-JP" altLang="en-US" dirty="0" smtClean="0"/>
              <a:t>万円か</a:t>
            </a:r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ja-JP" altLang="en-US" dirty="0" smtClean="0"/>
              <a:t>万円</a:t>
            </a:r>
            <a:endParaRPr lang="ja-JP" altLang="en-US" dirty="0"/>
          </a:p>
          <a:p>
            <a:pPr lvl="1"/>
            <a:r>
              <a:rPr lang="ja-JP" altLang="en-US" dirty="0"/>
              <a:t>権利行使価格は　</a:t>
            </a:r>
            <a:r>
              <a:rPr lang="en-US" altLang="ja-JP" dirty="0" smtClean="0">
                <a:solidFill>
                  <a:srgbClr val="FF0000"/>
                </a:solidFill>
              </a:rPr>
              <a:t>6</a:t>
            </a:r>
            <a:r>
              <a:rPr lang="ja-JP" altLang="en-US" dirty="0" smtClean="0"/>
              <a:t>万円</a:t>
            </a:r>
            <a:endParaRPr lang="en-US" altLang="ja-JP" dirty="0"/>
          </a:p>
          <a:p>
            <a:r>
              <a:rPr lang="ja-JP" altLang="en-US" dirty="0"/>
              <a:t>アクション</a:t>
            </a:r>
          </a:p>
          <a:p>
            <a:pPr lvl="1"/>
            <a:r>
              <a:rPr lang="ja-JP" altLang="en-US" dirty="0"/>
              <a:t>株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0.4</a:t>
            </a:r>
            <a:r>
              <a:rPr lang="en-US" altLang="ja-JP" dirty="0" smtClean="0"/>
              <a:t> </a:t>
            </a:r>
            <a:r>
              <a:rPr lang="ja-JP" altLang="en-US" dirty="0" smtClean="0"/>
              <a:t>単位</a:t>
            </a:r>
            <a:r>
              <a:rPr lang="ja-JP" altLang="en-US" dirty="0"/>
              <a:t>買う</a:t>
            </a:r>
          </a:p>
          <a:p>
            <a:pPr lvl="1"/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284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4A21-ED8A-4BA3-9499-7A5B69AE60E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リスク管理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リスク、予期せぬ</a:t>
            </a:r>
            <a:r>
              <a:rPr lang="ja-JP" altLang="en-US" dirty="0" smtClean="0"/>
              <a:t>出来事（平均からのずれ）</a:t>
            </a:r>
            <a:endParaRPr lang="ja-JP" altLang="en-US" dirty="0"/>
          </a:p>
          <a:p>
            <a:pPr lvl="1"/>
            <a:r>
              <a:rPr lang="ja-JP" altLang="en-US" dirty="0"/>
              <a:t>凶作、不漁、</a:t>
            </a:r>
          </a:p>
          <a:p>
            <a:pPr lvl="1"/>
            <a:r>
              <a:rPr lang="ja-JP" altLang="en-US" dirty="0"/>
              <a:t>海難事故、天災</a:t>
            </a:r>
          </a:p>
          <a:p>
            <a:r>
              <a:rPr lang="ja-JP" altLang="en-US" dirty="0"/>
              <a:t>リスクの移転</a:t>
            </a:r>
          </a:p>
          <a:p>
            <a:pPr lvl="1"/>
            <a:r>
              <a:rPr lang="ja-JP" altLang="en-US" dirty="0"/>
              <a:t>保険、事前に被害を想定して補償契約を結ぶ</a:t>
            </a:r>
          </a:p>
          <a:p>
            <a:pPr lvl="1"/>
            <a:r>
              <a:rPr lang="ja-JP" altLang="en-US" dirty="0"/>
              <a:t>なぜ保険を掛けなければいけないか？</a:t>
            </a:r>
          </a:p>
          <a:p>
            <a:r>
              <a:rPr lang="ja-JP" altLang="en-US" dirty="0"/>
              <a:t>リスクの分散、限定化</a:t>
            </a:r>
          </a:p>
          <a:p>
            <a:pPr lvl="1"/>
            <a:r>
              <a:rPr lang="ja-JP" altLang="en-US" dirty="0"/>
              <a:t>株式会社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7E48-D75B-4BC8-B302-B3535AAD1033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コールオプションの収支</a:t>
            </a:r>
            <a:endParaRPr lang="ja-JP" altLang="en-US" dirty="0"/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78775" cy="4419600"/>
          </a:xfrm>
        </p:spPr>
        <p:txBody>
          <a:bodyPr/>
          <a:lstStyle/>
          <a:p>
            <a:r>
              <a:rPr lang="ja-JP" altLang="en-US" dirty="0"/>
              <a:t>売り手の収支</a:t>
            </a:r>
            <a:r>
              <a:rPr lang="ja-JP" altLang="en-US" dirty="0" smtClean="0"/>
              <a:t>決算（手数料を除く）</a:t>
            </a:r>
          </a:p>
          <a:p>
            <a:pPr lvl="1"/>
            <a:r>
              <a:rPr lang="ja-JP" altLang="en-US" dirty="0" smtClean="0"/>
              <a:t>収入（値上がりの場合） </a:t>
            </a:r>
            <a:r>
              <a:rPr lang="en-US" altLang="ja-JP" dirty="0" smtClean="0">
                <a:solidFill>
                  <a:srgbClr val="FF0000"/>
                </a:solidFill>
              </a:rPr>
              <a:t>0.4 x 8 – (8-6) = 1.2</a:t>
            </a:r>
            <a:endParaRPr lang="ja-JP" altLang="en-US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　　（値下がりの場合） </a:t>
            </a:r>
            <a:r>
              <a:rPr lang="en-US" altLang="ja-JP" dirty="0" smtClean="0">
                <a:solidFill>
                  <a:srgbClr val="FF0000"/>
                </a:solidFill>
              </a:rPr>
              <a:t>0.4 x 3 – 0 = 1.2</a:t>
            </a:r>
          </a:p>
          <a:p>
            <a:pPr lvl="1"/>
            <a:r>
              <a:rPr lang="ja-JP" altLang="en-US" dirty="0" smtClean="0"/>
              <a:t>支出</a:t>
            </a:r>
            <a:r>
              <a:rPr lang="ja-JP" altLang="en-US" dirty="0"/>
              <a:t>（株の購入代金）　</a:t>
            </a:r>
            <a:r>
              <a:rPr lang="en-US" altLang="ja-JP" dirty="0">
                <a:solidFill>
                  <a:srgbClr val="FF0000"/>
                </a:solidFill>
              </a:rPr>
              <a:t>0.4 x 5 = 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endParaRPr lang="ja-JP" altLang="en-US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手数料</a:t>
            </a:r>
            <a:r>
              <a:rPr lang="en-US" altLang="ja-JP" dirty="0" smtClean="0"/>
              <a:t>= </a:t>
            </a:r>
            <a:r>
              <a:rPr lang="en-US" altLang="ja-JP" dirty="0" smtClean="0">
                <a:solidFill>
                  <a:srgbClr val="FF0000"/>
                </a:solidFill>
              </a:rPr>
              <a:t>0.8</a:t>
            </a:r>
            <a:r>
              <a:rPr lang="en-US" altLang="ja-JP" dirty="0" smtClean="0"/>
              <a:t> </a:t>
            </a:r>
            <a:r>
              <a:rPr lang="ja-JP" altLang="en-US" dirty="0" smtClean="0"/>
              <a:t>ならば損得なし</a:t>
            </a:r>
            <a:endParaRPr lang="en-US" altLang="ja-JP" dirty="0" smtClean="0"/>
          </a:p>
          <a:p>
            <a:pPr>
              <a:lnSpc>
                <a:spcPct val="200000"/>
              </a:lnSpc>
            </a:pPr>
            <a:r>
              <a:rPr lang="ja-JP" altLang="en-US" dirty="0" smtClean="0"/>
              <a:t>買い手の</a:t>
            </a:r>
            <a:r>
              <a:rPr lang="ja-JP" altLang="en-US" dirty="0"/>
              <a:t>収支</a:t>
            </a:r>
            <a:r>
              <a:rPr lang="ja-JP" altLang="en-US" dirty="0" smtClean="0"/>
              <a:t>決算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収入（値上がりの場合） </a:t>
            </a:r>
            <a:r>
              <a:rPr lang="en-US" altLang="ja-JP" dirty="0" smtClean="0">
                <a:solidFill>
                  <a:srgbClr val="FF0000"/>
                </a:solidFill>
              </a:rPr>
              <a:t>8 – 6 = 2</a:t>
            </a:r>
          </a:p>
          <a:p>
            <a:pPr lvl="1"/>
            <a:r>
              <a:rPr lang="ja-JP" altLang="en-US" dirty="0" smtClean="0"/>
              <a:t>支出　手数料　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雲形吹き出し 1"/>
          <p:cNvSpPr/>
          <p:nvPr/>
        </p:nvSpPr>
        <p:spPr bwMode="auto">
          <a:xfrm>
            <a:off x="6473952" y="3425952"/>
            <a:ext cx="2340864" cy="1316736"/>
          </a:xfrm>
          <a:prstGeom prst="cloudCallout">
            <a:avLst>
              <a:gd name="adj1" fmla="val -35042"/>
              <a:gd name="adj2" fmla="val -62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常に</a:t>
            </a: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0.8</a:t>
            </a: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の損</a:t>
            </a:r>
          </a:p>
        </p:txBody>
      </p:sp>
      <p:sp>
        <p:nvSpPr>
          <p:cNvPr id="3" name="右中かっこ 2"/>
          <p:cNvSpPr/>
          <p:nvPr/>
        </p:nvSpPr>
        <p:spPr bwMode="auto">
          <a:xfrm rot="3305321">
            <a:off x="6510528" y="2231136"/>
            <a:ext cx="377952" cy="175564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4" name="メモ 3"/>
          <p:cNvSpPr/>
          <p:nvPr/>
        </p:nvSpPr>
        <p:spPr bwMode="auto">
          <a:xfrm rot="10800000">
            <a:off x="1486791" y="3438144"/>
            <a:ext cx="3645408" cy="42672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346-D742-45E4-90C6-237DF85DC8AC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コールオプションの価格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5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売り手が損しないための方策：</a:t>
                </a:r>
              </a:p>
              <a:p>
                <a:pPr lvl="1"/>
                <a:r>
                  <a:rPr lang="ja-JP" altLang="en-US" dirty="0"/>
                  <a:t>株の値上がりは株を売って支払う</a:t>
                </a:r>
              </a:p>
              <a:p>
                <a:r>
                  <a:rPr lang="ja-JP" altLang="en-US" dirty="0"/>
                  <a:t>状況設定</a:t>
                </a:r>
              </a:p>
              <a:p>
                <a:pPr lvl="1"/>
                <a:r>
                  <a:rPr lang="ja-JP" altLang="en-US" dirty="0"/>
                  <a:t>株の現在価格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𝑺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ja-JP" altLang="en-US" dirty="0"/>
                  <a:t>株は満期日に２通りの値に</a:t>
                </a:r>
                <a:r>
                  <a:rPr lang="ja-JP" altLang="en-US" dirty="0" smtClean="0"/>
                  <a:t>なる：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𝒖𝒑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𝒅𝒐𝒘𝒏</m:t>
                        </m:r>
                      </m:sub>
                    </m:sSub>
                  </m:oMath>
                </a14:m>
                <a:endParaRPr lang="ja-JP" altLang="en-US" dirty="0"/>
              </a:p>
              <a:p>
                <a:pPr lvl="1"/>
                <a:r>
                  <a:rPr lang="ja-JP" altLang="en-US" dirty="0"/>
                  <a:t>権利行使価格は</a:t>
                </a: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/>
                  <a:t>アクション</a:t>
                </a:r>
              </a:p>
              <a:p>
                <a:pPr lvl="1"/>
                <a:r>
                  <a:rPr lang="ja-JP" altLang="en-US" dirty="0"/>
                  <a:t>株</a:t>
                </a:r>
                <a:r>
                  <a:rPr lang="ja-JP" altLang="en-US" dirty="0" smtClean="0"/>
                  <a:t>を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𝒂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単位</a:t>
                </a:r>
                <a:r>
                  <a:rPr lang="ja-JP" altLang="en-US" dirty="0"/>
                  <a:t>買う</a:t>
                </a: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57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7E48-D75B-4BC8-B302-B3535AAD1033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コールオプションの価格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3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売り手のリスクをなくす</a:t>
                </a:r>
                <a:endParaRPr lang="en-US" altLang="ja-JP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ja-JP" altLang="en-US" dirty="0" smtClean="0"/>
                  <a:t>収入</a:t>
                </a:r>
                <a:r>
                  <a:rPr lang="ja-JP" altLang="en-US" dirty="0"/>
                  <a:t>（値上がりの場合</a:t>
                </a:r>
                <a:r>
                  <a:rPr lang="ja-JP" altLang="en-US" dirty="0" smtClean="0"/>
                  <a:t>）</a:t>
                </a: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𝒂</m:t>
                    </m:r>
                    <m:r>
                      <a:rPr lang="en-US" altLang="ja-JP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𝒖𝒑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 −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ja-JP" b="1" i="1" smtClean="0">
                                <a:latin typeface="Cambria Math"/>
                              </a:rPr>
                              <m:t>𝒖𝒑</m:t>
                            </m:r>
                          </m:sub>
                        </m:sSub>
                        <m:r>
                          <a:rPr lang="en-US" altLang="ja-JP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endParaRPr lang="ja-JP" altLang="en-US" dirty="0"/>
              </a:p>
              <a:p>
                <a:pPr lvl="1">
                  <a:lnSpc>
                    <a:spcPct val="150000"/>
                  </a:lnSpc>
                </a:pPr>
                <a:r>
                  <a:rPr lang="ja-JP" altLang="en-US" dirty="0"/>
                  <a:t>収入（値下がりの場合</a:t>
                </a:r>
                <a:r>
                  <a:rPr lang="ja-JP" altLang="en-US" dirty="0" smtClean="0"/>
                  <a:t>）</a:t>
                </a: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𝒂</m:t>
                    </m:r>
                    <m:r>
                      <a:rPr lang="en-US" altLang="ja-JP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𝒅𝒐𝒘𝒏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ja-JP" altLang="en-US" dirty="0" smtClean="0"/>
                  <a:t>同じ収入を得るには：</a:t>
                </a:r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r>
                  <a:rPr lang="ja-JP" altLang="en-US" dirty="0" smtClean="0"/>
                  <a:t>値上がり</a:t>
                </a:r>
                <a:r>
                  <a:rPr lang="ja-JP" altLang="en-US" dirty="0"/>
                  <a:t>しても値下がりしても同じ収入が確保できる！！！</a:t>
                </a:r>
              </a:p>
            </p:txBody>
          </p:sp>
        </mc:Choice>
        <mc:Fallback xmlns="">
          <p:sp>
            <p:nvSpPr>
              <p:cNvPr id="1033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  <a:blipFill rotWithShape="1">
                <a:blip r:embed="rId3"/>
                <a:stretch>
                  <a:fillRect l="-153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35683" y="3880937"/>
                <a:ext cx="6981398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altLang="ja-JP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𝒖𝒑</m:t>
                        </m:r>
                      </m:sub>
                    </m:sSub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 −</m:t>
                    </m:r>
                    <m:d>
                      <m:dPr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𝒖𝒑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𝒅𝒐𝒘𝒏</m:t>
                        </m:r>
                      </m:sub>
                    </m:sSub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𝒖𝒑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𝒖𝒑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𝒅𝒐𝒘𝒏</m:t>
                            </m:r>
                          </m:sub>
                        </m:sSub>
                      </m:den>
                    </m:f>
                  </m:oMath>
                </a14:m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3" y="3880937"/>
                <a:ext cx="6981398" cy="730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285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600B-643F-46C6-894C-FAC52C4E776A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コールオプションの価格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売り手の収支決算（続き）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支出（株の購入代金）</a:t>
                </a: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ja-JP" alt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ja-JP" altLang="en-US" dirty="0" smtClean="0"/>
                  <a:t>収入（決済後）</a:t>
                </a:r>
                <a:r>
                  <a:rPr lang="en-US" altLang="ja-JP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altLang="ja-JP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𝒅𝒐𝒘𝒏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ja-JP" altLang="en-US" dirty="0" smtClean="0"/>
                  <a:t>足りない分を「手数料」とする：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  <a:blipFill rotWithShape="1">
                <a:blip r:embed="rId3"/>
                <a:stretch>
                  <a:fillRect l="-153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272" name="Rectangle 8"/>
          <p:cNvSpPr>
            <a:spLocks noChangeArrowheads="1"/>
          </p:cNvSpPr>
          <p:nvPr/>
        </p:nvSpPr>
        <p:spPr bwMode="auto">
          <a:xfrm>
            <a:off x="2102358" y="4882325"/>
            <a:ext cx="5086350" cy="71913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dirty="0">
                <a:solidFill>
                  <a:srgbClr val="FF0000"/>
                </a:solidFill>
                <a:ea typeface="HG丸ｺﾞｼｯｸM-PRO" pitchFamily="50" charset="-128"/>
              </a:rPr>
              <a:t>これがコールオプションの価値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282514" y="3762184"/>
                <a:ext cx="7101496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altLang="ja-JP" i="1">
                          <a:solidFill>
                            <a:srgbClr val="C0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altLang="ja-JP" i="1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i="1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𝒅𝒐𝒘𝒏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𝒖𝒑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𝒖𝒑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𝒅𝒐𝒘𝒏</m:t>
                              </m:r>
                            </m:sub>
                          </m:sSub>
                        </m:den>
                      </m:f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𝒅𝒐𝒘𝒏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14" y="3762184"/>
                <a:ext cx="7101496" cy="9077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1342-26BF-414C-83BC-94D6362B5E45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コールオプションの売り手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9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コールオプション</a:t>
                </a:r>
                <a:r>
                  <a:rPr lang="ja-JP" altLang="en-US" dirty="0"/>
                  <a:t>を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𝑪</m:t>
                    </m:r>
                  </m:oMath>
                </a14:m>
                <a:r>
                  <a:rPr lang="ja-JP" altLang="en-US" dirty="0"/>
                  <a:t> 円で</a:t>
                </a:r>
                <a:r>
                  <a:rPr lang="ja-JP" altLang="en-US" dirty="0" smtClean="0"/>
                  <a:t>売り、</a:t>
                </a:r>
                <a:endParaRPr lang="ja-JP" altLang="en-US" dirty="0"/>
              </a:p>
              <a:p>
                <a:pPr marL="0" indent="0">
                  <a:buNone/>
                </a:pPr>
                <a:r>
                  <a:rPr lang="ja-JP" altLang="en-US" dirty="0" smtClean="0"/>
                  <a:t>　　銀行から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𝒂𝑺</m:t>
                    </m:r>
                    <m:r>
                      <a:rPr lang="en-US" altLang="ja-JP" b="1" i="1" smtClean="0">
                        <a:latin typeface="Cambria Math"/>
                      </a:rPr>
                      <m:t>−</m:t>
                    </m:r>
                    <m:r>
                      <a:rPr lang="en-US" altLang="ja-JP" b="1" i="1" smtClean="0">
                        <a:latin typeface="Cambria Math"/>
                      </a:rPr>
                      <m:t>𝑪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円借りて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𝒂</m:t>
                    </m:r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単位の株を買う</a:t>
                </a:r>
                <a:endParaRPr lang="en-US" altLang="ja-JP" dirty="0" smtClean="0"/>
              </a:p>
              <a:p>
                <a:r>
                  <a:rPr lang="ja-JP" altLang="en-US" dirty="0" smtClean="0"/>
                  <a:t>満期日に</a:t>
                </a:r>
                <a:r>
                  <a:rPr lang="ja-JP" altLang="en-US" dirty="0"/>
                  <a:t>コールオプション</a:t>
                </a:r>
                <a:r>
                  <a:rPr lang="ja-JP" altLang="en-US" dirty="0" smtClean="0"/>
                  <a:t>のペイオフを払う</a:t>
                </a:r>
                <a:endParaRPr lang="ja-JP" altLang="en-US" dirty="0"/>
              </a:p>
              <a:p>
                <a:r>
                  <a:rPr lang="ja-JP" altLang="en-US" dirty="0"/>
                  <a:t>残ったお金を銀行に返す</a:t>
                </a:r>
              </a:p>
              <a:p>
                <a:pPr lvl="1"/>
                <a:r>
                  <a:rPr lang="ja-JP" altLang="en-US" dirty="0"/>
                  <a:t>利息をよこせ！！！</a:t>
                </a:r>
              </a:p>
            </p:txBody>
          </p:sp>
        </mc:Choice>
        <mc:Fallback xmlns="">
          <p:sp>
            <p:nvSpPr>
              <p:cNvPr id="103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  <a:blipFill rotWithShape="1">
                <a:blip r:embed="rId3"/>
                <a:stretch>
                  <a:fillRect l="-153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4C25-E0E0-4F68-A12B-D4BC6F7E49E6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現在価値法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7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マイナス分だけ借金をして、満期日に返済する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𝑩</m:t>
                    </m:r>
                    <m:r>
                      <a:rPr lang="en-US" altLang="ja-JP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円</a:t>
                </a:r>
                <a:r>
                  <a:rPr lang="ja-JP" altLang="en-US" dirty="0"/>
                  <a:t>借りたら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</a:rPr>
                      <m:t>(</m:t>
                    </m:r>
                    <m:r>
                      <a:rPr lang="en-US" altLang="ja-JP" b="1" i="1" smtClean="0">
                        <a:latin typeface="Cambria Math"/>
                      </a:rPr>
                      <m:t>𝟏</m:t>
                    </m:r>
                    <m:r>
                      <a:rPr lang="en-US" altLang="ja-JP" b="1" i="1" smtClean="0">
                        <a:latin typeface="Cambria Math"/>
                      </a:rPr>
                      <m:t>+</m:t>
                    </m:r>
                    <m:r>
                      <a:rPr lang="en-US" altLang="ja-JP" b="1" i="1" smtClean="0">
                        <a:latin typeface="Cambria Math"/>
                      </a:rPr>
                      <m:t>𝒓</m:t>
                    </m:r>
                    <m:r>
                      <a:rPr lang="en-US" altLang="ja-JP" b="1" i="1" smtClean="0">
                        <a:latin typeface="Cambria Math"/>
                      </a:rPr>
                      <m:t>)</m:t>
                    </m:r>
                    <m:r>
                      <a:rPr lang="en-US" altLang="ja-JP" i="1">
                        <a:latin typeface="Cambria Math"/>
                      </a:rPr>
                      <m:t>𝑩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円</a:t>
                </a:r>
                <a:r>
                  <a:rPr lang="ja-JP" altLang="en-US" dirty="0"/>
                  <a:t>返さなければいけない</a:t>
                </a:r>
              </a:p>
              <a:p>
                <a:pPr lvl="1"/>
                <a:endParaRPr lang="ja-JP" altLang="en-US" dirty="0"/>
              </a:p>
              <a:p>
                <a:pPr lvl="1"/>
                <a:r>
                  <a:rPr lang="ja-JP" altLang="en-US" dirty="0"/>
                  <a:t>修正：銀行から　　　　　円借りる</a:t>
                </a:r>
              </a:p>
              <a:p>
                <a:pPr lvl="1"/>
                <a:endParaRPr lang="ja-JP" altLang="en-US" dirty="0"/>
              </a:p>
              <a:p>
                <a:pPr lvl="1"/>
                <a:endParaRPr lang="ja-JP" altLang="en-US" dirty="0"/>
              </a:p>
              <a:p>
                <a:pPr lvl="1"/>
                <a:endParaRPr lang="ja-JP" altLang="en-US" dirty="0"/>
              </a:p>
              <a:p>
                <a:pPr lvl="1"/>
                <a:endParaRPr lang="ja-JP" altLang="en-US" dirty="0"/>
              </a:p>
              <a:p>
                <a:pPr lvl="1"/>
                <a:r>
                  <a:rPr lang="ja-JP" altLang="en-US" dirty="0"/>
                  <a:t>修正前</a:t>
                </a: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037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  <a:blipFill rotWithShape="1">
                <a:blip r:embed="rId4"/>
                <a:stretch>
                  <a:fillRect l="-153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7319" name="Oval 7"/>
          <p:cNvSpPr>
            <a:spLocks noChangeArrowheads="1"/>
          </p:cNvSpPr>
          <p:nvPr/>
        </p:nvSpPr>
        <p:spPr bwMode="auto">
          <a:xfrm>
            <a:off x="5562145" y="3791218"/>
            <a:ext cx="909907" cy="960437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595648" y="4976474"/>
                <a:ext cx="4213974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𝒖𝒑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𝒖𝒑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𝒅𝒐𝒘𝒏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𝒅𝒐𝒘𝒏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648" y="4976474"/>
                <a:ext cx="4213974" cy="9077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403028" y="2835909"/>
                <a:ext cx="1292918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𝒂𝑺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28" y="2835909"/>
                <a:ext cx="1292918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570538" y="3824566"/>
                <a:ext cx="4311693" cy="933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altLang="ja-JP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𝒖𝒑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𝒖𝒑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𝒅𝒐𝒘𝒏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  <m:r>
                            <a:rPr lang="en-US" altLang="ja-JP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ja-JP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𝒅𝒐𝒘𝒏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ja-JP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38" y="3824566"/>
                <a:ext cx="4311693" cy="9335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矢印 1"/>
          <p:cNvSpPr/>
          <p:nvPr/>
        </p:nvSpPr>
        <p:spPr bwMode="auto">
          <a:xfrm>
            <a:off x="1959429" y="3966358"/>
            <a:ext cx="415636" cy="67689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1342-26BF-414C-83BC-94D6362B5E45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コールオプション</a:t>
            </a:r>
            <a:r>
              <a:rPr lang="ja-JP" altLang="en-US" dirty="0" smtClean="0"/>
              <a:t>の買い手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9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</p:spPr>
            <p:txBody>
              <a:bodyPr/>
              <a:lstStyle/>
              <a:p>
                <a:r>
                  <a:rPr lang="ja-JP" altLang="en-US" dirty="0" smtClean="0"/>
                  <a:t>コールオプション</a:t>
                </a:r>
                <a:r>
                  <a:rPr lang="ja-JP" altLang="en-US" dirty="0"/>
                  <a:t>を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円で買う</a:t>
                </a:r>
                <a:endParaRPr lang="ja-JP" altLang="en-US" dirty="0"/>
              </a:p>
              <a:p>
                <a:r>
                  <a:rPr lang="ja-JP" altLang="en-US" dirty="0"/>
                  <a:t>満期日</a:t>
                </a:r>
                <a:r>
                  <a:rPr lang="ja-JP" altLang="en-US" dirty="0" smtClean="0"/>
                  <a:t>に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値下がりしていれば、権利放棄、</a:t>
                </a:r>
                <a:r>
                  <a:rPr lang="en-US" altLang="ja-JP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altLang="ja-JP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円の損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（株券を持っていれば、</a:t>
                </a:r>
                <a:r>
                  <a:rPr lang="en-US" altLang="ja-JP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𝒅𝒐𝒘𝒏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の損する）</a:t>
                </a:r>
                <a:endParaRPr lang="en-US" altLang="ja-JP" dirty="0" smtClean="0"/>
              </a:p>
              <a:p>
                <a:pPr lvl="1"/>
                <a:r>
                  <a:rPr lang="ja-JP" altLang="en-US" dirty="0"/>
                  <a:t>値上がりして</a:t>
                </a:r>
                <a:r>
                  <a:rPr lang="ja-JP" altLang="en-US" dirty="0" smtClean="0"/>
                  <a:t>いれば 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altLang="ja-JP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円の得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3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7978775" cy="4419600"/>
              </a:xfrm>
              <a:blipFill rotWithShape="1">
                <a:blip r:embed="rId3"/>
                <a:stretch>
                  <a:fillRect l="-153" t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1811" y="2538942"/>
            <a:ext cx="7772400" cy="1143000"/>
          </a:xfrm>
        </p:spPr>
        <p:txBody>
          <a:bodyPr/>
          <a:lstStyle/>
          <a:p>
            <a:r>
              <a:rPr lang="ja-JP" altLang="en-US" sz="4800" dirty="0"/>
              <a:t>天候デリバティブ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4841-CC5E-4BEF-A65F-57C74E983C7A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天候デリバティブとは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天候リスク</a:t>
            </a:r>
          </a:p>
          <a:p>
            <a:pPr lvl="1"/>
            <a:r>
              <a:rPr lang="ja-JP" altLang="en-US"/>
              <a:t>暖冬だと、スキー用具が売れない、スキー場は売上が減少する、ガスの使用量が減少する、</a:t>
            </a:r>
          </a:p>
          <a:p>
            <a:pPr lvl="1"/>
            <a:r>
              <a:rPr lang="ja-JP" altLang="en-US"/>
              <a:t>厳冬だと、テーマパークは入場者が減少する、</a:t>
            </a:r>
          </a:p>
          <a:p>
            <a:pPr lvl="1"/>
            <a:r>
              <a:rPr lang="ja-JP" altLang="en-US"/>
              <a:t>冷夏だと、クーラーが売れない、海の家は倒産する、アイスクリームが売れない、</a:t>
            </a:r>
          </a:p>
          <a:p>
            <a:pPr lvl="1"/>
            <a:r>
              <a:rPr lang="ja-JP" altLang="en-US"/>
              <a:t>酷暑だと、遊園地の入場者が減る、</a:t>
            </a:r>
          </a:p>
          <a:p>
            <a:pPr lvl="1"/>
            <a:r>
              <a:rPr lang="ja-JP" altLang="en-US"/>
              <a:t>台風がくると、海運業は困る、</a:t>
            </a:r>
          </a:p>
          <a:p>
            <a:pPr lvl="1"/>
            <a:r>
              <a:rPr lang="ja-JP" altLang="en-US"/>
              <a:t>大風が吹くと、</a:t>
            </a:r>
          </a:p>
          <a:p>
            <a:r>
              <a:rPr lang="ja-JP" altLang="en-US"/>
              <a:t>収益が気象条件に依存する企業</a:t>
            </a:r>
          </a:p>
        </p:txBody>
      </p:sp>
      <p:pic>
        <p:nvPicPr>
          <p:cNvPr id="1065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688" y="4130661"/>
            <a:ext cx="2513719" cy="200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290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FFAA-04D8-4E29-BC5C-53E84B2270C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天候デリバティブの例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東京電力、暑さに強い</a:t>
            </a:r>
          </a:p>
          <a:p>
            <a:r>
              <a:rPr lang="ja-JP" altLang="en-US"/>
              <a:t>東京ガス、冷夏に強い</a:t>
            </a:r>
          </a:p>
        </p:txBody>
      </p:sp>
      <p:sp>
        <p:nvSpPr>
          <p:cNvPr id="988165" name="Text Box 5"/>
          <p:cNvSpPr txBox="1">
            <a:spLocks noChangeArrowheads="1"/>
          </p:cNvSpPr>
          <p:nvPr/>
        </p:nvSpPr>
        <p:spPr bwMode="auto">
          <a:xfrm>
            <a:off x="1566863" y="3160713"/>
            <a:ext cx="6091237" cy="2497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東京大手町の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8,9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月二ヶ月間の平均気温が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25.5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度を下回った場合は、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東京ガスは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0.1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度につき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5000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万円を東京電力に支払い、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逆に平均気温が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26.5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度を上回ったら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東京電力は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0.1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度につき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5000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万円を東京ガスに支払う。ただし、支払いの上限は</a:t>
            </a:r>
            <a:r>
              <a:rPr lang="en-US" altLang="ja-JP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180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億円とする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9D6F-6093-4B24-99AA-8D876C771316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リスク　＝　</a:t>
            </a:r>
            <a:r>
              <a:rPr lang="ja-JP" altLang="en-US" dirty="0" smtClean="0">
                <a:solidFill>
                  <a:srgbClr val="FF0000"/>
                </a:solidFill>
              </a:rPr>
              <a:t>ばらつき</a:t>
            </a:r>
            <a:r>
              <a:rPr lang="ja-JP" altLang="en-US" dirty="0" smtClean="0"/>
              <a:t>　＝　コスト</a:t>
            </a:r>
            <a:endParaRPr lang="ja-JP" altLang="en-US" dirty="0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リスクの特定</a:t>
            </a:r>
          </a:p>
          <a:p>
            <a:r>
              <a:rPr lang="ja-JP" altLang="en-US" dirty="0"/>
              <a:t>リスクの定量化</a:t>
            </a:r>
          </a:p>
          <a:p>
            <a:r>
              <a:rPr lang="ja-JP" altLang="en-US" dirty="0"/>
              <a:t>リスクの分散化</a:t>
            </a:r>
          </a:p>
          <a:p>
            <a:r>
              <a:rPr lang="ja-JP" altLang="en-US" dirty="0"/>
              <a:t>リスクの制御</a:t>
            </a:r>
          </a:p>
          <a:p>
            <a:endParaRPr lang="ja-JP" altLang="en-US" dirty="0"/>
          </a:p>
          <a:p>
            <a:r>
              <a:rPr lang="ja-JP" altLang="en-US" dirty="0"/>
              <a:t>リスクと</a:t>
            </a:r>
            <a:r>
              <a:rPr lang="ja-JP" altLang="en-US" dirty="0" smtClean="0"/>
              <a:t>リターン（もうけ）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FEB-ED37-443B-BA3C-B332C4E4AE73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天候デリバティブの例（続き）</a:t>
            </a:r>
          </a:p>
        </p:txBody>
      </p:sp>
      <p:graphicFrame>
        <p:nvGraphicFramePr>
          <p:cNvPr id="990314" name="Group 106"/>
          <p:cNvGraphicFramePr>
            <a:graphicFrameLocks noGrp="1"/>
          </p:cNvGraphicFramePr>
          <p:nvPr/>
        </p:nvGraphicFramePr>
        <p:xfrm>
          <a:off x="566738" y="1763713"/>
          <a:ext cx="8010525" cy="4365626"/>
        </p:xfrm>
        <a:graphic>
          <a:graphicData uri="http://schemas.openxmlformats.org/drawingml/2006/table">
            <a:tbl>
              <a:tblPr/>
              <a:tblGrid>
                <a:gridCol w="1933575"/>
                <a:gridCol w="2781300"/>
                <a:gridCol w="1236662"/>
                <a:gridCol w="1052513"/>
                <a:gridCol w="10064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対象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条件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単価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上限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料金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衣料スーパー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積雪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5cm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以上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514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レジャー施設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平均気温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26.5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以下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ゴルフ場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積雪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3cm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以上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1750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？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博覧会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風速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13m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以上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１億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４億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？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レストラン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最高気温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22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度以下、降水量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ミリ以上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？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 bwMode="auto">
          <a:xfrm>
            <a:off x="1422400" y="2889956"/>
            <a:ext cx="3804356" cy="564444"/>
          </a:xfrm>
          <a:prstGeom prst="roundRect">
            <a:avLst/>
          </a:prstGeom>
          <a:solidFill>
            <a:srgbClr val="CC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D0F3-74A8-4B7A-9C71-3A65C08B5928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天候デリバティブ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８月９月</a:t>
            </a:r>
            <a:r>
              <a:rPr lang="ja-JP" altLang="en-US" dirty="0" smtClean="0"/>
              <a:t>の二ヶ月の</a:t>
            </a:r>
            <a:endParaRPr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sz="2400" dirty="0" smtClean="0"/>
              <a:t>日中</a:t>
            </a:r>
            <a:r>
              <a:rPr lang="ja-JP" altLang="en-US" sz="2400" dirty="0"/>
              <a:t>平均気温</a:t>
            </a:r>
            <a:r>
              <a:rPr lang="ja-JP" altLang="en-US" sz="2400" dirty="0" smtClean="0"/>
              <a:t>が　</a:t>
            </a:r>
            <a:r>
              <a:rPr lang="en-US" altLang="ja-JP" sz="2400" dirty="0" smtClean="0"/>
              <a:t>25</a:t>
            </a:r>
            <a:r>
              <a:rPr lang="en-US" altLang="ja-JP" sz="2400" dirty="0"/>
              <a:t>℃ </a:t>
            </a:r>
            <a:r>
              <a:rPr lang="ja-JP" altLang="en-US" sz="2400" dirty="0" smtClean="0"/>
              <a:t>　を</a:t>
            </a:r>
            <a:r>
              <a:rPr lang="ja-JP" altLang="en-US" sz="2400" dirty="0"/>
              <a:t>下まわったら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lvl="1">
              <a:lnSpc>
                <a:spcPct val="150000"/>
              </a:lnSpc>
            </a:pPr>
            <a:r>
              <a:rPr lang="en-US" altLang="ja-JP" sz="2400" dirty="0" smtClean="0"/>
              <a:t>0.1</a:t>
            </a:r>
            <a:r>
              <a:rPr lang="en-US" altLang="ja-JP" sz="2400" dirty="0"/>
              <a:t>℃ </a:t>
            </a:r>
            <a:r>
              <a:rPr lang="ja-JP" altLang="en-US" sz="2400" dirty="0" smtClean="0"/>
              <a:t>につき　</a:t>
            </a:r>
            <a:r>
              <a:rPr lang="en-US" altLang="ja-JP" sz="2400" dirty="0" smtClean="0"/>
              <a:t>500</a:t>
            </a:r>
            <a:r>
              <a:rPr lang="ja-JP" altLang="en-US" sz="2400" dirty="0"/>
              <a:t>万</a:t>
            </a:r>
            <a:r>
              <a:rPr lang="ja-JP" altLang="en-US" sz="2400" dirty="0" smtClean="0"/>
              <a:t>円　を</a:t>
            </a:r>
            <a:r>
              <a:rPr lang="ja-JP" altLang="en-US" sz="2400" dirty="0"/>
              <a:t>払う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lvl="1">
              <a:lnSpc>
                <a:spcPct val="150000"/>
              </a:lnSpc>
            </a:pPr>
            <a:r>
              <a:rPr lang="ja-JP" altLang="en-US" sz="2400" dirty="0" smtClean="0"/>
              <a:t>ただし</a:t>
            </a:r>
            <a:r>
              <a:rPr lang="ja-JP" altLang="en-US" sz="2400" dirty="0"/>
              <a:t>上限は</a:t>
            </a:r>
            <a:r>
              <a:rPr lang="en-US" altLang="ja-JP" sz="2400" dirty="0"/>
              <a:t>5000</a:t>
            </a:r>
            <a:r>
              <a:rPr lang="ja-JP" altLang="en-US" sz="2400" dirty="0"/>
              <a:t>万円まで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lvl="1">
              <a:lnSpc>
                <a:spcPct val="150000"/>
              </a:lnSpc>
            </a:pPr>
            <a:endParaRPr lang="ja-JP" altLang="en-US" dirty="0"/>
          </a:p>
          <a:p>
            <a:r>
              <a:rPr lang="ja-JP" altLang="en-US" dirty="0" smtClean="0"/>
              <a:t>ストライク値</a:t>
            </a:r>
            <a:r>
              <a:rPr lang="ja-JP" altLang="en-US" dirty="0"/>
              <a:t>：支払いの発生する</a:t>
            </a:r>
            <a:r>
              <a:rPr lang="ja-JP" altLang="en-US" dirty="0" smtClean="0"/>
              <a:t>気温</a:t>
            </a:r>
            <a:endParaRPr lang="en-US" altLang="ja-JP" dirty="0" smtClean="0"/>
          </a:p>
          <a:p>
            <a:r>
              <a:rPr lang="ja-JP" altLang="en-US" dirty="0" smtClean="0"/>
              <a:t>オプション料：契約金（保険料）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3804356" y="2257778"/>
            <a:ext cx="1219200" cy="564444"/>
          </a:xfrm>
          <a:prstGeom prst="roundRect">
            <a:avLst/>
          </a:prstGeom>
          <a:solidFill>
            <a:srgbClr val="CC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524187" y="3364883"/>
            <a:ext cx="2450482" cy="1129683"/>
            <a:chOff x="6332274" y="3364883"/>
            <a:chExt cx="2450482" cy="1129683"/>
          </a:xfrm>
        </p:grpSpPr>
        <p:cxnSp>
          <p:nvCxnSpPr>
            <p:cNvPr id="9" name="直線矢印コネクタ 8"/>
            <p:cNvCxnSpPr/>
            <p:nvPr/>
          </p:nvCxnSpPr>
          <p:spPr bwMode="auto">
            <a:xfrm>
              <a:off x="6344356" y="4492978"/>
              <a:ext cx="2438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直線矢印コネクタ 10"/>
            <p:cNvCxnSpPr/>
            <p:nvPr/>
          </p:nvCxnSpPr>
          <p:spPr bwMode="auto">
            <a:xfrm rot="5400000" flipH="1" flipV="1">
              <a:off x="5768623" y="3928534"/>
              <a:ext cx="112888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フリーフォーム 14"/>
            <p:cNvSpPr/>
            <p:nvPr/>
          </p:nvSpPr>
          <p:spPr bwMode="auto">
            <a:xfrm>
              <a:off x="6333067" y="3815644"/>
              <a:ext cx="2314222" cy="666045"/>
            </a:xfrm>
            <a:custGeom>
              <a:avLst/>
              <a:gdLst>
                <a:gd name="connsiteX0" fmla="*/ 0 w 2314222"/>
                <a:gd name="connsiteY0" fmla="*/ 0 h 666045"/>
                <a:gd name="connsiteX1" fmla="*/ 462844 w 2314222"/>
                <a:gd name="connsiteY1" fmla="*/ 0 h 666045"/>
                <a:gd name="connsiteX2" fmla="*/ 1580444 w 2314222"/>
                <a:gd name="connsiteY2" fmla="*/ 666045 h 666045"/>
                <a:gd name="connsiteX3" fmla="*/ 2314222 w 2314222"/>
                <a:gd name="connsiteY3" fmla="*/ 666045 h 66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4222" h="666045">
                  <a:moveTo>
                    <a:pt x="0" y="0"/>
                  </a:moveTo>
                  <a:lnTo>
                    <a:pt x="462844" y="0"/>
                  </a:lnTo>
                  <a:lnTo>
                    <a:pt x="1580444" y="666045"/>
                  </a:lnTo>
                  <a:lnTo>
                    <a:pt x="2314222" y="666045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Osaka" charset="-128"/>
              </a:endParaRPr>
            </a:p>
          </p:txBody>
        </p:sp>
      </p:grp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352595" y="4888090"/>
            <a:ext cx="1531761" cy="443794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1800" dirty="0" smtClean="0">
                <a:solidFill>
                  <a:srgbClr val="FF0000"/>
                </a:solidFill>
                <a:ea typeface="HG丸ｺﾞｼｯｸM-PRO" pitchFamily="50" charset="-128"/>
              </a:rPr>
              <a:t>ストライク値</a:t>
            </a:r>
            <a:endParaRPr lang="ja-JP" altLang="en-US" sz="1800" dirty="0">
              <a:solidFill>
                <a:srgbClr val="FF0000"/>
              </a:solidFill>
              <a:ea typeface="HG丸ｺﾞｼｯｸM-PRO" pitchFamily="50" charset="-128"/>
            </a:endParaRPr>
          </a:p>
        </p:txBody>
      </p:sp>
      <p:cxnSp>
        <p:nvCxnSpPr>
          <p:cNvPr id="20" name="直線矢印コネクタ 19"/>
          <p:cNvCxnSpPr>
            <a:stCxn id="15" idx="2"/>
            <a:endCxn id="18" idx="0"/>
          </p:cNvCxnSpPr>
          <p:nvPr/>
        </p:nvCxnSpPr>
        <p:spPr bwMode="auto">
          <a:xfrm>
            <a:off x="8105424" y="4481689"/>
            <a:ext cx="13052" cy="406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12519" y="3564211"/>
            <a:ext cx="1944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dirty="0" smtClean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気温 </a:t>
            </a:r>
            <a:r>
              <a:rPr kumimoji="1" lang="en-US" altLang="ja-JP" sz="2000" dirty="0" smtClean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x </a:t>
            </a:r>
            <a:r>
              <a:rPr kumimoji="1" lang="ja-JP" altLang="en-US" sz="2000" dirty="0" smtClean="0">
                <a:solidFill>
                  <a:srgbClr val="3333FF"/>
                </a:solidFill>
                <a:latin typeface="Arial" charset="0"/>
                <a:ea typeface="HG丸ｺﾞｼｯｸM-PRO" pitchFamily="50" charset="-128"/>
              </a:rPr>
              <a:t>収益</a:t>
            </a:r>
            <a:endParaRPr kumimoji="1" lang="ja-JP" altLang="en-US" sz="2000" dirty="0">
              <a:solidFill>
                <a:srgbClr val="3333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293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6125-3DAC-4B3D-A338-1782842574A4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お金の流れ</a:t>
            </a:r>
            <a:endParaRPr lang="ja-JP" altLang="en-US" dirty="0"/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オプションの収支決算</a:t>
            </a:r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>
            <a:off x="3399194" y="5010851"/>
            <a:ext cx="442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 flipV="1">
            <a:off x="3630969" y="2470851"/>
            <a:ext cx="0" cy="314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 flipV="1">
            <a:off x="3630969" y="2589914"/>
            <a:ext cx="3724275" cy="24209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3638906" y="5253739"/>
            <a:ext cx="3019425" cy="15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4097694" y="4163126"/>
            <a:ext cx="0" cy="1090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493106" y="3801176"/>
            <a:ext cx="0" cy="1452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6" name="Freeform 30"/>
          <p:cNvSpPr>
            <a:spLocks/>
          </p:cNvSpPr>
          <p:nvPr/>
        </p:nvSpPr>
        <p:spPr bwMode="auto">
          <a:xfrm>
            <a:off x="3630969" y="4285364"/>
            <a:ext cx="3724275" cy="725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0"/>
              </a:cxn>
              <a:cxn ang="0">
                <a:pos x="907" y="340"/>
              </a:cxn>
              <a:cxn ang="0">
                <a:pos x="1814" y="340"/>
              </a:cxn>
            </a:cxnLst>
            <a:rect l="0" t="0" r="r" b="b"/>
            <a:pathLst>
              <a:path w="1814" h="340">
                <a:moveTo>
                  <a:pt x="0" y="0"/>
                </a:moveTo>
                <a:lnTo>
                  <a:pt x="227" y="0"/>
                </a:lnTo>
                <a:lnTo>
                  <a:pt x="907" y="340"/>
                </a:lnTo>
                <a:lnTo>
                  <a:pt x="1814" y="340"/>
                </a:lnTo>
              </a:path>
            </a:pathLst>
          </a:custGeom>
          <a:noFill/>
          <a:ln w="38100" cap="flat" cmpd="sng">
            <a:solidFill>
              <a:srgbClr val="CC00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87" name="Text Box 31"/>
          <p:cNvSpPr txBox="1">
            <a:spLocks noChangeArrowheads="1"/>
          </p:cNvSpPr>
          <p:nvPr/>
        </p:nvSpPr>
        <p:spPr bwMode="auto">
          <a:xfrm>
            <a:off x="3048356" y="2712151"/>
            <a:ext cx="68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 dirty="0">
                <a:latin typeface="+mn-ea"/>
                <a:ea typeface="+mn-ea"/>
              </a:rPr>
              <a:t>収入</a:t>
            </a:r>
          </a:p>
        </p:txBody>
      </p:sp>
      <p:sp>
        <p:nvSpPr>
          <p:cNvPr id="992288" name="Text Box 32"/>
          <p:cNvSpPr txBox="1">
            <a:spLocks noChangeArrowheads="1"/>
          </p:cNvSpPr>
          <p:nvPr/>
        </p:nvSpPr>
        <p:spPr bwMode="auto">
          <a:xfrm>
            <a:off x="7005994" y="5133089"/>
            <a:ext cx="1308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 dirty="0" smtClean="0">
                <a:latin typeface="+mn-ea"/>
                <a:ea typeface="+mn-ea"/>
              </a:rPr>
              <a:t>平均気温</a:t>
            </a:r>
            <a:endParaRPr kumimoji="1" lang="ja-JP" altLang="en-US" sz="1600" dirty="0">
              <a:latin typeface="+mn-ea"/>
              <a:ea typeface="+mn-ea"/>
            </a:endParaRPr>
          </a:p>
        </p:txBody>
      </p:sp>
      <p:sp>
        <p:nvSpPr>
          <p:cNvPr id="992289" name="Text Box 33"/>
          <p:cNvSpPr txBox="1">
            <a:spLocks noChangeArrowheads="1"/>
          </p:cNvSpPr>
          <p:nvPr/>
        </p:nvSpPr>
        <p:spPr bwMode="auto">
          <a:xfrm>
            <a:off x="707137" y="4784664"/>
            <a:ext cx="2623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006600"/>
                </a:solidFill>
                <a:latin typeface="Arial" charset="0"/>
                <a:ea typeface="HG丸ｺﾞｼｯｸM-PRO" pitchFamily="50" charset="-128"/>
              </a:rPr>
              <a:t>オプション料支払い</a:t>
            </a:r>
          </a:p>
        </p:txBody>
      </p:sp>
      <p:sp>
        <p:nvSpPr>
          <p:cNvPr id="992291" name="Text Box 35"/>
          <p:cNvSpPr txBox="1">
            <a:spLocks noChangeArrowheads="1"/>
          </p:cNvSpPr>
          <p:nvPr/>
        </p:nvSpPr>
        <p:spPr bwMode="auto">
          <a:xfrm>
            <a:off x="4319563" y="26836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営業収入</a:t>
            </a:r>
          </a:p>
        </p:txBody>
      </p:sp>
      <p:sp>
        <p:nvSpPr>
          <p:cNvPr id="992292" name="Line 36"/>
          <p:cNvSpPr>
            <a:spLocks noChangeShapeType="1"/>
          </p:cNvSpPr>
          <p:nvPr/>
        </p:nvSpPr>
        <p:spPr bwMode="auto">
          <a:xfrm>
            <a:off x="1305281" y="5253739"/>
            <a:ext cx="2325688" cy="15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93" name="Line 37"/>
          <p:cNvSpPr>
            <a:spLocks noChangeShapeType="1"/>
          </p:cNvSpPr>
          <p:nvPr/>
        </p:nvSpPr>
        <p:spPr bwMode="auto">
          <a:xfrm>
            <a:off x="4211994" y="3196339"/>
            <a:ext cx="2097087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94" name="Text Box 38"/>
          <p:cNvSpPr txBox="1">
            <a:spLocks noChangeArrowheads="1"/>
          </p:cNvSpPr>
          <p:nvPr/>
        </p:nvSpPr>
        <p:spPr bwMode="auto">
          <a:xfrm>
            <a:off x="709451" y="3797547"/>
            <a:ext cx="2874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CC0099"/>
                </a:solidFill>
                <a:latin typeface="Arial" charset="0"/>
                <a:ea typeface="HG丸ｺﾞｼｯｸM-PRO" pitchFamily="50" charset="-128"/>
              </a:rPr>
              <a:t>オプションの受け取り</a:t>
            </a:r>
          </a:p>
        </p:txBody>
      </p:sp>
      <p:sp>
        <p:nvSpPr>
          <p:cNvPr id="992296" name="Line 40"/>
          <p:cNvSpPr>
            <a:spLocks noChangeShapeType="1"/>
          </p:cNvSpPr>
          <p:nvPr/>
        </p:nvSpPr>
        <p:spPr bwMode="auto">
          <a:xfrm>
            <a:off x="1305281" y="4285364"/>
            <a:ext cx="2325688" cy="1587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5124806" y="5441064"/>
            <a:ext cx="186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>
                <a:latin typeface="Arial" charset="0"/>
                <a:ea typeface="HG丸ｺﾞｼｯｸM-PRO" pitchFamily="50" charset="-128"/>
              </a:rPr>
              <a:t>ストライク値</a:t>
            </a:r>
          </a:p>
        </p:txBody>
      </p:sp>
      <p:sp>
        <p:nvSpPr>
          <p:cNvPr id="992299" name="AutoShape 43"/>
          <p:cNvSpPr>
            <a:spLocks noChangeArrowheads="1"/>
          </p:cNvSpPr>
          <p:nvPr/>
        </p:nvSpPr>
        <p:spPr bwMode="auto">
          <a:xfrm>
            <a:off x="5397856" y="5023551"/>
            <a:ext cx="157163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008669" y="5487101"/>
            <a:ext cx="186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>
                <a:latin typeface="Arial" charset="0"/>
                <a:ea typeface="HG丸ｺﾞｼｯｸM-PRO" pitchFamily="50" charset="-128"/>
              </a:rPr>
              <a:t>打ち切り条件</a:t>
            </a:r>
          </a:p>
        </p:txBody>
      </p:sp>
      <p:sp>
        <p:nvSpPr>
          <p:cNvPr id="992301" name="AutoShape 45"/>
          <p:cNvSpPr>
            <a:spLocks noChangeArrowheads="1"/>
          </p:cNvSpPr>
          <p:nvPr/>
        </p:nvSpPr>
        <p:spPr bwMode="auto">
          <a:xfrm>
            <a:off x="4043719" y="5036251"/>
            <a:ext cx="157162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F7E3-770B-4388-89A7-FA1A2687F783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ペイオフ関数</a:t>
            </a:r>
            <a:endParaRPr lang="ja-JP" altLang="en-US" dirty="0"/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673225"/>
            <a:ext cx="7772400" cy="4419600"/>
          </a:xfrm>
        </p:spPr>
        <p:txBody>
          <a:bodyPr/>
          <a:lstStyle/>
          <a:p>
            <a:r>
              <a:rPr lang="ja-JP" altLang="en-US"/>
              <a:t>収支決算</a:t>
            </a:r>
          </a:p>
        </p:txBody>
      </p:sp>
      <p:sp>
        <p:nvSpPr>
          <p:cNvPr id="995332" name="Line 4"/>
          <p:cNvSpPr>
            <a:spLocks noChangeShapeType="1"/>
          </p:cNvSpPr>
          <p:nvPr/>
        </p:nvSpPr>
        <p:spPr bwMode="auto">
          <a:xfrm>
            <a:off x="3184703" y="5157608"/>
            <a:ext cx="442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3" name="Line 5"/>
          <p:cNvSpPr>
            <a:spLocks noChangeShapeType="1"/>
          </p:cNvSpPr>
          <p:nvPr/>
        </p:nvSpPr>
        <p:spPr bwMode="auto">
          <a:xfrm flipV="1">
            <a:off x="3416478" y="2617608"/>
            <a:ext cx="0" cy="314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4" name="Line 6"/>
          <p:cNvSpPr>
            <a:spLocks noChangeShapeType="1"/>
          </p:cNvSpPr>
          <p:nvPr/>
        </p:nvSpPr>
        <p:spPr bwMode="auto">
          <a:xfrm flipV="1">
            <a:off x="3416478" y="2736671"/>
            <a:ext cx="3724275" cy="24209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5" name="Line 7"/>
          <p:cNvSpPr>
            <a:spLocks noChangeShapeType="1"/>
          </p:cNvSpPr>
          <p:nvPr/>
        </p:nvSpPr>
        <p:spPr bwMode="auto">
          <a:xfrm>
            <a:off x="3416478" y="5400496"/>
            <a:ext cx="3027362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6" name="Line 8"/>
          <p:cNvSpPr>
            <a:spLocks noChangeShapeType="1"/>
          </p:cNvSpPr>
          <p:nvPr/>
        </p:nvSpPr>
        <p:spPr bwMode="auto">
          <a:xfrm>
            <a:off x="3883203" y="4309883"/>
            <a:ext cx="0" cy="1090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7" name="Line 9"/>
          <p:cNvSpPr>
            <a:spLocks noChangeShapeType="1"/>
          </p:cNvSpPr>
          <p:nvPr/>
        </p:nvSpPr>
        <p:spPr bwMode="auto">
          <a:xfrm flipV="1">
            <a:off x="5278615" y="3947933"/>
            <a:ext cx="0" cy="1452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8" name="Freeform 10"/>
          <p:cNvSpPr>
            <a:spLocks/>
          </p:cNvSpPr>
          <p:nvPr/>
        </p:nvSpPr>
        <p:spPr bwMode="auto">
          <a:xfrm>
            <a:off x="3416478" y="4432121"/>
            <a:ext cx="3724275" cy="725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0"/>
              </a:cxn>
              <a:cxn ang="0">
                <a:pos x="907" y="340"/>
              </a:cxn>
              <a:cxn ang="0">
                <a:pos x="1814" y="340"/>
              </a:cxn>
            </a:cxnLst>
            <a:rect l="0" t="0" r="r" b="b"/>
            <a:pathLst>
              <a:path w="1814" h="340">
                <a:moveTo>
                  <a:pt x="0" y="0"/>
                </a:moveTo>
                <a:lnTo>
                  <a:pt x="227" y="0"/>
                </a:lnTo>
                <a:lnTo>
                  <a:pt x="907" y="340"/>
                </a:lnTo>
                <a:lnTo>
                  <a:pt x="1814" y="340"/>
                </a:lnTo>
              </a:path>
            </a:pathLst>
          </a:custGeom>
          <a:noFill/>
          <a:ln w="19050" cap="flat" cmpd="sng">
            <a:solidFill>
              <a:srgbClr val="CC00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9" name="Text Box 11"/>
          <p:cNvSpPr txBox="1">
            <a:spLocks noChangeArrowheads="1"/>
          </p:cNvSpPr>
          <p:nvPr/>
        </p:nvSpPr>
        <p:spPr bwMode="auto">
          <a:xfrm>
            <a:off x="2708453" y="2816046"/>
            <a:ext cx="68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>
                <a:latin typeface="Arial" charset="0"/>
                <a:ea typeface="HG丸ｺﾞｼｯｸM-PRO" pitchFamily="50" charset="-128"/>
              </a:rPr>
              <a:t>収入</a:t>
            </a:r>
          </a:p>
        </p:txBody>
      </p:sp>
      <p:sp>
        <p:nvSpPr>
          <p:cNvPr id="995340" name="Text Box 12"/>
          <p:cNvSpPr txBox="1">
            <a:spLocks noChangeArrowheads="1"/>
          </p:cNvSpPr>
          <p:nvPr/>
        </p:nvSpPr>
        <p:spPr bwMode="auto">
          <a:xfrm>
            <a:off x="7278865" y="5279846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>
                <a:latin typeface="Arial" charset="0"/>
                <a:ea typeface="HG丸ｺﾞｼｯｸM-PRO" pitchFamily="50" charset="-128"/>
              </a:rPr>
              <a:t>気温</a:t>
            </a:r>
          </a:p>
        </p:txBody>
      </p:sp>
      <p:sp>
        <p:nvSpPr>
          <p:cNvPr id="995344" name="Line 16"/>
          <p:cNvSpPr>
            <a:spLocks noChangeShapeType="1"/>
          </p:cNvSpPr>
          <p:nvPr/>
        </p:nvSpPr>
        <p:spPr bwMode="auto">
          <a:xfrm>
            <a:off x="1670228" y="5400496"/>
            <a:ext cx="174625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5" name="Line 17"/>
          <p:cNvSpPr>
            <a:spLocks noChangeShapeType="1"/>
          </p:cNvSpPr>
          <p:nvPr/>
        </p:nvSpPr>
        <p:spPr bwMode="auto">
          <a:xfrm>
            <a:off x="3997503" y="3343096"/>
            <a:ext cx="2097087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7" name="Line 19"/>
          <p:cNvSpPr>
            <a:spLocks noChangeShapeType="1"/>
          </p:cNvSpPr>
          <p:nvPr/>
        </p:nvSpPr>
        <p:spPr bwMode="auto">
          <a:xfrm>
            <a:off x="5745340" y="3947933"/>
            <a:ext cx="163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8" name="Line 20"/>
          <p:cNvSpPr>
            <a:spLocks noChangeShapeType="1"/>
          </p:cNvSpPr>
          <p:nvPr/>
        </p:nvSpPr>
        <p:spPr bwMode="auto">
          <a:xfrm>
            <a:off x="1670228" y="4432121"/>
            <a:ext cx="1746250" cy="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9" name="Freeform 21"/>
          <p:cNvSpPr>
            <a:spLocks/>
          </p:cNvSpPr>
          <p:nvPr/>
        </p:nvSpPr>
        <p:spPr bwMode="auto">
          <a:xfrm>
            <a:off x="3411715" y="3001783"/>
            <a:ext cx="3706813" cy="1665288"/>
          </a:xfrm>
          <a:custGeom>
            <a:avLst/>
            <a:gdLst/>
            <a:ahLst/>
            <a:cxnLst>
              <a:cxn ang="0">
                <a:pos x="0" y="780"/>
              </a:cxn>
              <a:cxn ang="0">
                <a:pos x="234" y="636"/>
              </a:cxn>
              <a:cxn ang="0">
                <a:pos x="906" y="558"/>
              </a:cxn>
              <a:cxn ang="0">
                <a:pos x="1806" y="0"/>
              </a:cxn>
            </a:cxnLst>
            <a:rect l="0" t="0" r="r" b="b"/>
            <a:pathLst>
              <a:path w="1806" h="780">
                <a:moveTo>
                  <a:pt x="0" y="780"/>
                </a:moveTo>
                <a:lnTo>
                  <a:pt x="234" y="636"/>
                </a:lnTo>
                <a:lnTo>
                  <a:pt x="906" y="558"/>
                </a:lnTo>
                <a:lnTo>
                  <a:pt x="180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51" name="AutoShape 23"/>
          <p:cNvSpPr>
            <a:spLocks noChangeArrowheads="1"/>
          </p:cNvSpPr>
          <p:nvPr/>
        </p:nvSpPr>
        <p:spPr bwMode="auto">
          <a:xfrm>
            <a:off x="5223053" y="5170308"/>
            <a:ext cx="117475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5353" name="Text Box 25"/>
          <p:cNvSpPr txBox="1">
            <a:spLocks noChangeArrowheads="1"/>
          </p:cNvSpPr>
          <p:nvPr/>
        </p:nvSpPr>
        <p:spPr bwMode="auto">
          <a:xfrm>
            <a:off x="548641" y="4933771"/>
            <a:ext cx="26376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006600"/>
                </a:solidFill>
                <a:latin typeface="Arial" charset="0"/>
                <a:ea typeface="HG丸ｺﾞｼｯｸM-PRO" pitchFamily="50" charset="-128"/>
              </a:rPr>
              <a:t>オプション料支払い</a:t>
            </a:r>
          </a:p>
        </p:txBody>
      </p:sp>
      <p:sp>
        <p:nvSpPr>
          <p:cNvPr id="995354" name="Text Box 26"/>
          <p:cNvSpPr txBox="1">
            <a:spLocks noChangeArrowheads="1"/>
          </p:cNvSpPr>
          <p:nvPr/>
        </p:nvSpPr>
        <p:spPr bwMode="auto">
          <a:xfrm>
            <a:off x="463297" y="3963808"/>
            <a:ext cx="27880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9900FF"/>
                </a:solidFill>
                <a:latin typeface="Arial" charset="0"/>
                <a:ea typeface="HG丸ｺﾞｼｯｸM-PRO" pitchFamily="50" charset="-128"/>
              </a:rPr>
              <a:t>オプションの受け取り</a:t>
            </a:r>
          </a:p>
        </p:txBody>
      </p:sp>
      <p:sp>
        <p:nvSpPr>
          <p:cNvPr id="995355" name="Text Box 27"/>
          <p:cNvSpPr txBox="1">
            <a:spLocks noChangeArrowheads="1"/>
          </p:cNvSpPr>
          <p:nvPr/>
        </p:nvSpPr>
        <p:spPr bwMode="auto">
          <a:xfrm>
            <a:off x="3903840" y="2430283"/>
            <a:ext cx="223361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契約をしなかった</a:t>
            </a:r>
          </a:p>
          <a:p>
            <a:pPr algn="l">
              <a:spcBef>
                <a:spcPct val="50000"/>
              </a:spcBef>
            </a:pPr>
            <a:r>
              <a:rPr kumimoji="1" lang="ja-JP" altLang="en-US" sz="180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場合の収益</a:t>
            </a:r>
          </a:p>
        </p:txBody>
      </p:sp>
      <p:sp>
        <p:nvSpPr>
          <p:cNvPr id="995356" name="Text Box 28"/>
          <p:cNvSpPr txBox="1">
            <a:spLocks noChangeArrowheads="1"/>
          </p:cNvSpPr>
          <p:nvPr/>
        </p:nvSpPr>
        <p:spPr bwMode="auto">
          <a:xfrm>
            <a:off x="5803392" y="4009846"/>
            <a:ext cx="28883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2000" dirty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契約をした場合の収益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55" name="Text Box 27"/>
          <p:cNvSpPr txBox="1">
            <a:spLocks noChangeArrowheads="1"/>
          </p:cNvSpPr>
          <p:nvPr/>
        </p:nvSpPr>
        <p:spPr bwMode="auto">
          <a:xfrm>
            <a:off x="3930933" y="2472278"/>
            <a:ext cx="223361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 dirty="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契約をしなかった</a:t>
            </a:r>
          </a:p>
          <a:p>
            <a:pPr algn="l">
              <a:spcBef>
                <a:spcPct val="50000"/>
              </a:spcBef>
            </a:pPr>
            <a:r>
              <a:rPr kumimoji="1" lang="ja-JP" altLang="en-US" sz="1800" dirty="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場合の収益</a:t>
            </a:r>
          </a:p>
        </p:txBody>
      </p:sp>
      <p:sp>
        <p:nvSpPr>
          <p:cNvPr id="2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F7E3-770B-4388-89A7-FA1A2687F783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プライシング、価格付け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673225"/>
            <a:ext cx="7772400" cy="4419600"/>
          </a:xfrm>
        </p:spPr>
        <p:txBody>
          <a:bodyPr/>
          <a:lstStyle/>
          <a:p>
            <a:r>
              <a:rPr lang="ja-JP" altLang="en-US" dirty="0" smtClean="0"/>
              <a:t>オプション料（契約金）はいくらが適正か？</a:t>
            </a:r>
            <a:endParaRPr lang="ja-JP" altLang="en-US" dirty="0"/>
          </a:p>
        </p:txBody>
      </p:sp>
      <p:sp>
        <p:nvSpPr>
          <p:cNvPr id="995332" name="Line 4"/>
          <p:cNvSpPr>
            <a:spLocks noChangeShapeType="1"/>
          </p:cNvSpPr>
          <p:nvPr/>
        </p:nvSpPr>
        <p:spPr bwMode="auto">
          <a:xfrm>
            <a:off x="3184703" y="5157608"/>
            <a:ext cx="442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3" name="Line 5"/>
          <p:cNvSpPr>
            <a:spLocks noChangeShapeType="1"/>
          </p:cNvSpPr>
          <p:nvPr/>
        </p:nvSpPr>
        <p:spPr bwMode="auto">
          <a:xfrm flipV="1">
            <a:off x="3416478" y="2617608"/>
            <a:ext cx="0" cy="314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4" name="Line 6"/>
          <p:cNvSpPr>
            <a:spLocks noChangeShapeType="1"/>
          </p:cNvSpPr>
          <p:nvPr/>
        </p:nvSpPr>
        <p:spPr bwMode="auto">
          <a:xfrm flipV="1">
            <a:off x="3416478" y="2736671"/>
            <a:ext cx="3724275" cy="2420937"/>
          </a:xfrm>
          <a:prstGeom prst="line">
            <a:avLst/>
          </a:prstGeom>
          <a:noFill/>
          <a:ln w="9525">
            <a:solidFill>
              <a:srgbClr val="0000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5" name="Line 7"/>
          <p:cNvSpPr>
            <a:spLocks noChangeShapeType="1"/>
          </p:cNvSpPr>
          <p:nvPr/>
        </p:nvSpPr>
        <p:spPr bwMode="auto">
          <a:xfrm>
            <a:off x="3416478" y="5400496"/>
            <a:ext cx="3027362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6" name="Line 8"/>
          <p:cNvSpPr>
            <a:spLocks noChangeShapeType="1"/>
          </p:cNvSpPr>
          <p:nvPr/>
        </p:nvSpPr>
        <p:spPr bwMode="auto">
          <a:xfrm>
            <a:off x="3883203" y="4309883"/>
            <a:ext cx="0" cy="1090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7" name="Line 9"/>
          <p:cNvSpPr>
            <a:spLocks noChangeShapeType="1"/>
          </p:cNvSpPr>
          <p:nvPr/>
        </p:nvSpPr>
        <p:spPr bwMode="auto">
          <a:xfrm flipV="1">
            <a:off x="5278615" y="3947933"/>
            <a:ext cx="0" cy="1452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8" name="Freeform 10"/>
          <p:cNvSpPr>
            <a:spLocks/>
          </p:cNvSpPr>
          <p:nvPr/>
        </p:nvSpPr>
        <p:spPr bwMode="auto">
          <a:xfrm>
            <a:off x="3416478" y="4432121"/>
            <a:ext cx="3724275" cy="725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0"/>
              </a:cxn>
              <a:cxn ang="0">
                <a:pos x="907" y="340"/>
              </a:cxn>
              <a:cxn ang="0">
                <a:pos x="1814" y="340"/>
              </a:cxn>
            </a:cxnLst>
            <a:rect l="0" t="0" r="r" b="b"/>
            <a:pathLst>
              <a:path w="1814" h="340">
                <a:moveTo>
                  <a:pt x="0" y="0"/>
                </a:moveTo>
                <a:lnTo>
                  <a:pt x="227" y="0"/>
                </a:lnTo>
                <a:lnTo>
                  <a:pt x="907" y="340"/>
                </a:lnTo>
                <a:lnTo>
                  <a:pt x="1814" y="340"/>
                </a:lnTo>
              </a:path>
            </a:pathLst>
          </a:custGeom>
          <a:noFill/>
          <a:ln w="19050" cap="flat" cmpd="sng">
            <a:solidFill>
              <a:srgbClr val="CC00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39" name="Text Box 11"/>
          <p:cNvSpPr txBox="1">
            <a:spLocks noChangeArrowheads="1"/>
          </p:cNvSpPr>
          <p:nvPr/>
        </p:nvSpPr>
        <p:spPr bwMode="auto">
          <a:xfrm>
            <a:off x="2708453" y="2816046"/>
            <a:ext cx="68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>
                <a:latin typeface="Arial" charset="0"/>
                <a:ea typeface="HG丸ｺﾞｼｯｸM-PRO" pitchFamily="50" charset="-128"/>
              </a:rPr>
              <a:t>収入</a:t>
            </a:r>
          </a:p>
        </p:txBody>
      </p:sp>
      <p:sp>
        <p:nvSpPr>
          <p:cNvPr id="995340" name="Text Box 12"/>
          <p:cNvSpPr txBox="1">
            <a:spLocks noChangeArrowheads="1"/>
          </p:cNvSpPr>
          <p:nvPr/>
        </p:nvSpPr>
        <p:spPr bwMode="auto">
          <a:xfrm>
            <a:off x="7278865" y="5279846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600">
                <a:latin typeface="Arial" charset="0"/>
                <a:ea typeface="HG丸ｺﾞｼｯｸM-PRO" pitchFamily="50" charset="-128"/>
              </a:rPr>
              <a:t>気温</a:t>
            </a:r>
          </a:p>
        </p:txBody>
      </p:sp>
      <p:sp>
        <p:nvSpPr>
          <p:cNvPr id="995344" name="Line 16"/>
          <p:cNvSpPr>
            <a:spLocks noChangeShapeType="1"/>
          </p:cNvSpPr>
          <p:nvPr/>
        </p:nvSpPr>
        <p:spPr bwMode="auto">
          <a:xfrm>
            <a:off x="1670228" y="5400496"/>
            <a:ext cx="174625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5" name="Line 17"/>
          <p:cNvSpPr>
            <a:spLocks noChangeShapeType="1"/>
          </p:cNvSpPr>
          <p:nvPr/>
        </p:nvSpPr>
        <p:spPr bwMode="auto">
          <a:xfrm>
            <a:off x="3997503" y="3343096"/>
            <a:ext cx="2097087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7" name="Line 19"/>
          <p:cNvSpPr>
            <a:spLocks noChangeShapeType="1"/>
          </p:cNvSpPr>
          <p:nvPr/>
        </p:nvSpPr>
        <p:spPr bwMode="auto">
          <a:xfrm>
            <a:off x="5745340" y="3947933"/>
            <a:ext cx="163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8" name="Line 20"/>
          <p:cNvSpPr>
            <a:spLocks noChangeShapeType="1"/>
          </p:cNvSpPr>
          <p:nvPr/>
        </p:nvSpPr>
        <p:spPr bwMode="auto">
          <a:xfrm>
            <a:off x="1670228" y="4432121"/>
            <a:ext cx="1746250" cy="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49" name="Freeform 21"/>
          <p:cNvSpPr>
            <a:spLocks/>
          </p:cNvSpPr>
          <p:nvPr/>
        </p:nvSpPr>
        <p:spPr bwMode="auto">
          <a:xfrm>
            <a:off x="3411715" y="3001783"/>
            <a:ext cx="3706813" cy="1665288"/>
          </a:xfrm>
          <a:custGeom>
            <a:avLst/>
            <a:gdLst/>
            <a:ahLst/>
            <a:cxnLst>
              <a:cxn ang="0">
                <a:pos x="0" y="780"/>
              </a:cxn>
              <a:cxn ang="0">
                <a:pos x="234" y="636"/>
              </a:cxn>
              <a:cxn ang="0">
                <a:pos x="906" y="558"/>
              </a:cxn>
              <a:cxn ang="0">
                <a:pos x="1806" y="0"/>
              </a:cxn>
            </a:cxnLst>
            <a:rect l="0" t="0" r="r" b="b"/>
            <a:pathLst>
              <a:path w="1806" h="780">
                <a:moveTo>
                  <a:pt x="0" y="780"/>
                </a:moveTo>
                <a:lnTo>
                  <a:pt x="234" y="636"/>
                </a:lnTo>
                <a:lnTo>
                  <a:pt x="906" y="558"/>
                </a:lnTo>
                <a:lnTo>
                  <a:pt x="180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5351" name="AutoShape 23"/>
          <p:cNvSpPr>
            <a:spLocks noChangeArrowheads="1"/>
          </p:cNvSpPr>
          <p:nvPr/>
        </p:nvSpPr>
        <p:spPr bwMode="auto">
          <a:xfrm>
            <a:off x="5223053" y="5170308"/>
            <a:ext cx="117475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5353" name="Text Box 25"/>
          <p:cNvSpPr txBox="1">
            <a:spLocks noChangeArrowheads="1"/>
          </p:cNvSpPr>
          <p:nvPr/>
        </p:nvSpPr>
        <p:spPr bwMode="auto">
          <a:xfrm>
            <a:off x="744715" y="4933771"/>
            <a:ext cx="24415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 dirty="0">
                <a:solidFill>
                  <a:srgbClr val="006600"/>
                </a:solidFill>
                <a:latin typeface="Arial" charset="0"/>
                <a:ea typeface="HG丸ｺﾞｼｯｸM-PRO" pitchFamily="50" charset="-128"/>
              </a:rPr>
              <a:t>オプション料支払い</a:t>
            </a:r>
          </a:p>
        </p:txBody>
      </p:sp>
      <p:sp>
        <p:nvSpPr>
          <p:cNvPr id="995354" name="Text Box 26"/>
          <p:cNvSpPr txBox="1">
            <a:spLocks noChangeArrowheads="1"/>
          </p:cNvSpPr>
          <p:nvPr/>
        </p:nvSpPr>
        <p:spPr bwMode="auto">
          <a:xfrm>
            <a:off x="720903" y="3963808"/>
            <a:ext cx="25304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 dirty="0">
                <a:solidFill>
                  <a:srgbClr val="CC0099"/>
                </a:solidFill>
                <a:latin typeface="Arial" charset="0"/>
                <a:ea typeface="HG丸ｺﾞｼｯｸM-PRO" pitchFamily="50" charset="-128"/>
              </a:rPr>
              <a:t>オプションの受け取り</a:t>
            </a:r>
          </a:p>
        </p:txBody>
      </p:sp>
      <p:sp>
        <p:nvSpPr>
          <p:cNvPr id="995356" name="Text Box 28"/>
          <p:cNvSpPr txBox="1">
            <a:spLocks noChangeArrowheads="1"/>
          </p:cNvSpPr>
          <p:nvPr/>
        </p:nvSpPr>
        <p:spPr bwMode="auto">
          <a:xfrm>
            <a:off x="6000928" y="4009846"/>
            <a:ext cx="26908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ja-JP" altLang="en-US" sz="1800" dirty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契約をした場合の収益</a:t>
            </a:r>
          </a:p>
        </p:txBody>
      </p:sp>
      <p:sp>
        <p:nvSpPr>
          <p:cNvPr id="25" name="上下矢印 24"/>
          <p:cNvSpPr/>
          <p:nvPr/>
        </p:nvSpPr>
        <p:spPr bwMode="auto">
          <a:xfrm>
            <a:off x="1071541" y="5303520"/>
            <a:ext cx="417689" cy="591990"/>
          </a:xfrm>
          <a:prstGeom prst="upDownArrow">
            <a:avLst>
              <a:gd name="adj1" fmla="val 38324"/>
              <a:gd name="adj2" fmla="val 50000"/>
            </a:avLst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670228" y="5750451"/>
            <a:ext cx="4773612" cy="22578"/>
            <a:chOff x="1670228" y="5750451"/>
            <a:chExt cx="4773612" cy="22578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416478" y="5773029"/>
              <a:ext cx="302736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670228" y="5750451"/>
              <a:ext cx="1746250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8" name="Freeform 21"/>
          <p:cNvSpPr>
            <a:spLocks/>
          </p:cNvSpPr>
          <p:nvPr/>
        </p:nvSpPr>
        <p:spPr bwMode="auto">
          <a:xfrm>
            <a:off x="3423004" y="3396894"/>
            <a:ext cx="3706813" cy="1665288"/>
          </a:xfrm>
          <a:custGeom>
            <a:avLst/>
            <a:gdLst/>
            <a:ahLst/>
            <a:cxnLst>
              <a:cxn ang="0">
                <a:pos x="0" y="780"/>
              </a:cxn>
              <a:cxn ang="0">
                <a:pos x="234" y="636"/>
              </a:cxn>
              <a:cxn ang="0">
                <a:pos x="906" y="558"/>
              </a:cxn>
              <a:cxn ang="0">
                <a:pos x="1806" y="0"/>
              </a:cxn>
            </a:cxnLst>
            <a:rect l="0" t="0" r="r" b="b"/>
            <a:pathLst>
              <a:path w="1806" h="780">
                <a:moveTo>
                  <a:pt x="0" y="780"/>
                </a:moveTo>
                <a:lnTo>
                  <a:pt x="234" y="636"/>
                </a:lnTo>
                <a:lnTo>
                  <a:pt x="906" y="558"/>
                </a:lnTo>
                <a:lnTo>
                  <a:pt x="180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" name="上下矢印 29"/>
          <p:cNvSpPr/>
          <p:nvPr/>
        </p:nvSpPr>
        <p:spPr bwMode="auto">
          <a:xfrm>
            <a:off x="7423573" y="2852928"/>
            <a:ext cx="417689" cy="591990"/>
          </a:xfrm>
          <a:prstGeom prst="upDownArrow">
            <a:avLst>
              <a:gd name="adj1" fmla="val 38324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平均気温の推定：バーニングコスト法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過去のデータが将来も実現すると見なして、支払額を見積もる方法</a:t>
            </a:r>
            <a:endParaRPr kumimoji="1" lang="en-US" altLang="ja-JP" dirty="0" smtClean="0"/>
          </a:p>
          <a:p>
            <a:r>
              <a:rPr kumimoji="1" lang="ja-JP" altLang="en-US" dirty="0" smtClean="0"/>
              <a:t>例　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日中平均気温が　</a:t>
            </a:r>
            <a:r>
              <a:rPr kumimoji="1" lang="en-US" altLang="ja-JP" dirty="0" smtClean="0"/>
              <a:t>25℃ </a:t>
            </a:r>
            <a:r>
              <a:rPr kumimoji="1" lang="ja-JP" altLang="en-US" dirty="0" smtClean="0"/>
              <a:t>　を下まわったら、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0.1℃ </a:t>
            </a:r>
            <a:r>
              <a:rPr kumimoji="1" lang="ja-JP" altLang="en-US" dirty="0" smtClean="0"/>
              <a:t>につき　</a:t>
            </a:r>
            <a:r>
              <a:rPr kumimoji="1" lang="en-US" altLang="ja-JP" dirty="0" smtClean="0"/>
              <a:t>500</a:t>
            </a:r>
            <a:r>
              <a:rPr kumimoji="1" lang="ja-JP" altLang="en-US" dirty="0" smtClean="0"/>
              <a:t>万円　を払う、上限は</a:t>
            </a:r>
            <a:r>
              <a:rPr kumimoji="1" lang="en-US" altLang="ja-JP" dirty="0" smtClean="0"/>
              <a:t>5000</a:t>
            </a:r>
            <a:r>
              <a:rPr kumimoji="1" lang="ja-JP" altLang="en-US" dirty="0" smtClean="0"/>
              <a:t>万円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過去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年、下回ったのは、</a:t>
            </a:r>
            <a:r>
              <a:rPr kumimoji="1" lang="en-US" altLang="ja-JP" dirty="0" smtClean="0">
                <a:latin typeface="Batang" pitchFamily="18" charset="-127"/>
                <a:ea typeface="Batang" pitchFamily="18" charset="-127"/>
              </a:rPr>
              <a:t>23.6, 24.4, 24.7, 24.9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回</a:t>
            </a:r>
            <a:endParaRPr kumimoji="1" lang="ja-JP" altLang="en-US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年平均支払額　＝</a:t>
            </a:r>
            <a:endParaRPr kumimoji="1" lang="en-US" altLang="ja-JP" dirty="0" smtClean="0"/>
          </a:p>
          <a:p>
            <a:pPr>
              <a:lnSpc>
                <a:spcPct val="150000"/>
              </a:lnSpc>
              <a:buNone/>
            </a:pPr>
            <a:r>
              <a:rPr kumimoji="1" lang="ja-JP" altLang="en-US" dirty="0" smtClean="0"/>
              <a:t>　　　　　　　　＝　プレミアム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9977-0DAA-4E0B-8396-0E6F82F492E0}" type="slidenum">
              <a:rPr lang="en-US" altLang="ja-JP" smtClean="0"/>
              <a:pPr/>
              <a:t>45</a:t>
            </a:fld>
            <a:endParaRPr lang="en-US" altLang="ja-JP"/>
          </a:p>
        </p:txBody>
      </p:sp>
      <p:graphicFrame>
        <p:nvGraphicFramePr>
          <p:cNvPr id="1108994" name="Object 2"/>
          <p:cNvGraphicFramePr>
            <a:graphicFrameLocks noChangeAspect="1"/>
          </p:cNvGraphicFramePr>
          <p:nvPr/>
        </p:nvGraphicFramePr>
        <p:xfrm>
          <a:off x="3723651" y="4438990"/>
          <a:ext cx="29225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20" name="数式" r:id="rId4" imgW="1663560" imgH="355320" progId="Equation.3">
                  <p:embed/>
                </p:oleObj>
              </mc:Choice>
              <mc:Fallback>
                <p:oleObj name="数式" r:id="rId4" imgW="16635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651" y="4438990"/>
                        <a:ext cx="292258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294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B05-CDA1-47E3-BB42-569B96B20B4B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平均気温の推定：確率</a:t>
            </a:r>
            <a:r>
              <a:rPr lang="ja-JP" altLang="en-US" dirty="0"/>
              <a:t>分布法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平均気温は確率分布すると仮定する</a:t>
            </a:r>
          </a:p>
          <a:p>
            <a:r>
              <a:rPr lang="ja-JP" altLang="en-US"/>
              <a:t>過去の平均気温データから、将来の確率分布を推定する</a:t>
            </a:r>
          </a:p>
          <a:p>
            <a:r>
              <a:rPr lang="ja-JP" altLang="en-US"/>
              <a:t>期待値を計算して、オプション価値を評価する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295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951E-CA80-4B51-B137-79E4E0E5FECF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平均気温の予測のむつかしさ</a:t>
            </a:r>
            <a:endParaRPr lang="ja-JP" altLang="en-US" dirty="0"/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経験分布、度数分布</a:t>
            </a:r>
          </a:p>
          <a:p>
            <a:r>
              <a:rPr lang="ja-JP" altLang="en-US"/>
              <a:t>時系列グラフ、長期変動傾向</a:t>
            </a:r>
          </a:p>
          <a:p>
            <a:r>
              <a:rPr lang="ja-JP" altLang="en-US"/>
              <a:t>温暖化</a:t>
            </a:r>
          </a:p>
        </p:txBody>
      </p:sp>
      <p:sp>
        <p:nvSpPr>
          <p:cNvPr id="999430" name="Text Box 6"/>
          <p:cNvSpPr txBox="1">
            <a:spLocks noChangeArrowheads="1"/>
          </p:cNvSpPr>
          <p:nvPr/>
        </p:nvSpPr>
        <p:spPr bwMode="auto">
          <a:xfrm>
            <a:off x="2844800" y="3956050"/>
            <a:ext cx="444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solidFill>
                  <a:srgbClr val="0000CC"/>
                </a:solidFill>
                <a:ea typeface="HG丸ｺﾞｼｯｸM-PRO" pitchFamily="50" charset="-128"/>
              </a:rPr>
              <a:t>８月平均気温の平年差時間変動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83" y="3254718"/>
            <a:ext cx="61912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366-E8FD-4D80-ACB9-E8A7F941ADE6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リスクバッファ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とはいえ、完全に公平なリスク計算は困難</a:t>
            </a:r>
          </a:p>
          <a:p>
            <a:r>
              <a:rPr lang="ja-JP" altLang="en-US"/>
              <a:t>引き受け側のリスクが大きい</a:t>
            </a:r>
          </a:p>
          <a:p>
            <a:pPr lvl="1"/>
            <a:r>
              <a:rPr lang="ja-JP" altLang="en-US"/>
              <a:t>他のリスクと抱き合わせてヘッジするが</a:t>
            </a:r>
          </a:p>
          <a:p>
            <a:r>
              <a:rPr lang="ja-JP" altLang="en-US"/>
              <a:t>安全係数の発想で、高めに設定するのが現実的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EF2D-6910-4BD7-9F12-654462BE1A7D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参考図書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今野</a:t>
            </a:r>
            <a:r>
              <a:rPr lang="ja-JP" altLang="en-US" dirty="0"/>
              <a:t>浩「金融工学の挑戦」中公新書</a:t>
            </a:r>
            <a:r>
              <a:rPr lang="en-US" altLang="ja-JP" dirty="0"/>
              <a:t>(2000)</a:t>
            </a:r>
          </a:p>
          <a:p>
            <a:r>
              <a:rPr lang="ja-JP" altLang="en-US" dirty="0"/>
              <a:t>バーンスタイン「リスク</a:t>
            </a:r>
            <a:r>
              <a:rPr lang="en-US" altLang="ja-JP" dirty="0"/>
              <a:t>(Against the Gods)</a:t>
            </a:r>
            <a:r>
              <a:rPr lang="ja-JP" altLang="en-US" dirty="0"/>
              <a:t>」日経経済新聞社</a:t>
            </a:r>
            <a:r>
              <a:rPr lang="en-US" altLang="ja-JP" dirty="0"/>
              <a:t>(2001)    </a:t>
            </a:r>
            <a:endParaRPr lang="en-US" altLang="ja-JP" dirty="0" smtClean="0"/>
          </a:p>
          <a:p>
            <a:r>
              <a:rPr lang="ja-JP" altLang="en-US" dirty="0" smtClean="0"/>
              <a:t>ルーエンバーガー「金融工学入門」ダイアモンド社</a:t>
            </a:r>
            <a:r>
              <a:rPr lang="en-US" altLang="ja-JP" dirty="0" smtClean="0"/>
              <a:t>(2002)</a:t>
            </a:r>
          </a:p>
          <a:p>
            <a:r>
              <a:rPr lang="ja-JP" altLang="en-US" dirty="0" smtClean="0"/>
              <a:t>野口</a:t>
            </a:r>
            <a:r>
              <a:rPr lang="ja-JP" altLang="en-US" dirty="0"/>
              <a:t>悠紀雄ほか「金融工学」ダイヤモンド社</a:t>
            </a:r>
            <a:r>
              <a:rPr lang="en-US" altLang="ja-JP" dirty="0"/>
              <a:t>(2002) </a:t>
            </a:r>
          </a:p>
          <a:p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82D3-F1DD-40F6-BDAB-21949977221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ポートフォリオ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分散投資</a:t>
            </a:r>
          </a:p>
          <a:p>
            <a:pPr lvl="1"/>
            <a:r>
              <a:rPr lang="ja-JP" altLang="en-US" dirty="0"/>
              <a:t>リターンの大きい投資は危険（リスク）が大きい</a:t>
            </a:r>
          </a:p>
          <a:p>
            <a:pPr lvl="1"/>
            <a:r>
              <a:rPr lang="ja-JP" altLang="en-US" dirty="0"/>
              <a:t>リスクの少ない投資はリターンが小さい</a:t>
            </a:r>
          </a:p>
          <a:p>
            <a:pPr lvl="1"/>
            <a:r>
              <a:rPr lang="ja-JP" altLang="en-US" dirty="0"/>
              <a:t>二つを組み合わせることで、</a:t>
            </a:r>
          </a:p>
          <a:p>
            <a:pPr lvl="2"/>
            <a:r>
              <a:rPr lang="ja-JP" altLang="en-US" dirty="0"/>
              <a:t>リターンが「ほどほどに」大きく</a:t>
            </a:r>
          </a:p>
          <a:p>
            <a:pPr lvl="2"/>
            <a:r>
              <a:rPr lang="ja-JP" altLang="en-US" dirty="0"/>
              <a:t>リスクが「ほどほどに」小さい</a:t>
            </a:r>
          </a:p>
          <a:p>
            <a:pPr lvl="1">
              <a:buFontTx/>
              <a:buNone/>
            </a:pPr>
            <a:r>
              <a:rPr lang="ja-JP" altLang="en-US" dirty="0"/>
              <a:t>　という投資が可能！！！</a:t>
            </a:r>
          </a:p>
          <a:p>
            <a:r>
              <a:rPr lang="ja-JP" altLang="en-US" dirty="0"/>
              <a:t>リスクの分散</a:t>
            </a:r>
          </a:p>
          <a:p>
            <a:pPr lvl="1"/>
            <a:r>
              <a:rPr lang="ja-JP" altLang="en-US" dirty="0" smtClean="0"/>
              <a:t>中国の工場の一部をタイに移転する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6211-F70F-49F7-B1AB-CC68A2849F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リスク</a:t>
            </a:r>
            <a:r>
              <a:rPr lang="ja-JP" altLang="en-US" dirty="0" smtClean="0"/>
              <a:t>とリターン</a:t>
            </a:r>
            <a:endParaRPr lang="ja-JP" altLang="en-US" dirty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資産Ａは</a:t>
            </a:r>
            <a:r>
              <a:rPr lang="ja-JP" altLang="en-US" dirty="0"/>
              <a:t>リスクが小さい（</a:t>
            </a:r>
            <a:r>
              <a:rPr lang="ja-JP" altLang="en-US" dirty="0" smtClean="0"/>
              <a:t>リターンも小さい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 smtClean="0"/>
              <a:t>資産</a:t>
            </a:r>
            <a:r>
              <a:rPr lang="ja-JP" altLang="en-US" dirty="0"/>
              <a:t>Ｂはリターンが大きい（</a:t>
            </a:r>
            <a:r>
              <a:rPr lang="ja-JP" altLang="en-US" dirty="0" smtClean="0"/>
              <a:t>リスクも大きい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 smtClean="0"/>
              <a:t>どちらに投資すべきか</a:t>
            </a:r>
            <a:endParaRPr lang="en-US" altLang="ja-JP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dirty="0" smtClean="0"/>
              <a:t>　　　</a:t>
            </a:r>
            <a:r>
              <a:rPr lang="ja-JP" altLang="en-US" dirty="0" smtClean="0">
                <a:solidFill>
                  <a:srgbClr val="FF0000"/>
                </a:solidFill>
              </a:rPr>
              <a:t>パレート最適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700338" y="6165850"/>
            <a:ext cx="361473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700338" y="4398962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14400" y="4572782"/>
            <a:ext cx="1674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600" dirty="0">
                <a:latin typeface="Arial" charset="0"/>
                <a:ea typeface="HG丸ｺﾞｼｯｸM-PRO" pitchFamily="50" charset="-128"/>
              </a:rPr>
              <a:t>平均</a:t>
            </a:r>
          </a:p>
          <a:p>
            <a:pPr>
              <a:spcBef>
                <a:spcPct val="50000"/>
              </a:spcBef>
            </a:pPr>
            <a:r>
              <a:rPr kumimoji="1" lang="ja-JP" altLang="en-US" sz="1600" dirty="0">
                <a:latin typeface="Arial" charset="0"/>
                <a:ea typeface="HG丸ｺﾞｼｯｸM-PRO" pitchFamily="50" charset="-128"/>
              </a:rPr>
              <a:t>（リターン）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502620" y="5748508"/>
            <a:ext cx="1223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600" dirty="0">
                <a:latin typeface="Arial" charset="0"/>
                <a:ea typeface="HG丸ｺﾞｼｯｸM-PRO" pitchFamily="50" charset="-128"/>
              </a:rPr>
              <a:t>標準偏差（リスク）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43487" y="4662488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FF3300"/>
                </a:solidFill>
                <a:latin typeface="Arial" charset="0"/>
                <a:ea typeface="HG丸ｺﾞｼｯｸM-PRO" pitchFamily="50" charset="-128"/>
              </a:rPr>
              <a:t>資産Ｂ</a:t>
            </a:r>
            <a:endParaRPr kumimoji="1" lang="ja-JP" altLang="en-US" sz="1800" dirty="0">
              <a:solidFill>
                <a:srgbClr val="FF330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3114663" y="5743574"/>
            <a:ext cx="171450" cy="157163"/>
          </a:xfrm>
          <a:prstGeom prst="ellipse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4957763" y="4614863"/>
            <a:ext cx="171450" cy="171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 flipV="1">
            <a:off x="2700068" y="5820135"/>
            <a:ext cx="423503" cy="97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0" name="直線矢印コネクタ 29"/>
          <p:cNvCxnSpPr/>
          <p:nvPr/>
        </p:nvCxnSpPr>
        <p:spPr bwMode="auto">
          <a:xfrm flipV="1">
            <a:off x="3209026" y="5905859"/>
            <a:ext cx="270" cy="3035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 flipV="1">
            <a:off x="2700068" y="4707328"/>
            <a:ext cx="2286809" cy="183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2" name="直線矢印コネクタ 31"/>
          <p:cNvCxnSpPr/>
          <p:nvPr/>
        </p:nvCxnSpPr>
        <p:spPr bwMode="auto">
          <a:xfrm flipV="1">
            <a:off x="5072332" y="4793051"/>
            <a:ext cx="270" cy="13904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072183" y="5612514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資産Ａ</a:t>
            </a:r>
            <a:endParaRPr kumimoji="1" lang="ja-JP" altLang="en-US" sz="18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1171575" y="3457576"/>
            <a:ext cx="371475" cy="4286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2" name="雲形吹き出し 21"/>
          <p:cNvSpPr/>
          <p:nvPr/>
        </p:nvSpPr>
        <p:spPr bwMode="auto">
          <a:xfrm>
            <a:off x="6342185" y="2799469"/>
            <a:ext cx="1954530" cy="1585913"/>
          </a:xfrm>
          <a:prstGeom prst="cloudCallout">
            <a:avLst>
              <a:gd name="adj1" fmla="val -76441"/>
              <a:gd name="adj2" fmla="val 61729"/>
            </a:avLst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Osaka" charset="-128"/>
              </a:rPr>
              <a:t>リターンの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ea typeface="Osaka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Osaka" charset="-128"/>
              </a:rPr>
              <a:t>大きいものは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ea typeface="Osaka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Osaka" charset="-128"/>
              </a:rPr>
              <a:t>リスクも大きい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6211-F70F-49F7-B1AB-CC68A2849F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平均・分散モデル</a:t>
            </a:r>
            <a:endParaRPr lang="ja-JP" altLang="en-US" dirty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資産価値はリターン（平均）と</a:t>
            </a:r>
            <a:r>
              <a:rPr lang="ja-JP" altLang="en-US" dirty="0" smtClean="0">
                <a:solidFill>
                  <a:srgbClr val="FF0000"/>
                </a:solidFill>
              </a:rPr>
              <a:t>リスク（標準偏差）</a:t>
            </a:r>
            <a:r>
              <a:rPr lang="ja-JP" altLang="en-US" dirty="0" smtClean="0"/>
              <a:t>の組み合わせで決まる</a:t>
            </a:r>
            <a:endParaRPr lang="en-US" altLang="ja-JP" dirty="0" smtClean="0"/>
          </a:p>
          <a:p>
            <a:r>
              <a:rPr lang="ja-JP" altLang="en-US" dirty="0" smtClean="0"/>
              <a:t>リターンは大きく、リスクは小さく　</a:t>
            </a:r>
            <a:endParaRPr lang="en-US" altLang="ja-JP" dirty="0" smtClean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2620849" y="6246801"/>
            <a:ext cx="421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sz="200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2620849" y="3689338"/>
            <a:ext cx="0" cy="255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sz="200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60253" y="4003875"/>
            <a:ext cx="156725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リターン</a:t>
            </a:r>
            <a:endParaRPr kumimoji="1" lang="en-US" altLang="ja-JP" sz="1800" dirty="0" smtClean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FF"/>
                </a:solidFill>
                <a:latin typeface="Arial" charset="0"/>
                <a:ea typeface="HG丸ｺﾞｼｯｸM-PRO" pitchFamily="50" charset="-128"/>
              </a:rPr>
              <a:t>＝平均</a:t>
            </a:r>
            <a:endParaRPr kumimoji="1" lang="ja-JP" altLang="en-US" sz="1800" dirty="0">
              <a:solidFill>
                <a:srgbClr val="00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516574" y="5801348"/>
            <a:ext cx="171069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リスク</a:t>
            </a:r>
            <a:endParaRPr kumimoji="1" lang="en-US" altLang="ja-JP" sz="1800" dirty="0" smtClean="0">
              <a:solidFill>
                <a:srgbClr val="0000CC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00CC"/>
                </a:solidFill>
                <a:latin typeface="Arial" charset="0"/>
                <a:ea typeface="HG丸ｺﾞｼｯｸM-PRO" pitchFamily="50" charset="-128"/>
              </a:rPr>
              <a:t>＝標準偏差</a:t>
            </a:r>
            <a:endParaRPr kumimoji="1" lang="ja-JP" altLang="en-US" sz="1800" dirty="0">
              <a:solidFill>
                <a:srgbClr val="0000CC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215530" y="3653884"/>
            <a:ext cx="228811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ハイリスク、</a:t>
            </a:r>
            <a:endParaRPr kumimoji="1" lang="en-US" altLang="ja-JP" sz="1800" dirty="0" smtClean="0">
              <a:solidFill>
                <a:srgbClr val="FF0000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ハイリターン</a:t>
            </a:r>
            <a:endParaRPr kumimoji="1" lang="ja-JP" altLang="en-US" sz="1800" dirty="0">
              <a:solidFill>
                <a:srgbClr val="FF000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53330" y="3669124"/>
            <a:ext cx="228811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ローリスク、</a:t>
            </a:r>
            <a:endParaRPr kumimoji="1" lang="en-US" altLang="ja-JP" sz="1800" dirty="0" smtClean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ハイリターン</a:t>
            </a:r>
            <a:endParaRPr kumimoji="1" lang="ja-JP" altLang="en-US" sz="1800" dirty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853330" y="5147404"/>
            <a:ext cx="228811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9900FF"/>
                </a:solidFill>
                <a:latin typeface="Arial" charset="0"/>
                <a:ea typeface="HG丸ｺﾞｼｯｸM-PRO" pitchFamily="50" charset="-128"/>
              </a:rPr>
              <a:t>ローリスク、</a:t>
            </a:r>
            <a:endParaRPr kumimoji="1" lang="en-US" altLang="ja-JP" sz="1800" dirty="0" smtClean="0">
              <a:solidFill>
                <a:srgbClr val="9900FF"/>
              </a:solidFill>
              <a:latin typeface="Arial" charset="0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1800" dirty="0" smtClean="0">
                <a:solidFill>
                  <a:srgbClr val="9900FF"/>
                </a:solidFill>
                <a:latin typeface="Arial" charset="0"/>
                <a:ea typeface="HG丸ｺﾞｼｯｸM-PRO" pitchFamily="50" charset="-128"/>
              </a:rPr>
              <a:t>ローリターン</a:t>
            </a:r>
            <a:endParaRPr kumimoji="1" lang="ja-JP" altLang="en-US" sz="1800" dirty="0">
              <a:solidFill>
                <a:srgbClr val="9900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2832304" y="3505200"/>
            <a:ext cx="2377440" cy="1203960"/>
          </a:xfrm>
          <a:prstGeom prst="ellipse">
            <a:avLst/>
          </a:prstGeom>
          <a:solidFill>
            <a:srgbClr val="8AC6CD">
              <a:alpha val="4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29" name="上矢印 28"/>
          <p:cNvSpPr/>
          <p:nvPr/>
        </p:nvSpPr>
        <p:spPr bwMode="auto">
          <a:xfrm rot="19064849">
            <a:off x="5118304" y="4831080"/>
            <a:ext cx="807720" cy="79248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30" name="フリーフォーム 29"/>
          <p:cNvSpPr/>
          <p:nvPr/>
        </p:nvSpPr>
        <p:spPr bwMode="auto">
          <a:xfrm>
            <a:off x="2938984" y="3581400"/>
            <a:ext cx="3977640" cy="2270760"/>
          </a:xfrm>
          <a:custGeom>
            <a:avLst/>
            <a:gdLst>
              <a:gd name="connsiteX0" fmla="*/ 0 w 3977640"/>
              <a:gd name="connsiteY0" fmla="*/ 2514600 h 2514600"/>
              <a:gd name="connsiteX1" fmla="*/ 899160 w 3977640"/>
              <a:gd name="connsiteY1" fmla="*/ 1188720 h 2514600"/>
              <a:gd name="connsiteX2" fmla="*/ 2316480 w 3977640"/>
              <a:gd name="connsiteY2" fmla="*/ 274320 h 2514600"/>
              <a:gd name="connsiteX3" fmla="*/ 3977640 w 3977640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7640" h="2514600">
                <a:moveTo>
                  <a:pt x="0" y="2514600"/>
                </a:moveTo>
                <a:cubicBezTo>
                  <a:pt x="256540" y="2038350"/>
                  <a:pt x="513080" y="1562100"/>
                  <a:pt x="899160" y="1188720"/>
                </a:cubicBezTo>
                <a:cubicBezTo>
                  <a:pt x="1285240" y="815340"/>
                  <a:pt x="1803400" y="472440"/>
                  <a:pt x="2316480" y="274320"/>
                </a:cubicBezTo>
                <a:cubicBezTo>
                  <a:pt x="2829560" y="76200"/>
                  <a:pt x="3403600" y="38100"/>
                  <a:pt x="3977640" y="0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Osaka" charset="-128"/>
            </a:endParaRPr>
          </a:p>
        </p:txBody>
      </p:sp>
      <p:sp>
        <p:nvSpPr>
          <p:cNvPr id="31" name="円形吹き出し 30"/>
          <p:cNvSpPr/>
          <p:nvPr/>
        </p:nvSpPr>
        <p:spPr bwMode="auto">
          <a:xfrm>
            <a:off x="509954" y="5338690"/>
            <a:ext cx="2011680" cy="975360"/>
          </a:xfrm>
          <a:prstGeom prst="wedgeEllipseCallout">
            <a:avLst>
              <a:gd name="adj1" fmla="val 84626"/>
              <a:gd name="adj2" fmla="val -490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パレート最適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271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3100" y="2584097"/>
            <a:ext cx="7772400" cy="1143000"/>
          </a:xfrm>
        </p:spPr>
        <p:txBody>
          <a:bodyPr/>
          <a:lstStyle/>
          <a:p>
            <a:r>
              <a:rPr lang="ja-JP" altLang="en-US" sz="4800" dirty="0"/>
              <a:t>期待効用最大化</a:t>
            </a:r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7CF9-1B2C-4986-839A-BF4EFE13E49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期待効用最大化の原理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貨幣の「価値」と、貨幣の「効用」</a:t>
            </a:r>
          </a:p>
          <a:p>
            <a:pPr lvl="1"/>
            <a:r>
              <a:rPr lang="en-US" altLang="ja-JP" dirty="0"/>
              <a:t>1000</a:t>
            </a:r>
            <a:r>
              <a:rPr lang="ja-JP" altLang="en-US" dirty="0"/>
              <a:t>万円あれば車が</a:t>
            </a:r>
            <a:r>
              <a:rPr lang="en-US" altLang="ja-JP" dirty="0"/>
              <a:t>4</a:t>
            </a:r>
            <a:r>
              <a:rPr lang="ja-JP" altLang="en-US" dirty="0"/>
              <a:t>台買える</a:t>
            </a:r>
          </a:p>
          <a:p>
            <a:pPr lvl="1"/>
            <a:r>
              <a:rPr lang="ja-JP" altLang="en-US" dirty="0"/>
              <a:t>車が４台あっても４台分うれしいわけではない</a:t>
            </a:r>
          </a:p>
          <a:p>
            <a:endParaRPr lang="ja-JP" altLang="en-US" dirty="0"/>
          </a:p>
          <a:p>
            <a:r>
              <a:rPr lang="ja-JP" altLang="en-US" dirty="0"/>
              <a:t>人は、</a:t>
            </a:r>
            <a:r>
              <a:rPr lang="ja-JP" altLang="en-US" dirty="0" smtClean="0"/>
              <a:t>貨幣の額面で</a:t>
            </a:r>
            <a:r>
              <a:rPr lang="ja-JP" altLang="en-US" dirty="0"/>
              <a:t>はなく</a:t>
            </a:r>
            <a:r>
              <a:rPr lang="ja-JP" altLang="en-US" dirty="0" smtClean="0"/>
              <a:t>、</a:t>
            </a:r>
            <a:r>
              <a:rPr lang="ja-JP" altLang="en-US" dirty="0" smtClean="0">
                <a:solidFill>
                  <a:srgbClr val="FF0000"/>
                </a:solidFill>
              </a:rPr>
              <a:t>貨幣によってもたらされる</a:t>
            </a:r>
            <a:r>
              <a:rPr lang="ja-JP" altLang="en-US" dirty="0">
                <a:solidFill>
                  <a:srgbClr val="FF0000"/>
                </a:solidFill>
              </a:rPr>
              <a:t>効用</a:t>
            </a:r>
            <a:r>
              <a:rPr lang="ja-JP" altLang="en-US" dirty="0"/>
              <a:t>を基準に考えて行動するものである</a:t>
            </a:r>
          </a:p>
        </p:txBody>
      </p:sp>
      <p:pic>
        <p:nvPicPr>
          <p:cNvPr id="964609" name="Picture 1" descr="C:\Program Files\Microsoft Office2007\MEDIA\CAGCAT10\j021685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558" y="5610578"/>
            <a:ext cx="1179348" cy="538321"/>
          </a:xfrm>
          <a:prstGeom prst="rect">
            <a:avLst/>
          </a:prstGeom>
          <a:noFill/>
        </p:spPr>
      </p:pic>
      <p:pic>
        <p:nvPicPr>
          <p:cNvPr id="964610" name="Picture 2" descr="C:\Program Files\Microsoft Office2007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6818" y="5464681"/>
            <a:ext cx="1107227" cy="695197"/>
          </a:xfrm>
          <a:prstGeom prst="rect">
            <a:avLst/>
          </a:prstGeom>
          <a:noFill/>
        </p:spPr>
      </p:pic>
      <p:pic>
        <p:nvPicPr>
          <p:cNvPr id="964613" name="Picture 5" descr="C:\Documents and Settings\逆瀬川\Local Settings\Temporary Internet Files\Content.IE5\5OV0C3YB\MCj042962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6192" y="5441243"/>
            <a:ext cx="1279060" cy="747889"/>
          </a:xfrm>
          <a:prstGeom prst="rect">
            <a:avLst/>
          </a:prstGeom>
          <a:noFill/>
        </p:spPr>
      </p:pic>
      <p:pic>
        <p:nvPicPr>
          <p:cNvPr id="964615" name="Picture 7" descr="C:\Documents and Settings\逆瀬川\Local Settings\Temporary Internet Files\Content.IE5\GDAFCH2F\MMj0282986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2356" y="5099755"/>
            <a:ext cx="1219200" cy="121920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7371644" y="0"/>
            <a:ext cx="1772356" cy="707886"/>
          </a:xfrm>
          <a:prstGeom prst="rect">
            <a:avLst/>
          </a:prstGeom>
          <a:solidFill>
            <a:srgbClr val="0000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テキスト</a:t>
            </a:r>
            <a:endParaRPr kumimoji="1" lang="en-US" altLang="ja-JP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</a:rPr>
              <a:t>272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lt"/>
              </a:rPr>
              <a:t>ページ</a:t>
            </a:r>
            <a:endParaRPr kumimoji="1" lang="ja-JP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書式">
  <a:themeElements>
    <a:clrScheme name="標準書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書式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  <a:ea typeface="Osaka" charset="-128"/>
          </a:defRPr>
        </a:defPPr>
      </a:lstStyle>
    </a:lnDef>
  </a:objectDefaults>
  <a:extraClrSchemeLst>
    <a:extraClrScheme>
      <a:clrScheme name="標準書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書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書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24225</TotalTime>
  <Words>2209</Words>
  <Application>Microsoft Office PowerPoint</Application>
  <PresentationFormat>画面に合わせる (4:3)</PresentationFormat>
  <Paragraphs>543</Paragraphs>
  <Slides>49</Slides>
  <Notes>48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1" baseType="lpstr">
      <vt:lpstr>標準書式</vt:lpstr>
      <vt:lpstr>数式</vt:lpstr>
      <vt:lpstr>基礎オペレーションズリサーチ 金融工学</vt:lpstr>
      <vt:lpstr>金融工学とは</vt:lpstr>
      <vt:lpstr>リスク管理</vt:lpstr>
      <vt:lpstr>リスク　＝　ばらつき　＝　コスト</vt:lpstr>
      <vt:lpstr>ポートフォリオ</vt:lpstr>
      <vt:lpstr>リスクとリターン</vt:lpstr>
      <vt:lpstr>平均・分散モデル</vt:lpstr>
      <vt:lpstr>期待効用最大化</vt:lpstr>
      <vt:lpstr>期待効用最大化の原理</vt:lpstr>
      <vt:lpstr>効用関数</vt:lpstr>
      <vt:lpstr>効用関数、数理モデル</vt:lpstr>
      <vt:lpstr>アルバイト報酬を宝くじでもらうとしたら</vt:lpstr>
      <vt:lpstr>アルバイト報酬を宝くじでもらうとしたら</vt:lpstr>
      <vt:lpstr>効用関数を描く（確実性等価）</vt:lpstr>
      <vt:lpstr>リスク回避的、中立的、愛好的</vt:lpstr>
      <vt:lpstr>評価指標：期待効用</vt:lpstr>
      <vt:lpstr>効用の無差別曲線とリスク・リターン</vt:lpstr>
      <vt:lpstr>分散投資と効用関数</vt:lpstr>
      <vt:lpstr>２資産のポートフォリオ</vt:lpstr>
      <vt:lpstr>２資産のポートフォリオの最適構成</vt:lpstr>
      <vt:lpstr>２資産ポートフォリオの収益構造</vt:lpstr>
      <vt:lpstr>ポートフォリオの効率的フロンティア</vt:lpstr>
      <vt:lpstr>期待効用最大のポートフォリオ</vt:lpstr>
      <vt:lpstr>資産の相関と効率的フロンティア</vt:lpstr>
      <vt:lpstr>デリバティブ（派生証券）</vt:lpstr>
      <vt:lpstr>デリバティブ（派生証券）</vt:lpstr>
      <vt:lpstr>コールオプション</vt:lpstr>
      <vt:lpstr>コールオプションの収支</vt:lpstr>
      <vt:lpstr>コールオプションの価格、数値例</vt:lpstr>
      <vt:lpstr>コールオプションの収支</vt:lpstr>
      <vt:lpstr>コールオプションの価格</vt:lpstr>
      <vt:lpstr>コールオプションの価格</vt:lpstr>
      <vt:lpstr>コールオプションの価格</vt:lpstr>
      <vt:lpstr>コールオプションの売り手</vt:lpstr>
      <vt:lpstr>現在価値法</vt:lpstr>
      <vt:lpstr>コールオプションの買い手</vt:lpstr>
      <vt:lpstr>天候デリバティブ</vt:lpstr>
      <vt:lpstr>天候デリバティブとは</vt:lpstr>
      <vt:lpstr>天候デリバティブの例</vt:lpstr>
      <vt:lpstr>天候デリバティブの例（続き）</vt:lpstr>
      <vt:lpstr>天候デリバティブ</vt:lpstr>
      <vt:lpstr>お金の流れ</vt:lpstr>
      <vt:lpstr>ペイオフ関数</vt:lpstr>
      <vt:lpstr>プライシング、価格付け</vt:lpstr>
      <vt:lpstr>平均気温の推定：バーニングコスト法</vt:lpstr>
      <vt:lpstr>平均気温の推定：確率分布法</vt:lpstr>
      <vt:lpstr>平均気温の予測のむつかしさ</vt:lpstr>
      <vt:lpstr>リスクバッファ</vt:lpstr>
      <vt:lpstr>参考図書</vt:lpstr>
    </vt:vector>
  </TitlesOfParts>
  <Company>早稲田大学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金融工学</dc:title>
  <dc:subject>基礎オペレーションズリサーチ</dc:subject>
  <dc:creator>逆瀬川 浩孝</dc:creator>
  <cp:lastModifiedBy>sakasegawa</cp:lastModifiedBy>
  <cp:revision>256</cp:revision>
  <cp:lastPrinted>2014-01-07T03:53:40Z</cp:lastPrinted>
  <dcterms:created xsi:type="dcterms:W3CDTF">2001-10-06T07:17:24Z</dcterms:created>
  <dcterms:modified xsi:type="dcterms:W3CDTF">2014-01-07T08:04:00Z</dcterms:modified>
</cp:coreProperties>
</file>