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charts/chart1.xml" ContentType="application/vnd.openxmlformats-officedocument.drawingml.chart+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handoutMasterIdLst>
    <p:handoutMasterId r:id="rId90"/>
  </p:handout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337" r:id="rId22"/>
    <p:sldId id="338" r:id="rId23"/>
    <p:sldId id="336" r:id="rId24"/>
    <p:sldId id="277" r:id="rId25"/>
    <p:sldId id="278" r:id="rId26"/>
    <p:sldId id="341" r:id="rId27"/>
    <p:sldId id="340" r:id="rId28"/>
    <p:sldId id="342" r:id="rId29"/>
    <p:sldId id="343" r:id="rId30"/>
    <p:sldId id="280" r:id="rId31"/>
    <p:sldId id="345" r:id="rId32"/>
    <p:sldId id="344" r:id="rId33"/>
    <p:sldId id="347" r:id="rId34"/>
    <p:sldId id="283" r:id="rId35"/>
    <p:sldId id="284" r:id="rId36"/>
    <p:sldId id="285" r:id="rId37"/>
    <p:sldId id="348" r:id="rId38"/>
    <p:sldId id="286" r:id="rId39"/>
    <p:sldId id="287" r:id="rId40"/>
    <p:sldId id="288" r:id="rId41"/>
    <p:sldId id="289" r:id="rId42"/>
    <p:sldId id="290" r:id="rId43"/>
    <p:sldId id="291" r:id="rId44"/>
    <p:sldId id="292" r:id="rId45"/>
    <p:sldId id="293" r:id="rId46"/>
    <p:sldId id="294" r:id="rId47"/>
    <p:sldId id="295" r:id="rId48"/>
    <p:sldId id="296" r:id="rId49"/>
    <p:sldId id="297" r:id="rId50"/>
    <p:sldId id="298" r:id="rId51"/>
    <p:sldId id="299" r:id="rId52"/>
    <p:sldId id="300" r:id="rId53"/>
    <p:sldId id="301" r:id="rId54"/>
    <p:sldId id="302" r:id="rId55"/>
    <p:sldId id="303" r:id="rId56"/>
    <p:sldId id="304" r:id="rId57"/>
    <p:sldId id="305" r:id="rId58"/>
    <p:sldId id="306" r:id="rId59"/>
    <p:sldId id="307" r:id="rId60"/>
    <p:sldId id="308" r:id="rId61"/>
    <p:sldId id="309" r:id="rId62"/>
    <p:sldId id="310" r:id="rId63"/>
    <p:sldId id="311" r:id="rId64"/>
    <p:sldId id="312" r:id="rId65"/>
    <p:sldId id="313" r:id="rId66"/>
    <p:sldId id="314" r:id="rId67"/>
    <p:sldId id="315" r:id="rId68"/>
    <p:sldId id="316" r:id="rId69"/>
    <p:sldId id="317" r:id="rId70"/>
    <p:sldId id="318" r:id="rId71"/>
    <p:sldId id="319" r:id="rId72"/>
    <p:sldId id="320" r:id="rId73"/>
    <p:sldId id="321" r:id="rId74"/>
    <p:sldId id="322" r:id="rId75"/>
    <p:sldId id="323" r:id="rId76"/>
    <p:sldId id="324" r:id="rId77"/>
    <p:sldId id="325" r:id="rId78"/>
    <p:sldId id="326" r:id="rId79"/>
    <p:sldId id="327" r:id="rId80"/>
    <p:sldId id="328" r:id="rId81"/>
    <p:sldId id="329" r:id="rId82"/>
    <p:sldId id="330" r:id="rId83"/>
    <p:sldId id="331" r:id="rId84"/>
    <p:sldId id="332" r:id="rId85"/>
    <p:sldId id="333" r:id="rId86"/>
    <p:sldId id="334" r:id="rId87"/>
    <p:sldId id="335" r:id="rId8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viaeoYKqKPuyHNF0Ab62Mw==" hashData="CXr8two/VihEhhJsf0TQ9azjyW0="/>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22" autoAdjust="0"/>
    <p:restoredTop sz="94660"/>
  </p:normalViewPr>
  <p:slideViewPr>
    <p:cSldViewPr>
      <p:cViewPr varScale="1">
        <p:scale>
          <a:sx n="71" d="100"/>
          <a:sy n="71" d="100"/>
        </p:scale>
        <p:origin x="-667" y="-72"/>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91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oleObject" Target="file:///G:\_lectureNote2008\ior2008\ior2008.excel\&#22312;&#24235;&#12487;&#12540;&#12479;&#37197;&#24067;&#2999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571741032371027E-2"/>
          <c:y val="5.1400554097404488E-2"/>
          <c:w val="0.81642125984251968"/>
          <c:h val="0.79822506561679785"/>
        </c:manualLayout>
      </c:layout>
      <c:scatterChart>
        <c:scatterStyle val="lineMarker"/>
        <c:varyColors val="1"/>
        <c:ser>
          <c:idx val="4"/>
          <c:order val="0"/>
          <c:tx>
            <c:strRef>
              <c:f>EOQ!$D$98</c:f>
              <c:strCache>
                <c:ptCount val="1"/>
                <c:pt idx="0">
                  <c:v>総費用</c:v>
                </c:pt>
              </c:strCache>
            </c:strRef>
          </c:tx>
          <c:spPr>
            <a:ln>
              <a:solidFill>
                <a:srgbClr val="FF0000"/>
              </a:solidFill>
            </a:ln>
          </c:spPr>
          <c:marker>
            <c:symbol val="none"/>
          </c:marker>
          <c:xVal>
            <c:numRef>
              <c:f>EOQ!$A$8:$A$29</c:f>
              <c:numCache>
                <c:formatCode>General</c:formatCode>
                <c:ptCount val="22"/>
                <c:pt idx="0">
                  <c:v>80</c:v>
                </c:pt>
                <c:pt idx="1">
                  <c:v>100</c:v>
                </c:pt>
                <c:pt idx="2">
                  <c:v>120</c:v>
                </c:pt>
                <c:pt idx="3">
                  <c:v>140</c:v>
                </c:pt>
                <c:pt idx="4">
                  <c:v>160</c:v>
                </c:pt>
                <c:pt idx="5">
                  <c:v>180</c:v>
                </c:pt>
                <c:pt idx="6">
                  <c:v>200</c:v>
                </c:pt>
                <c:pt idx="7">
                  <c:v>220</c:v>
                </c:pt>
                <c:pt idx="8">
                  <c:v>240</c:v>
                </c:pt>
                <c:pt idx="9">
                  <c:v>260</c:v>
                </c:pt>
                <c:pt idx="10">
                  <c:v>280</c:v>
                </c:pt>
                <c:pt idx="11">
                  <c:v>300</c:v>
                </c:pt>
                <c:pt idx="12">
                  <c:v>320</c:v>
                </c:pt>
                <c:pt idx="13">
                  <c:v>340</c:v>
                </c:pt>
                <c:pt idx="14">
                  <c:v>360</c:v>
                </c:pt>
                <c:pt idx="15">
                  <c:v>380</c:v>
                </c:pt>
                <c:pt idx="16">
                  <c:v>400</c:v>
                </c:pt>
                <c:pt idx="17">
                  <c:v>420</c:v>
                </c:pt>
                <c:pt idx="18">
                  <c:v>440</c:v>
                </c:pt>
                <c:pt idx="19">
                  <c:v>460</c:v>
                </c:pt>
                <c:pt idx="20">
                  <c:v>480</c:v>
                </c:pt>
                <c:pt idx="21">
                  <c:v>500</c:v>
                </c:pt>
              </c:numCache>
            </c:numRef>
          </c:xVal>
          <c:yVal>
            <c:numRef>
              <c:f>EOQ!$D$99:$D$120</c:f>
              <c:numCache>
                <c:formatCode>General</c:formatCode>
                <c:ptCount val="22"/>
                <c:pt idx="0">
                  <c:v>330</c:v>
                </c:pt>
                <c:pt idx="1">
                  <c:v>290</c:v>
                </c:pt>
                <c:pt idx="2">
                  <c:v>266.66666666666686</c:v>
                </c:pt>
                <c:pt idx="3">
                  <c:v>252.85714285714297</c:v>
                </c:pt>
                <c:pt idx="4">
                  <c:v>245</c:v>
                </c:pt>
                <c:pt idx="5">
                  <c:v>241.111111111111</c:v>
                </c:pt>
                <c:pt idx="6">
                  <c:v>240</c:v>
                </c:pt>
                <c:pt idx="7">
                  <c:v>240.90909090909091</c:v>
                </c:pt>
                <c:pt idx="8">
                  <c:v>243.3333333333334</c:v>
                </c:pt>
                <c:pt idx="9">
                  <c:v>246.92307692307693</c:v>
                </c:pt>
                <c:pt idx="10">
                  <c:v>251.42857142857142</c:v>
                </c:pt>
                <c:pt idx="11">
                  <c:v>256.66666666666691</c:v>
                </c:pt>
                <c:pt idx="12">
                  <c:v>262.5</c:v>
                </c:pt>
                <c:pt idx="13">
                  <c:v>268.82352941176464</c:v>
                </c:pt>
                <c:pt idx="14">
                  <c:v>275.55555555555554</c:v>
                </c:pt>
                <c:pt idx="15">
                  <c:v>282.63157894736821</c:v>
                </c:pt>
                <c:pt idx="16">
                  <c:v>290</c:v>
                </c:pt>
                <c:pt idx="17">
                  <c:v>297.61904761904782</c:v>
                </c:pt>
                <c:pt idx="18">
                  <c:v>305.45454545454544</c:v>
                </c:pt>
                <c:pt idx="19">
                  <c:v>313.4782608695653</c:v>
                </c:pt>
                <c:pt idx="20">
                  <c:v>321.66666666666686</c:v>
                </c:pt>
                <c:pt idx="21">
                  <c:v>330</c:v>
                </c:pt>
              </c:numCache>
            </c:numRef>
          </c:yVal>
          <c:smooth val="1"/>
        </c:ser>
        <c:ser>
          <c:idx val="2"/>
          <c:order val="1"/>
          <c:tx>
            <c:strRef>
              <c:f>EOQ!$D$7</c:f>
              <c:strCache>
                <c:ptCount val="1"/>
                <c:pt idx="0">
                  <c:v>総費用</c:v>
                </c:pt>
              </c:strCache>
            </c:strRef>
          </c:tx>
          <c:spPr>
            <a:ln>
              <a:solidFill>
                <a:srgbClr val="FF0000"/>
              </a:solidFill>
              <a:prstDash val="sysDash"/>
            </a:ln>
          </c:spPr>
          <c:marker>
            <c:symbol val="none"/>
          </c:marker>
          <c:xVal>
            <c:numRef>
              <c:f>EOQ!$A$8:$A$29</c:f>
              <c:numCache>
                <c:formatCode>General</c:formatCode>
                <c:ptCount val="22"/>
                <c:pt idx="0">
                  <c:v>80</c:v>
                </c:pt>
                <c:pt idx="1">
                  <c:v>100</c:v>
                </c:pt>
                <c:pt idx="2">
                  <c:v>120</c:v>
                </c:pt>
                <c:pt idx="3">
                  <c:v>140</c:v>
                </c:pt>
                <c:pt idx="4">
                  <c:v>160</c:v>
                </c:pt>
                <c:pt idx="5">
                  <c:v>180</c:v>
                </c:pt>
                <c:pt idx="6">
                  <c:v>200</c:v>
                </c:pt>
                <c:pt idx="7">
                  <c:v>220</c:v>
                </c:pt>
                <c:pt idx="8">
                  <c:v>240</c:v>
                </c:pt>
                <c:pt idx="9">
                  <c:v>260</c:v>
                </c:pt>
                <c:pt idx="10">
                  <c:v>280</c:v>
                </c:pt>
                <c:pt idx="11">
                  <c:v>300</c:v>
                </c:pt>
                <c:pt idx="12">
                  <c:v>320</c:v>
                </c:pt>
                <c:pt idx="13">
                  <c:v>340</c:v>
                </c:pt>
                <c:pt idx="14">
                  <c:v>360</c:v>
                </c:pt>
                <c:pt idx="15">
                  <c:v>380</c:v>
                </c:pt>
                <c:pt idx="16">
                  <c:v>400</c:v>
                </c:pt>
                <c:pt idx="17">
                  <c:v>420</c:v>
                </c:pt>
                <c:pt idx="18">
                  <c:v>440</c:v>
                </c:pt>
                <c:pt idx="19">
                  <c:v>460</c:v>
                </c:pt>
                <c:pt idx="20">
                  <c:v>480</c:v>
                </c:pt>
                <c:pt idx="21">
                  <c:v>500</c:v>
                </c:pt>
              </c:numCache>
            </c:numRef>
          </c:xVal>
          <c:yVal>
            <c:numRef>
              <c:f>EOQ!$D$8:$D$29</c:f>
              <c:numCache>
                <c:formatCode>General</c:formatCode>
                <c:ptCount val="22"/>
                <c:pt idx="0">
                  <c:v>290</c:v>
                </c:pt>
                <c:pt idx="1">
                  <c:v>250</c:v>
                </c:pt>
                <c:pt idx="2">
                  <c:v>226.66666666666657</c:v>
                </c:pt>
                <c:pt idx="3">
                  <c:v>212.85714285714297</c:v>
                </c:pt>
                <c:pt idx="4">
                  <c:v>205</c:v>
                </c:pt>
                <c:pt idx="5">
                  <c:v>201.111111111111</c:v>
                </c:pt>
                <c:pt idx="6">
                  <c:v>200</c:v>
                </c:pt>
                <c:pt idx="7">
                  <c:v>200.90909090909091</c:v>
                </c:pt>
                <c:pt idx="8">
                  <c:v>203.3333333333334</c:v>
                </c:pt>
                <c:pt idx="9">
                  <c:v>206.92307692307693</c:v>
                </c:pt>
                <c:pt idx="10">
                  <c:v>211.42857142857142</c:v>
                </c:pt>
                <c:pt idx="11">
                  <c:v>216.6666666666666</c:v>
                </c:pt>
                <c:pt idx="12">
                  <c:v>222.5</c:v>
                </c:pt>
                <c:pt idx="13">
                  <c:v>228.82352941176478</c:v>
                </c:pt>
                <c:pt idx="14">
                  <c:v>235.55555555555546</c:v>
                </c:pt>
                <c:pt idx="15">
                  <c:v>242.63157894736838</c:v>
                </c:pt>
                <c:pt idx="16">
                  <c:v>250</c:v>
                </c:pt>
                <c:pt idx="17">
                  <c:v>257.61904761904782</c:v>
                </c:pt>
                <c:pt idx="18">
                  <c:v>265.45454545454544</c:v>
                </c:pt>
                <c:pt idx="19">
                  <c:v>273.4782608695653</c:v>
                </c:pt>
                <c:pt idx="20">
                  <c:v>281.66666666666691</c:v>
                </c:pt>
                <c:pt idx="21">
                  <c:v>290</c:v>
                </c:pt>
              </c:numCache>
            </c:numRef>
          </c:yVal>
          <c:smooth val="1"/>
        </c:ser>
        <c:ser>
          <c:idx val="0"/>
          <c:order val="2"/>
          <c:tx>
            <c:strRef>
              <c:f>EOQ!$B$7</c:f>
              <c:strCache>
                <c:ptCount val="1"/>
                <c:pt idx="0">
                  <c:v>保管費</c:v>
                </c:pt>
              </c:strCache>
            </c:strRef>
          </c:tx>
          <c:marker>
            <c:symbol val="none"/>
          </c:marker>
          <c:xVal>
            <c:numRef>
              <c:f>EOQ!$A$8:$A$29</c:f>
              <c:numCache>
                <c:formatCode>General</c:formatCode>
                <c:ptCount val="22"/>
                <c:pt idx="0">
                  <c:v>80</c:v>
                </c:pt>
                <c:pt idx="1">
                  <c:v>100</c:v>
                </c:pt>
                <c:pt idx="2">
                  <c:v>120</c:v>
                </c:pt>
                <c:pt idx="3">
                  <c:v>140</c:v>
                </c:pt>
                <c:pt idx="4">
                  <c:v>160</c:v>
                </c:pt>
                <c:pt idx="5">
                  <c:v>180</c:v>
                </c:pt>
                <c:pt idx="6">
                  <c:v>200</c:v>
                </c:pt>
                <c:pt idx="7">
                  <c:v>220</c:v>
                </c:pt>
                <c:pt idx="8">
                  <c:v>240</c:v>
                </c:pt>
                <c:pt idx="9">
                  <c:v>260</c:v>
                </c:pt>
                <c:pt idx="10">
                  <c:v>280</c:v>
                </c:pt>
                <c:pt idx="11">
                  <c:v>300</c:v>
                </c:pt>
                <c:pt idx="12">
                  <c:v>320</c:v>
                </c:pt>
                <c:pt idx="13">
                  <c:v>340</c:v>
                </c:pt>
                <c:pt idx="14">
                  <c:v>360</c:v>
                </c:pt>
                <c:pt idx="15">
                  <c:v>380</c:v>
                </c:pt>
                <c:pt idx="16">
                  <c:v>400</c:v>
                </c:pt>
                <c:pt idx="17">
                  <c:v>420</c:v>
                </c:pt>
                <c:pt idx="18">
                  <c:v>440</c:v>
                </c:pt>
                <c:pt idx="19">
                  <c:v>460</c:v>
                </c:pt>
                <c:pt idx="20">
                  <c:v>480</c:v>
                </c:pt>
                <c:pt idx="21">
                  <c:v>500</c:v>
                </c:pt>
              </c:numCache>
            </c:numRef>
          </c:xVal>
          <c:yVal>
            <c:numRef>
              <c:f>EOQ!$B$8:$B$29</c:f>
              <c:numCache>
                <c:formatCode>General</c:formatCode>
                <c:ptCount val="22"/>
                <c:pt idx="0">
                  <c:v>40</c:v>
                </c:pt>
                <c:pt idx="1">
                  <c:v>50</c:v>
                </c:pt>
                <c:pt idx="2">
                  <c:v>60</c:v>
                </c:pt>
                <c:pt idx="3">
                  <c:v>70</c:v>
                </c:pt>
                <c:pt idx="4">
                  <c:v>80</c:v>
                </c:pt>
                <c:pt idx="5">
                  <c:v>90</c:v>
                </c:pt>
                <c:pt idx="6">
                  <c:v>100</c:v>
                </c:pt>
                <c:pt idx="7">
                  <c:v>110</c:v>
                </c:pt>
                <c:pt idx="8">
                  <c:v>120</c:v>
                </c:pt>
                <c:pt idx="9">
                  <c:v>130</c:v>
                </c:pt>
                <c:pt idx="10">
                  <c:v>140</c:v>
                </c:pt>
                <c:pt idx="11">
                  <c:v>150</c:v>
                </c:pt>
                <c:pt idx="12">
                  <c:v>160</c:v>
                </c:pt>
                <c:pt idx="13">
                  <c:v>170</c:v>
                </c:pt>
                <c:pt idx="14">
                  <c:v>180</c:v>
                </c:pt>
                <c:pt idx="15">
                  <c:v>190</c:v>
                </c:pt>
                <c:pt idx="16">
                  <c:v>200</c:v>
                </c:pt>
                <c:pt idx="17">
                  <c:v>210</c:v>
                </c:pt>
                <c:pt idx="18">
                  <c:v>220</c:v>
                </c:pt>
                <c:pt idx="19">
                  <c:v>230</c:v>
                </c:pt>
                <c:pt idx="20">
                  <c:v>240</c:v>
                </c:pt>
                <c:pt idx="21">
                  <c:v>250</c:v>
                </c:pt>
              </c:numCache>
            </c:numRef>
          </c:yVal>
          <c:smooth val="1"/>
        </c:ser>
        <c:ser>
          <c:idx val="3"/>
          <c:order val="3"/>
          <c:tx>
            <c:strRef>
              <c:f>EOQ!$C$98</c:f>
              <c:strCache>
                <c:ptCount val="1"/>
                <c:pt idx="0">
                  <c:v>発注費</c:v>
                </c:pt>
              </c:strCache>
            </c:strRef>
          </c:tx>
          <c:spPr>
            <a:ln>
              <a:solidFill>
                <a:schemeClr val="accent6">
                  <a:lumMod val="75000"/>
                </a:schemeClr>
              </a:solidFill>
            </a:ln>
          </c:spPr>
          <c:marker>
            <c:symbol val="none"/>
          </c:marker>
          <c:xVal>
            <c:numRef>
              <c:f>EOQ!$A$8:$A$29</c:f>
              <c:numCache>
                <c:formatCode>General</c:formatCode>
                <c:ptCount val="22"/>
                <c:pt idx="0">
                  <c:v>80</c:v>
                </c:pt>
                <c:pt idx="1">
                  <c:v>100</c:v>
                </c:pt>
                <c:pt idx="2">
                  <c:v>120</c:v>
                </c:pt>
                <c:pt idx="3">
                  <c:v>140</c:v>
                </c:pt>
                <c:pt idx="4">
                  <c:v>160</c:v>
                </c:pt>
                <c:pt idx="5">
                  <c:v>180</c:v>
                </c:pt>
                <c:pt idx="6">
                  <c:v>200</c:v>
                </c:pt>
                <c:pt idx="7">
                  <c:v>220</c:v>
                </c:pt>
                <c:pt idx="8">
                  <c:v>240</c:v>
                </c:pt>
                <c:pt idx="9">
                  <c:v>260</c:v>
                </c:pt>
                <c:pt idx="10">
                  <c:v>280</c:v>
                </c:pt>
                <c:pt idx="11">
                  <c:v>300</c:v>
                </c:pt>
                <c:pt idx="12">
                  <c:v>320</c:v>
                </c:pt>
                <c:pt idx="13">
                  <c:v>340</c:v>
                </c:pt>
                <c:pt idx="14">
                  <c:v>360</c:v>
                </c:pt>
                <c:pt idx="15">
                  <c:v>380</c:v>
                </c:pt>
                <c:pt idx="16">
                  <c:v>400</c:v>
                </c:pt>
                <c:pt idx="17">
                  <c:v>420</c:v>
                </c:pt>
                <c:pt idx="18">
                  <c:v>440</c:v>
                </c:pt>
                <c:pt idx="19">
                  <c:v>460</c:v>
                </c:pt>
                <c:pt idx="20">
                  <c:v>480</c:v>
                </c:pt>
                <c:pt idx="21">
                  <c:v>500</c:v>
                </c:pt>
              </c:numCache>
            </c:numRef>
          </c:xVal>
          <c:yVal>
            <c:numRef>
              <c:f>EOQ!$C$99:$C$120</c:f>
              <c:numCache>
                <c:formatCode>General</c:formatCode>
                <c:ptCount val="22"/>
                <c:pt idx="0">
                  <c:v>290</c:v>
                </c:pt>
                <c:pt idx="1">
                  <c:v>240</c:v>
                </c:pt>
                <c:pt idx="2">
                  <c:v>206.66666666666657</c:v>
                </c:pt>
                <c:pt idx="3">
                  <c:v>182.85714285714297</c:v>
                </c:pt>
                <c:pt idx="4">
                  <c:v>165</c:v>
                </c:pt>
                <c:pt idx="5">
                  <c:v>151.111111111111</c:v>
                </c:pt>
                <c:pt idx="6">
                  <c:v>140</c:v>
                </c:pt>
                <c:pt idx="7">
                  <c:v>130.90909090909091</c:v>
                </c:pt>
                <c:pt idx="8">
                  <c:v>123.33333333333329</c:v>
                </c:pt>
                <c:pt idx="9">
                  <c:v>116.92307692307691</c:v>
                </c:pt>
                <c:pt idx="10">
                  <c:v>111.42857142857139</c:v>
                </c:pt>
                <c:pt idx="11">
                  <c:v>106.66666666666667</c:v>
                </c:pt>
                <c:pt idx="12">
                  <c:v>102.5</c:v>
                </c:pt>
                <c:pt idx="13">
                  <c:v>98.823529411764682</c:v>
                </c:pt>
                <c:pt idx="14">
                  <c:v>95.5555555555555</c:v>
                </c:pt>
                <c:pt idx="15">
                  <c:v>92.631578947368411</c:v>
                </c:pt>
                <c:pt idx="16">
                  <c:v>90</c:v>
                </c:pt>
                <c:pt idx="17">
                  <c:v>87.61904761904762</c:v>
                </c:pt>
                <c:pt idx="18">
                  <c:v>85.454545454545467</c:v>
                </c:pt>
                <c:pt idx="19">
                  <c:v>83.478260869565233</c:v>
                </c:pt>
                <c:pt idx="20">
                  <c:v>81.666666666666657</c:v>
                </c:pt>
                <c:pt idx="21">
                  <c:v>80</c:v>
                </c:pt>
              </c:numCache>
            </c:numRef>
          </c:yVal>
          <c:smooth val="1"/>
        </c:ser>
        <c:ser>
          <c:idx val="1"/>
          <c:order val="4"/>
          <c:tx>
            <c:strRef>
              <c:f>EOQ!$C$7</c:f>
              <c:strCache>
                <c:ptCount val="1"/>
                <c:pt idx="0">
                  <c:v>発注費</c:v>
                </c:pt>
              </c:strCache>
            </c:strRef>
          </c:tx>
          <c:spPr>
            <a:ln>
              <a:solidFill>
                <a:schemeClr val="accent6">
                  <a:lumMod val="75000"/>
                </a:schemeClr>
              </a:solidFill>
              <a:prstDash val="sysDash"/>
            </a:ln>
          </c:spPr>
          <c:marker>
            <c:symbol val="none"/>
          </c:marker>
          <c:xVal>
            <c:numRef>
              <c:f>EOQ!$A$8:$A$29</c:f>
              <c:numCache>
                <c:formatCode>General</c:formatCode>
                <c:ptCount val="22"/>
                <c:pt idx="0">
                  <c:v>80</c:v>
                </c:pt>
                <c:pt idx="1">
                  <c:v>100</c:v>
                </c:pt>
                <c:pt idx="2">
                  <c:v>120</c:v>
                </c:pt>
                <c:pt idx="3">
                  <c:v>140</c:v>
                </c:pt>
                <c:pt idx="4">
                  <c:v>160</c:v>
                </c:pt>
                <c:pt idx="5">
                  <c:v>180</c:v>
                </c:pt>
                <c:pt idx="6">
                  <c:v>200</c:v>
                </c:pt>
                <c:pt idx="7">
                  <c:v>220</c:v>
                </c:pt>
                <c:pt idx="8">
                  <c:v>240</c:v>
                </c:pt>
                <c:pt idx="9">
                  <c:v>260</c:v>
                </c:pt>
                <c:pt idx="10">
                  <c:v>280</c:v>
                </c:pt>
                <c:pt idx="11">
                  <c:v>300</c:v>
                </c:pt>
                <c:pt idx="12">
                  <c:v>320</c:v>
                </c:pt>
                <c:pt idx="13">
                  <c:v>340</c:v>
                </c:pt>
                <c:pt idx="14">
                  <c:v>360</c:v>
                </c:pt>
                <c:pt idx="15">
                  <c:v>380</c:v>
                </c:pt>
                <c:pt idx="16">
                  <c:v>400</c:v>
                </c:pt>
                <c:pt idx="17">
                  <c:v>420</c:v>
                </c:pt>
                <c:pt idx="18">
                  <c:v>440</c:v>
                </c:pt>
                <c:pt idx="19">
                  <c:v>460</c:v>
                </c:pt>
                <c:pt idx="20">
                  <c:v>480</c:v>
                </c:pt>
                <c:pt idx="21">
                  <c:v>500</c:v>
                </c:pt>
              </c:numCache>
            </c:numRef>
          </c:xVal>
          <c:yVal>
            <c:numRef>
              <c:f>(EOQ!$C$8:$C$29,EOQ!$C$98:$C$120)</c:f>
              <c:numCache>
                <c:formatCode>General</c:formatCode>
                <c:ptCount val="45"/>
                <c:pt idx="0">
                  <c:v>250</c:v>
                </c:pt>
                <c:pt idx="1">
                  <c:v>200</c:v>
                </c:pt>
                <c:pt idx="2">
                  <c:v>166.66666666666657</c:v>
                </c:pt>
                <c:pt idx="3">
                  <c:v>142.85714285714297</c:v>
                </c:pt>
                <c:pt idx="4">
                  <c:v>125</c:v>
                </c:pt>
                <c:pt idx="5">
                  <c:v>111.1111111111111</c:v>
                </c:pt>
                <c:pt idx="6">
                  <c:v>100</c:v>
                </c:pt>
                <c:pt idx="7">
                  <c:v>90.909090909090907</c:v>
                </c:pt>
                <c:pt idx="8">
                  <c:v>83.333333333333286</c:v>
                </c:pt>
                <c:pt idx="9">
                  <c:v>76.923076923076891</c:v>
                </c:pt>
                <c:pt idx="10">
                  <c:v>71.428571428571388</c:v>
                </c:pt>
                <c:pt idx="11">
                  <c:v>66.666666666666671</c:v>
                </c:pt>
                <c:pt idx="12">
                  <c:v>62.5</c:v>
                </c:pt>
                <c:pt idx="13">
                  <c:v>58.823529411764675</c:v>
                </c:pt>
                <c:pt idx="14">
                  <c:v>55.55555555555555</c:v>
                </c:pt>
                <c:pt idx="15">
                  <c:v>52.631578947368418</c:v>
                </c:pt>
                <c:pt idx="16">
                  <c:v>50</c:v>
                </c:pt>
                <c:pt idx="17">
                  <c:v>47.619047619047564</c:v>
                </c:pt>
                <c:pt idx="18">
                  <c:v>45.454545454545418</c:v>
                </c:pt>
                <c:pt idx="19">
                  <c:v>43.478260869565204</c:v>
                </c:pt>
                <c:pt idx="20">
                  <c:v>41.666666666666622</c:v>
                </c:pt>
                <c:pt idx="21">
                  <c:v>40</c:v>
                </c:pt>
                <c:pt idx="22">
                  <c:v>0</c:v>
                </c:pt>
                <c:pt idx="23">
                  <c:v>290</c:v>
                </c:pt>
                <c:pt idx="24">
                  <c:v>240</c:v>
                </c:pt>
                <c:pt idx="25">
                  <c:v>206.66666666666657</c:v>
                </c:pt>
                <c:pt idx="26">
                  <c:v>182.85714285714297</c:v>
                </c:pt>
                <c:pt idx="27">
                  <c:v>165</c:v>
                </c:pt>
                <c:pt idx="28">
                  <c:v>151.111111111111</c:v>
                </c:pt>
                <c:pt idx="29">
                  <c:v>140</c:v>
                </c:pt>
                <c:pt idx="30">
                  <c:v>130.90909090909091</c:v>
                </c:pt>
                <c:pt idx="31">
                  <c:v>123.33333333333329</c:v>
                </c:pt>
                <c:pt idx="32">
                  <c:v>116.92307692307691</c:v>
                </c:pt>
                <c:pt idx="33">
                  <c:v>111.42857142857139</c:v>
                </c:pt>
                <c:pt idx="34">
                  <c:v>106.66666666666667</c:v>
                </c:pt>
                <c:pt idx="35">
                  <c:v>102.5</c:v>
                </c:pt>
                <c:pt idx="36">
                  <c:v>98.823529411764682</c:v>
                </c:pt>
                <c:pt idx="37">
                  <c:v>95.5555555555555</c:v>
                </c:pt>
                <c:pt idx="38">
                  <c:v>92.631578947368411</c:v>
                </c:pt>
                <c:pt idx="39">
                  <c:v>90</c:v>
                </c:pt>
                <c:pt idx="40">
                  <c:v>87.61904761904762</c:v>
                </c:pt>
                <c:pt idx="41">
                  <c:v>85.454545454545467</c:v>
                </c:pt>
                <c:pt idx="42">
                  <c:v>83.478260869565233</c:v>
                </c:pt>
                <c:pt idx="43">
                  <c:v>81.666666666666657</c:v>
                </c:pt>
                <c:pt idx="44">
                  <c:v>80</c:v>
                </c:pt>
              </c:numCache>
            </c:numRef>
          </c:yVal>
          <c:smooth val="1"/>
        </c:ser>
        <c:dLbls>
          <c:showLegendKey val="0"/>
          <c:showVal val="0"/>
          <c:showCatName val="0"/>
          <c:showSerName val="0"/>
          <c:showPercent val="0"/>
          <c:showBubbleSize val="0"/>
        </c:dLbls>
        <c:axId val="209233408"/>
        <c:axId val="209234944"/>
      </c:scatterChart>
      <c:valAx>
        <c:axId val="209233408"/>
        <c:scaling>
          <c:orientation val="minMax"/>
        </c:scaling>
        <c:delete val="1"/>
        <c:axPos val="b"/>
        <c:numFmt formatCode="General" sourceLinked="1"/>
        <c:majorTickMark val="cross"/>
        <c:minorTickMark val="cross"/>
        <c:tickLblPos val="nextTo"/>
        <c:crossAx val="209234944"/>
        <c:crosses val="autoZero"/>
        <c:crossBetween val="midCat"/>
      </c:valAx>
      <c:valAx>
        <c:axId val="209234944"/>
        <c:scaling>
          <c:orientation val="minMax"/>
        </c:scaling>
        <c:delete val="1"/>
        <c:axPos val="l"/>
        <c:numFmt formatCode="General" sourceLinked="1"/>
        <c:majorTickMark val="cross"/>
        <c:minorTickMark val="cross"/>
        <c:tickLblPos val="nextTo"/>
        <c:crossAx val="209233408"/>
        <c:crosses val="autoZero"/>
        <c:crossBetween val="midCat"/>
      </c:valAx>
    </c:plotArea>
    <c:legend>
      <c:legendPos val="r"/>
      <c:overlay val="1"/>
    </c:legend>
    <c:plotVisOnly val="1"/>
    <c:dispBlanksAs val="zero"/>
    <c:showDLblsOverMax val="1"/>
  </c:chart>
  <c:externalData r:id="rId1">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29DE7EF-729D-4470-A0C0-3D23535B631C}" type="datetimeFigureOut">
              <a:rPr kumimoji="1" lang="ja-JP" altLang="en-US" smtClean="0"/>
              <a:t>2013/12/3</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654848-9914-40CF-BCA0-2A7DCEA4FA94}" type="slidenum">
              <a:rPr kumimoji="1" lang="ja-JP" altLang="en-US" smtClean="0"/>
              <a:t>‹#›</a:t>
            </a:fld>
            <a:endParaRPr kumimoji="1" lang="ja-JP" altLang="en-US"/>
          </a:p>
        </p:txBody>
      </p:sp>
    </p:spTree>
    <p:extLst>
      <p:ext uri="{BB962C8B-B14F-4D97-AF65-F5344CB8AC3E}">
        <p14:creationId xmlns:p14="http://schemas.microsoft.com/office/powerpoint/2010/main" val="6759517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6D6EF6-4F35-45DC-BB25-159E0CA0ADFF}" type="datetimeFigureOut">
              <a:rPr kumimoji="1" lang="ja-JP" altLang="en-US" smtClean="0"/>
              <a:t>2013/12/3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C38950-B69E-46FC-B74C-52E4330B3FCB}" type="slidenum">
              <a:rPr kumimoji="1" lang="ja-JP" altLang="en-US" smtClean="0"/>
              <a:t>‹#›</a:t>
            </a:fld>
            <a:endParaRPr kumimoji="1" lang="ja-JP" altLang="en-US"/>
          </a:p>
        </p:txBody>
      </p:sp>
    </p:spTree>
    <p:extLst>
      <p:ext uri="{BB962C8B-B14F-4D97-AF65-F5344CB8AC3E}">
        <p14:creationId xmlns:p14="http://schemas.microsoft.com/office/powerpoint/2010/main" val="13055011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CED452-2339-4C61-A304-22739381C526}" type="slidenum">
              <a:rPr lang="en-US" altLang="ja-JP"/>
              <a:pPr/>
              <a:t>1</a:t>
            </a:fld>
            <a:endParaRPr lang="en-US" altLang="ja-JP"/>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F621E9-CAD1-4B46-9551-9016ED7499C2}" type="slidenum">
              <a:rPr lang="en-US" altLang="ja-JP"/>
              <a:pPr/>
              <a:t>10</a:t>
            </a:fld>
            <a:endParaRPr lang="en-US" altLang="ja-JP"/>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BF7911-4355-45DF-ACD6-AAAD3EC475CB}" type="slidenum">
              <a:rPr lang="en-US" altLang="ja-JP"/>
              <a:pPr/>
              <a:t>11</a:t>
            </a:fld>
            <a:endParaRPr lang="en-US" altLang="ja-JP"/>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AAEAF6-85B5-49A1-9800-B5769353DCAE}" type="slidenum">
              <a:rPr lang="en-US" altLang="ja-JP"/>
              <a:pPr/>
              <a:t>12</a:t>
            </a:fld>
            <a:endParaRPr lang="en-US" altLang="ja-JP"/>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B07B3F-5A07-4181-BA7D-A368242E707F}" type="slidenum">
              <a:rPr lang="en-US" altLang="ja-JP"/>
              <a:pPr/>
              <a:t>13</a:t>
            </a:fld>
            <a:endParaRPr lang="en-US" altLang="ja-JP"/>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CD2A73-F9DD-42CB-A3FF-CD0C566B8FA5}" type="slidenum">
              <a:rPr lang="en-US" altLang="ja-JP"/>
              <a:pPr/>
              <a:t>14</a:t>
            </a:fld>
            <a:endParaRPr lang="en-US" altLang="ja-JP"/>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1C38950-B69E-46FC-B74C-52E4330B3FCB}" type="slidenum">
              <a:rPr kumimoji="1" lang="ja-JP" altLang="en-US" smtClean="0"/>
              <a:t>15</a:t>
            </a:fld>
            <a:endParaRPr kumimoji="1" lang="ja-JP" altLang="en-US"/>
          </a:p>
        </p:txBody>
      </p:sp>
    </p:spTree>
    <p:extLst>
      <p:ext uri="{BB962C8B-B14F-4D97-AF65-F5344CB8AC3E}">
        <p14:creationId xmlns:p14="http://schemas.microsoft.com/office/powerpoint/2010/main" val="22936926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B02806-5BA9-47B6-83BA-D89A03C0089B}" type="slidenum">
              <a:rPr lang="en-US" altLang="ja-JP"/>
              <a:pPr/>
              <a:t>16</a:t>
            </a:fld>
            <a:endParaRPr lang="en-US" altLang="ja-JP"/>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F03FAA-9AC6-419D-A825-71251B0F4E65}" type="slidenum">
              <a:rPr lang="en-US" altLang="ja-JP"/>
              <a:pPr/>
              <a:t>17</a:t>
            </a:fld>
            <a:endParaRPr lang="en-US" altLang="ja-JP"/>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5C0A9E-6C36-402C-A0D5-756EA87BDA93}" type="slidenum">
              <a:rPr lang="en-US" altLang="ja-JP"/>
              <a:pPr/>
              <a:t>18</a:t>
            </a:fld>
            <a:endParaRPr lang="en-US" altLang="ja-JP"/>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2943A0-CA37-47E7-A857-ECF9BF356EDE}" type="slidenum">
              <a:rPr lang="en-US" altLang="ja-JP"/>
              <a:pPr/>
              <a:t>19</a:t>
            </a:fld>
            <a:endParaRPr lang="en-US" altLang="ja-JP"/>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1C38950-B69E-46FC-B74C-52E4330B3FCB}" type="slidenum">
              <a:rPr kumimoji="1" lang="ja-JP" altLang="en-US" smtClean="0"/>
              <a:t>2</a:t>
            </a:fld>
            <a:endParaRPr kumimoji="1" lang="ja-JP" altLang="en-US"/>
          </a:p>
        </p:txBody>
      </p:sp>
    </p:spTree>
    <p:extLst>
      <p:ext uri="{BB962C8B-B14F-4D97-AF65-F5344CB8AC3E}">
        <p14:creationId xmlns:p14="http://schemas.microsoft.com/office/powerpoint/2010/main" val="13203451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21D9B2-C14F-4AA7-A1F8-2DEE91E31785}" type="slidenum">
              <a:rPr lang="en-US" altLang="ja-JP"/>
              <a:pPr/>
              <a:t>20</a:t>
            </a:fld>
            <a:endParaRPr lang="en-US" altLang="ja-JP"/>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986230-C29D-4CD4-AF47-3714D2C80325}" type="slidenum">
              <a:rPr lang="en-US" altLang="ja-JP"/>
              <a:pPr/>
              <a:t>21</a:t>
            </a:fld>
            <a:endParaRPr lang="en-US" altLang="ja-JP"/>
          </a:p>
        </p:txBody>
      </p:sp>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986230-C29D-4CD4-AF47-3714D2C80325}" type="slidenum">
              <a:rPr lang="en-US" altLang="ja-JP"/>
              <a:pPr/>
              <a:t>22</a:t>
            </a:fld>
            <a:endParaRPr lang="en-US" altLang="ja-JP"/>
          </a:p>
        </p:txBody>
      </p:sp>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21D9B2-C14F-4AA7-A1F8-2DEE91E31785}" type="slidenum">
              <a:rPr lang="en-US" altLang="ja-JP"/>
              <a:pPr/>
              <a:t>23</a:t>
            </a:fld>
            <a:endParaRPr lang="en-US" altLang="ja-JP"/>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986230-C29D-4CD4-AF47-3714D2C80325}" type="slidenum">
              <a:rPr lang="en-US" altLang="ja-JP"/>
              <a:pPr/>
              <a:t>24</a:t>
            </a:fld>
            <a:endParaRPr lang="en-US" altLang="ja-JP"/>
          </a:p>
        </p:txBody>
      </p:sp>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37B82F-AA65-4440-B4E5-1228E3CE166A}" type="slidenum">
              <a:rPr lang="en-US" altLang="ja-JP"/>
              <a:pPr/>
              <a:t>25</a:t>
            </a:fld>
            <a:endParaRPr lang="en-US" altLang="ja-JP"/>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37B82F-AA65-4440-B4E5-1228E3CE166A}" type="slidenum">
              <a:rPr lang="en-US" altLang="ja-JP"/>
              <a:pPr/>
              <a:t>26</a:t>
            </a:fld>
            <a:endParaRPr lang="en-US" altLang="ja-JP"/>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37B82F-AA65-4440-B4E5-1228E3CE166A}" type="slidenum">
              <a:rPr lang="en-US" altLang="ja-JP"/>
              <a:pPr/>
              <a:t>27</a:t>
            </a:fld>
            <a:endParaRPr lang="en-US" altLang="ja-JP"/>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37B82F-AA65-4440-B4E5-1228E3CE166A}" type="slidenum">
              <a:rPr lang="en-US" altLang="ja-JP"/>
              <a:pPr/>
              <a:t>28</a:t>
            </a:fld>
            <a:endParaRPr lang="en-US" altLang="ja-JP"/>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37B82F-AA65-4440-B4E5-1228E3CE166A}" type="slidenum">
              <a:rPr lang="en-US" altLang="ja-JP"/>
              <a:pPr/>
              <a:t>29</a:t>
            </a:fld>
            <a:endParaRPr lang="en-US" altLang="ja-JP"/>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1C38950-B69E-46FC-B74C-52E4330B3FCB}" type="slidenum">
              <a:rPr kumimoji="1" lang="ja-JP" altLang="en-US" smtClean="0"/>
              <a:t>3</a:t>
            </a:fld>
            <a:endParaRPr kumimoji="1" lang="ja-JP" altLang="en-US"/>
          </a:p>
        </p:txBody>
      </p:sp>
    </p:spTree>
    <p:extLst>
      <p:ext uri="{BB962C8B-B14F-4D97-AF65-F5344CB8AC3E}">
        <p14:creationId xmlns:p14="http://schemas.microsoft.com/office/powerpoint/2010/main" val="35052818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9FC567-AE2A-4070-B6EF-3C321E8BBF1F}" type="slidenum">
              <a:rPr lang="en-US" altLang="ja-JP"/>
              <a:pPr/>
              <a:t>30</a:t>
            </a:fld>
            <a:endParaRPr lang="en-US" altLang="ja-JP"/>
          </a:p>
        </p:txBody>
      </p:sp>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46077F-AA36-4D8F-B637-04DCFE304294}" type="slidenum">
              <a:rPr lang="en-US" altLang="ja-JP"/>
              <a:pPr/>
              <a:t>31</a:t>
            </a:fld>
            <a:endParaRPr lang="en-US" altLang="ja-JP"/>
          </a:p>
        </p:txBody>
      </p:sp>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9FC567-AE2A-4070-B6EF-3C321E8BBF1F}" type="slidenum">
              <a:rPr lang="en-US" altLang="ja-JP"/>
              <a:pPr/>
              <a:t>32</a:t>
            </a:fld>
            <a:endParaRPr lang="en-US" altLang="ja-JP"/>
          </a:p>
        </p:txBody>
      </p:sp>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37B82F-AA65-4440-B4E5-1228E3CE166A}" type="slidenum">
              <a:rPr lang="en-US" altLang="ja-JP"/>
              <a:pPr/>
              <a:t>33</a:t>
            </a:fld>
            <a:endParaRPr lang="en-US" altLang="ja-JP"/>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847733-ADF9-4018-A686-8210A021870F}" type="slidenum">
              <a:rPr lang="en-US" altLang="ja-JP"/>
              <a:pPr/>
              <a:t>34</a:t>
            </a:fld>
            <a:endParaRPr lang="en-US" altLang="ja-JP"/>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1C38950-B69E-46FC-B74C-52E4330B3FCB}" type="slidenum">
              <a:rPr kumimoji="1" lang="ja-JP" altLang="en-US" smtClean="0"/>
              <a:t>35</a:t>
            </a:fld>
            <a:endParaRPr kumimoji="1" lang="ja-JP" altLang="en-US"/>
          </a:p>
        </p:txBody>
      </p:sp>
    </p:spTree>
    <p:extLst>
      <p:ext uri="{BB962C8B-B14F-4D97-AF65-F5344CB8AC3E}">
        <p14:creationId xmlns:p14="http://schemas.microsoft.com/office/powerpoint/2010/main" val="14051434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6B7417-8D99-4CB7-97D1-34CBD6601E14}" type="slidenum">
              <a:rPr lang="en-US" altLang="ja-JP"/>
              <a:pPr/>
              <a:t>36</a:t>
            </a:fld>
            <a:endParaRPr lang="en-US" altLang="ja-JP"/>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6B7417-8D99-4CB7-97D1-34CBD6601E14}" type="slidenum">
              <a:rPr lang="en-US" altLang="ja-JP"/>
              <a:pPr/>
              <a:t>37</a:t>
            </a:fld>
            <a:endParaRPr lang="en-US" altLang="ja-JP"/>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6B7417-8D99-4CB7-97D1-34CBD6601E14}" type="slidenum">
              <a:rPr lang="en-US" altLang="ja-JP"/>
              <a:pPr/>
              <a:t>38</a:t>
            </a:fld>
            <a:endParaRPr lang="en-US" altLang="ja-JP"/>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A1E249-6DEB-4041-9BF2-4E3FCF1134DB}" type="slidenum">
              <a:rPr lang="en-US" altLang="ja-JP"/>
              <a:pPr/>
              <a:t>39</a:t>
            </a:fld>
            <a:endParaRPr lang="en-US" altLang="ja-JP"/>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2CCA3E-4A12-4F3D-ACD6-FF243225F915}" type="slidenum">
              <a:rPr lang="en-US" altLang="ja-JP"/>
              <a:pPr/>
              <a:t>4</a:t>
            </a:fld>
            <a:endParaRPr lang="en-US" altLang="ja-JP"/>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847733-ADF9-4018-A686-8210A021870F}" type="slidenum">
              <a:rPr lang="en-US" altLang="ja-JP"/>
              <a:pPr/>
              <a:t>40</a:t>
            </a:fld>
            <a:endParaRPr lang="en-US" altLang="ja-JP"/>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6B7417-8D99-4CB7-97D1-34CBD6601E14}" type="slidenum">
              <a:rPr lang="en-US" altLang="ja-JP"/>
              <a:pPr/>
              <a:t>41</a:t>
            </a:fld>
            <a:endParaRPr lang="en-US" altLang="ja-JP"/>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3D5181-A9C6-4F9A-A9B2-92C16C2C59DD}" type="slidenum">
              <a:rPr lang="en-US" altLang="ja-JP"/>
              <a:pPr/>
              <a:t>42</a:t>
            </a:fld>
            <a:endParaRPr lang="en-US" altLang="ja-JP"/>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FB9632-2710-41C7-8BFE-3B4DBDD97882}" type="slidenum">
              <a:rPr lang="en-US" altLang="ja-JP"/>
              <a:pPr/>
              <a:t>43</a:t>
            </a:fld>
            <a:endParaRPr lang="en-US" altLang="ja-JP"/>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4DB6A4-6C6C-41A6-9A69-BC4165C5F5F2}" type="slidenum">
              <a:rPr lang="en-US" altLang="ja-JP"/>
              <a:pPr/>
              <a:t>44</a:t>
            </a:fld>
            <a:endParaRPr lang="en-US" altLang="ja-JP"/>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6A7A97-D693-4E1A-A65E-2E6D8421D55D}" type="slidenum">
              <a:rPr lang="en-US" altLang="ja-JP"/>
              <a:pPr/>
              <a:t>45</a:t>
            </a:fld>
            <a:endParaRPr lang="en-US" altLang="ja-JP"/>
          </a:p>
        </p:txBody>
      </p:sp>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E90D15-6DF9-433B-AAA4-16EEC7F75DF9}" type="slidenum">
              <a:rPr lang="en-US" altLang="ja-JP"/>
              <a:pPr/>
              <a:t>46</a:t>
            </a:fld>
            <a:endParaRPr lang="en-US" altLang="ja-JP"/>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363AA3-E6D1-455C-8AC4-DAD02EBC0E94}" type="slidenum">
              <a:rPr lang="en-US" altLang="ja-JP"/>
              <a:pPr/>
              <a:t>47</a:t>
            </a:fld>
            <a:endParaRPr lang="en-US" altLang="ja-JP"/>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D28CA1-DAA1-4E33-8600-94E43BBB3A9E}" type="slidenum">
              <a:rPr lang="en-US" altLang="ja-JP"/>
              <a:pPr/>
              <a:t>48</a:t>
            </a:fld>
            <a:endParaRPr lang="en-US" altLang="ja-JP"/>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D2F6E5-F95F-4D27-BA78-BB3076279437}" type="slidenum">
              <a:rPr lang="en-US" altLang="ja-JP"/>
              <a:pPr/>
              <a:t>49</a:t>
            </a:fld>
            <a:endParaRPr lang="en-US" altLang="ja-JP"/>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45F00F-CC5A-4F4E-BDAC-0D8EBF9379FC}" type="slidenum">
              <a:rPr lang="en-US" altLang="ja-JP"/>
              <a:pPr/>
              <a:t>5</a:t>
            </a:fld>
            <a:endParaRPr lang="en-US" altLang="ja-JP"/>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1C7995-49B7-433B-8020-BE3304053B5A}" type="slidenum">
              <a:rPr lang="en-US" altLang="ja-JP"/>
              <a:pPr/>
              <a:t>50</a:t>
            </a:fld>
            <a:endParaRPr lang="en-US" altLang="ja-JP"/>
          </a:p>
        </p:txBody>
      </p:sp>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FEF630-A0D8-49B4-AB92-7E743CDD8E46}" type="slidenum">
              <a:rPr lang="en-US" altLang="ja-JP"/>
              <a:pPr/>
              <a:t>51</a:t>
            </a:fld>
            <a:endParaRPr lang="en-US" altLang="ja-JP"/>
          </a:p>
        </p:txBody>
      </p:sp>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9D5C76-991B-4BB1-AA88-229FE02BABB0}" type="slidenum">
              <a:rPr lang="en-US" altLang="ja-JP"/>
              <a:pPr/>
              <a:t>52</a:t>
            </a:fld>
            <a:endParaRPr lang="en-US" altLang="ja-JP"/>
          </a:p>
        </p:txBody>
      </p:sp>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CBB942-5CDE-40BD-A9E7-75D88A8C8710}" type="slidenum">
              <a:rPr lang="en-US" altLang="ja-JP"/>
              <a:pPr/>
              <a:t>53</a:t>
            </a:fld>
            <a:endParaRPr lang="en-US" altLang="ja-JP"/>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55A726-2485-4821-988E-761CE3FC3846}" type="slidenum">
              <a:rPr lang="en-US" altLang="ja-JP"/>
              <a:pPr/>
              <a:t>54</a:t>
            </a:fld>
            <a:endParaRPr lang="en-US" altLang="ja-JP"/>
          </a:p>
        </p:txBody>
      </p:sp>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03AA20-C199-423E-8AF5-3F7C918078C2}" type="slidenum">
              <a:rPr lang="en-US" altLang="ja-JP"/>
              <a:pPr/>
              <a:t>55</a:t>
            </a:fld>
            <a:endParaRPr lang="en-US" altLang="ja-JP"/>
          </a:p>
        </p:txBody>
      </p:sp>
      <p:sp>
        <p:nvSpPr>
          <p:cNvPr id="181250" name="Rectangle 2"/>
          <p:cNvSpPr>
            <a:spLocks noGrp="1" noRot="1" noChangeAspec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9B1CA5-079E-4F04-A7A9-CB150EC27AD2}" type="slidenum">
              <a:rPr lang="en-US" altLang="ja-JP"/>
              <a:pPr/>
              <a:t>56</a:t>
            </a:fld>
            <a:endParaRPr lang="en-US" altLang="ja-JP"/>
          </a:p>
        </p:txBody>
      </p:sp>
      <p:sp>
        <p:nvSpPr>
          <p:cNvPr id="210946" name="Rectangle 2"/>
          <p:cNvSpPr>
            <a:spLocks noGrp="1" noRot="1" noChangeAspect="1" noChangeArrowheads="1" noTextEdit="1"/>
          </p:cNvSpPr>
          <p:nvPr>
            <p:ph type="sldImg"/>
          </p:nvPr>
        </p:nvSpPr>
        <p:spPr>
          <a:ln/>
        </p:spPr>
      </p:sp>
      <p:sp>
        <p:nvSpPr>
          <p:cNvPr id="21094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663C84-3CE6-41A0-AF54-B6FE22F2A86F}" type="slidenum">
              <a:rPr lang="en-US" altLang="ja-JP"/>
              <a:pPr/>
              <a:t>57</a:t>
            </a:fld>
            <a:endParaRPr lang="en-US" altLang="ja-JP"/>
          </a:p>
        </p:txBody>
      </p:sp>
      <p:sp>
        <p:nvSpPr>
          <p:cNvPr id="212994" name="Rectangle 2"/>
          <p:cNvSpPr>
            <a:spLocks noGrp="1" noRot="1" noChangeAspect="1" noChangeArrowheads="1" noTextEdit="1"/>
          </p:cNvSpPr>
          <p:nvPr>
            <p:ph type="sldImg"/>
          </p:nvPr>
        </p:nvSpPr>
        <p:spPr>
          <a:ln/>
        </p:spPr>
      </p:sp>
      <p:sp>
        <p:nvSpPr>
          <p:cNvPr id="21299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BD3DFB-D73D-4BD1-98D3-41E28ECB197A}" type="slidenum">
              <a:rPr lang="en-US" altLang="ja-JP"/>
              <a:pPr/>
              <a:t>58</a:t>
            </a:fld>
            <a:endParaRPr lang="en-US" altLang="ja-JP"/>
          </a:p>
        </p:txBody>
      </p:sp>
      <p:sp>
        <p:nvSpPr>
          <p:cNvPr id="183298" name="Rectangle 2"/>
          <p:cNvSpPr>
            <a:spLocks noGrp="1" noRot="1" noChangeAspect="1" noChangeArrowheads="1" noTextEdit="1"/>
          </p:cNvSpPr>
          <p:nvPr>
            <p:ph type="sldImg"/>
          </p:nvPr>
        </p:nvSpPr>
        <p:spPr>
          <a:ln/>
        </p:spPr>
      </p:sp>
      <p:sp>
        <p:nvSpPr>
          <p:cNvPr id="18329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CF0175-2D1F-4AA6-AA69-295A5E50A982}" type="slidenum">
              <a:rPr lang="en-US" altLang="ja-JP"/>
              <a:pPr/>
              <a:t>59</a:t>
            </a:fld>
            <a:endParaRPr lang="en-US" altLang="ja-JP"/>
          </a:p>
        </p:txBody>
      </p:sp>
      <p:sp>
        <p:nvSpPr>
          <p:cNvPr id="185346"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9FB963-915A-4EA9-A841-C1B471417218}" type="slidenum">
              <a:rPr lang="en-US" altLang="ja-JP"/>
              <a:pPr/>
              <a:t>6</a:t>
            </a:fld>
            <a:endParaRPr lang="en-US" altLang="ja-JP"/>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82FE59-0252-4D8C-B2CB-103D151470A1}" type="slidenum">
              <a:rPr lang="en-US" altLang="ja-JP"/>
              <a:pPr/>
              <a:t>60</a:t>
            </a:fld>
            <a:endParaRPr lang="en-US" altLang="ja-JP"/>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50BF0B-67C8-4CB5-A52E-5EC65FF616C8}" type="slidenum">
              <a:rPr lang="en-US" altLang="ja-JP"/>
              <a:pPr/>
              <a:t>61</a:t>
            </a:fld>
            <a:endParaRPr lang="en-US" altLang="ja-JP"/>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D1E8AE-B3D0-4D05-BD9C-969AF034C7C4}" type="slidenum">
              <a:rPr lang="en-US" altLang="ja-JP"/>
              <a:pPr/>
              <a:t>62</a:t>
            </a:fld>
            <a:endParaRPr lang="en-US" altLang="ja-JP"/>
          </a:p>
        </p:txBody>
      </p:sp>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83F475-162B-45E8-9540-8EA2884C724C}" type="slidenum">
              <a:rPr lang="en-US" altLang="ja-JP"/>
              <a:pPr/>
              <a:t>63</a:t>
            </a:fld>
            <a:endParaRPr lang="en-US" altLang="ja-JP"/>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A216E5-E07B-4E02-AF47-70CAB5C8D348}" type="slidenum">
              <a:rPr lang="en-US" altLang="ja-JP"/>
              <a:pPr/>
              <a:t>64</a:t>
            </a:fld>
            <a:endParaRPr lang="en-US" altLang="ja-JP"/>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754396-B6B7-4C4E-BBE9-BE814EF07818}" type="slidenum">
              <a:rPr lang="en-US" altLang="ja-JP"/>
              <a:pPr/>
              <a:t>65</a:t>
            </a:fld>
            <a:endParaRPr lang="en-US" altLang="ja-JP"/>
          </a:p>
        </p:txBody>
      </p:sp>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946BE6-AB83-4F5C-A73C-62FAFD8E6CE0}" type="slidenum">
              <a:rPr lang="en-US" altLang="ja-JP"/>
              <a:pPr/>
              <a:t>66</a:t>
            </a:fld>
            <a:endParaRPr lang="en-US" altLang="ja-JP"/>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18D14F-75AD-4352-9E7D-A7A065F48567}" type="slidenum">
              <a:rPr lang="en-US" altLang="ja-JP"/>
              <a:pPr/>
              <a:t>67</a:t>
            </a:fld>
            <a:endParaRPr lang="en-US" altLang="ja-JP"/>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18D14F-75AD-4352-9E7D-A7A065F48567}" type="slidenum">
              <a:rPr lang="en-US" altLang="ja-JP"/>
              <a:pPr/>
              <a:t>68</a:t>
            </a:fld>
            <a:endParaRPr lang="en-US" altLang="ja-JP"/>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FD76D7-CC4E-444E-A0BB-D5445F04319E}" type="slidenum">
              <a:rPr lang="en-US" altLang="ja-JP"/>
              <a:pPr/>
              <a:t>69</a:t>
            </a:fld>
            <a:endParaRPr lang="en-US" altLang="ja-JP"/>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20D4D2-3E47-4D94-957E-22ACE928BA15}" type="slidenum">
              <a:rPr lang="en-US" altLang="ja-JP"/>
              <a:pPr/>
              <a:t>7</a:t>
            </a:fld>
            <a:endParaRPr lang="en-US" altLang="ja-JP"/>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46A8C5-809F-4AE7-A272-D3893905422E}" type="slidenum">
              <a:rPr lang="en-US" altLang="ja-JP"/>
              <a:pPr/>
              <a:t>70</a:t>
            </a:fld>
            <a:endParaRPr lang="en-US" altLang="ja-JP"/>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46A8C5-809F-4AE7-A272-D3893905422E}" type="slidenum">
              <a:rPr lang="en-US" altLang="ja-JP"/>
              <a:pPr/>
              <a:t>71</a:t>
            </a:fld>
            <a:endParaRPr lang="en-US" altLang="ja-JP"/>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48CC7C-434E-41A0-9DBF-044474AA1FCE}" type="slidenum">
              <a:rPr lang="en-US" altLang="ja-JP"/>
              <a:pPr/>
              <a:t>72</a:t>
            </a:fld>
            <a:endParaRPr lang="en-US" altLang="ja-JP"/>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A95570-1330-46BA-A6CC-89C2E42663C7}" type="slidenum">
              <a:rPr lang="en-US" altLang="ja-JP"/>
              <a:pPr/>
              <a:t>73</a:t>
            </a:fld>
            <a:endParaRPr lang="en-US" altLang="ja-JP"/>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A0A61C-5FE6-4A5E-AC92-80FE9AE2E6C9}" type="slidenum">
              <a:rPr lang="en-US" altLang="ja-JP"/>
              <a:pPr/>
              <a:t>74</a:t>
            </a:fld>
            <a:endParaRPr lang="en-US" altLang="ja-JP"/>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75F8D9-6F50-4928-979F-C49D09D14AED}" type="slidenum">
              <a:rPr lang="en-US" altLang="ja-JP"/>
              <a:pPr/>
              <a:t>75</a:t>
            </a:fld>
            <a:endParaRPr lang="en-US" altLang="ja-JP"/>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754901-A0E0-460F-8DAC-04963B334437}" type="slidenum">
              <a:rPr lang="en-US" altLang="ja-JP"/>
              <a:pPr/>
              <a:t>76</a:t>
            </a:fld>
            <a:endParaRPr lang="en-US" altLang="ja-JP"/>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5CABCE-A189-4967-9F45-A4D7248E7B4F}" type="slidenum">
              <a:rPr lang="en-US" altLang="ja-JP"/>
              <a:pPr/>
              <a:t>77</a:t>
            </a:fld>
            <a:endParaRPr lang="en-US" altLang="ja-JP"/>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9BB088-9014-46F7-ADFC-1D7A42C79324}" type="slidenum">
              <a:rPr lang="en-US" altLang="ja-JP"/>
              <a:pPr/>
              <a:t>78</a:t>
            </a:fld>
            <a:endParaRPr lang="en-US" altLang="ja-JP"/>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DF94F2-F31A-49FC-9E9A-EFDB1837D22D}" type="slidenum">
              <a:rPr lang="en-US" altLang="ja-JP"/>
              <a:pPr/>
              <a:t>79</a:t>
            </a:fld>
            <a:endParaRPr lang="en-US" altLang="ja-JP"/>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9FF03C-37F2-40CB-860D-45EB75567B40}" type="slidenum">
              <a:rPr lang="en-US" altLang="ja-JP"/>
              <a:pPr/>
              <a:t>8</a:t>
            </a:fld>
            <a:endParaRPr lang="en-US" altLang="ja-JP"/>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578930-8034-4F72-8EF5-72B26096AC8B}" type="slidenum">
              <a:rPr lang="en-US" altLang="ja-JP"/>
              <a:pPr/>
              <a:t>80</a:t>
            </a:fld>
            <a:endParaRPr lang="en-US" altLang="ja-JP"/>
          </a:p>
        </p:txBody>
      </p:sp>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0FB2BC-5B86-4D90-82AA-BD42A259E144}" type="slidenum">
              <a:rPr lang="en-US" altLang="ja-JP"/>
              <a:pPr/>
              <a:t>81</a:t>
            </a:fld>
            <a:endParaRPr lang="en-US" altLang="ja-JP"/>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F22E62-4966-4A73-997C-B1EEE4B33837}" type="slidenum">
              <a:rPr lang="en-US" altLang="ja-JP"/>
              <a:pPr/>
              <a:t>82</a:t>
            </a:fld>
            <a:endParaRPr lang="en-US" altLang="ja-JP"/>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5F2BEA-1CB5-4060-A361-AE1AE1C69D7D}" type="slidenum">
              <a:rPr lang="en-US" altLang="ja-JP"/>
              <a:pPr/>
              <a:t>83</a:t>
            </a:fld>
            <a:endParaRPr lang="en-US" altLang="ja-JP"/>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FF7BC7-32DC-49A1-B929-2495BB10113A}" type="slidenum">
              <a:rPr lang="en-US" altLang="ja-JP"/>
              <a:pPr/>
              <a:t>84</a:t>
            </a:fld>
            <a:endParaRPr lang="en-US" altLang="ja-JP"/>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27DF94-FB6E-45F8-A615-761A5D973CF6}" type="slidenum">
              <a:rPr lang="en-US" altLang="ja-JP"/>
              <a:pPr/>
              <a:t>85</a:t>
            </a:fld>
            <a:endParaRPr lang="en-US" altLang="ja-JP"/>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FEB308-155E-4EFF-B621-3360C0D8F26D}" type="slidenum">
              <a:rPr lang="en-US" altLang="ja-JP"/>
              <a:pPr/>
              <a:t>86</a:t>
            </a:fld>
            <a:endParaRPr lang="en-US" altLang="ja-JP"/>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AC8AC7-1CD7-4018-AD17-7B3B36380115}" type="slidenum">
              <a:rPr lang="en-US" altLang="ja-JP"/>
              <a:pPr/>
              <a:t>87</a:t>
            </a:fld>
            <a:endParaRPr lang="en-US" altLang="ja-JP"/>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E9EABD-2A10-4C90-98DC-411B61F63CC0}" type="slidenum">
              <a:rPr lang="en-US" altLang="ja-JP"/>
              <a:pPr/>
              <a:t>9</a:t>
            </a:fld>
            <a:endParaRPr lang="en-US" altLang="ja-JP"/>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b="1">
                <a:solidFill>
                  <a:schemeClr val="bg1"/>
                </a:solidFill>
              </a:defRPr>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8532C3E-E785-4488-A7D2-FDEB90346C6F}" type="datetimeFigureOut">
              <a:rPr kumimoji="1" lang="ja-JP" altLang="en-US" smtClean="0"/>
              <a:t>2013/12/3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0C5D96-A7F4-4CDE-89EA-218A15E8828C}" type="slidenum">
              <a:rPr kumimoji="1" lang="ja-JP" altLang="en-US" smtClean="0"/>
              <a:t>‹#›</a:t>
            </a:fld>
            <a:endParaRPr kumimoji="1" lang="ja-JP" altLang="en-US"/>
          </a:p>
        </p:txBody>
      </p:sp>
      <p:sp>
        <p:nvSpPr>
          <p:cNvPr id="8" name="Rectangle 8"/>
          <p:cNvSpPr>
            <a:spLocks noChangeArrowheads="1"/>
          </p:cNvSpPr>
          <p:nvPr userDrawn="1"/>
        </p:nvSpPr>
        <p:spPr bwMode="auto">
          <a:xfrm>
            <a:off x="0" y="0"/>
            <a:ext cx="9144000" cy="6858000"/>
          </a:xfrm>
          <a:prstGeom prst="rect">
            <a:avLst/>
          </a:prstGeom>
          <a:solidFill>
            <a:srgbClr val="0000CC"/>
          </a:solidFill>
          <a:ln w="9525">
            <a:solidFill>
              <a:schemeClr val="tx1"/>
            </a:solidFill>
            <a:miter lim="800000"/>
            <a:headEnd/>
            <a:tailEnd/>
          </a:ln>
          <a:effectLst/>
        </p:spPr>
        <p:txBody>
          <a:bodyPr wrap="none" anchor="ctr"/>
          <a:lstStyle/>
          <a:p>
            <a:endParaRPr lang="ja-JP" altLang="en-US"/>
          </a:p>
        </p:txBody>
      </p:sp>
    </p:spTree>
    <p:extLst>
      <p:ext uri="{BB962C8B-B14F-4D97-AF65-F5344CB8AC3E}">
        <p14:creationId xmlns:p14="http://schemas.microsoft.com/office/powerpoint/2010/main" val="3315201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532C3E-E785-4488-A7D2-FDEB90346C6F}" type="datetimeFigureOut">
              <a:rPr kumimoji="1" lang="ja-JP" altLang="en-US" smtClean="0"/>
              <a:t>2013/12/3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0C5D96-A7F4-4CDE-89EA-218A15E8828C}" type="slidenum">
              <a:rPr kumimoji="1" lang="ja-JP" altLang="en-US" smtClean="0"/>
              <a:t>‹#›</a:t>
            </a:fld>
            <a:endParaRPr kumimoji="1" lang="ja-JP" altLang="en-US"/>
          </a:p>
        </p:txBody>
      </p:sp>
    </p:spTree>
    <p:extLst>
      <p:ext uri="{BB962C8B-B14F-4D97-AF65-F5344CB8AC3E}">
        <p14:creationId xmlns:p14="http://schemas.microsoft.com/office/powerpoint/2010/main" val="2018929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532C3E-E785-4488-A7D2-FDEB90346C6F}" type="datetimeFigureOut">
              <a:rPr kumimoji="1" lang="ja-JP" altLang="en-US" smtClean="0"/>
              <a:t>2013/12/3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0C5D96-A7F4-4CDE-89EA-218A15E8828C}" type="slidenum">
              <a:rPr kumimoji="1" lang="ja-JP" altLang="en-US" smtClean="0"/>
              <a:t>‹#›</a:t>
            </a:fld>
            <a:endParaRPr kumimoji="1" lang="ja-JP" altLang="en-US"/>
          </a:p>
        </p:txBody>
      </p:sp>
    </p:spTree>
    <p:extLst>
      <p:ext uri="{BB962C8B-B14F-4D97-AF65-F5344CB8AC3E}">
        <p14:creationId xmlns:p14="http://schemas.microsoft.com/office/powerpoint/2010/main" val="302774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532C3E-E785-4488-A7D2-FDEB90346C6F}" type="datetimeFigureOut">
              <a:rPr kumimoji="1" lang="ja-JP" altLang="en-US" smtClean="0"/>
              <a:t>2013/12/3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0C5D96-A7F4-4CDE-89EA-218A15E8828C}" type="slidenum">
              <a:rPr kumimoji="1" lang="ja-JP" altLang="en-US" smtClean="0"/>
              <a:t>‹#›</a:t>
            </a:fld>
            <a:endParaRPr kumimoji="1" lang="ja-JP" altLang="en-US"/>
          </a:p>
        </p:txBody>
      </p:sp>
    </p:spTree>
    <p:extLst>
      <p:ext uri="{BB962C8B-B14F-4D97-AF65-F5344CB8AC3E}">
        <p14:creationId xmlns:p14="http://schemas.microsoft.com/office/powerpoint/2010/main" val="2203198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176213"/>
            <a:ext cx="8351837"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66725" y="1485900"/>
            <a:ext cx="4137025" cy="47910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756150" y="1485900"/>
            <a:ext cx="4137025" cy="47910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a:xfrm>
            <a:off x="685800" y="6248400"/>
            <a:ext cx="1905000" cy="457200"/>
          </a:xfrm>
        </p:spPr>
        <p:txBody>
          <a:bodyPr/>
          <a:lstStyle>
            <a:lvl1pPr>
              <a:defRPr/>
            </a:lvl1pPr>
          </a:lstStyle>
          <a:p>
            <a:endParaRPr lang="en-US" altLang="ja-JP"/>
          </a:p>
        </p:txBody>
      </p:sp>
      <p:sp>
        <p:nvSpPr>
          <p:cNvPr id="6" name="フッター プレースホルダ 5"/>
          <p:cNvSpPr>
            <a:spLocks noGrp="1"/>
          </p:cNvSpPr>
          <p:nvPr>
            <p:ph type="ftr" sz="quarter" idx="11"/>
          </p:nvPr>
        </p:nvSpPr>
        <p:spPr>
          <a:xfrm>
            <a:off x="3124200" y="6248400"/>
            <a:ext cx="2895600" cy="457200"/>
          </a:xfrm>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a:xfrm>
            <a:off x="6553200" y="6248400"/>
            <a:ext cx="1905000" cy="457200"/>
          </a:xfrm>
        </p:spPr>
        <p:txBody>
          <a:bodyPr/>
          <a:lstStyle>
            <a:lvl1pPr>
              <a:defRPr/>
            </a:lvl1pPr>
          </a:lstStyle>
          <a:p>
            <a:fld id="{29B566B2-9DB9-4A7C-AA85-0E1AF8120E77}" type="slidenum">
              <a:rPr lang="en-US" altLang="ja-JP"/>
              <a:pPr/>
              <a:t>‹#›</a:t>
            </a:fld>
            <a:endParaRPr lang="en-US" altLang="ja-JP"/>
          </a:p>
        </p:txBody>
      </p:sp>
    </p:spTree>
    <p:extLst>
      <p:ext uri="{BB962C8B-B14F-4D97-AF65-F5344CB8AC3E}">
        <p14:creationId xmlns:p14="http://schemas.microsoft.com/office/powerpoint/2010/main" val="2582651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タイトル スライド">
    <p:spTree>
      <p:nvGrpSpPr>
        <p:cNvPr id="1" name=""/>
        <p:cNvGrpSpPr/>
        <p:nvPr/>
      </p:nvGrpSpPr>
      <p:grpSpPr>
        <a:xfrm>
          <a:off x="0" y="0"/>
          <a:ext cx="0" cy="0"/>
          <a:chOff x="0" y="0"/>
          <a:chExt cx="0" cy="0"/>
        </a:xfrm>
      </p:grpSpPr>
      <p:sp>
        <p:nvSpPr>
          <p:cNvPr id="40968" name="Rectangle 8"/>
          <p:cNvSpPr>
            <a:spLocks noChangeArrowheads="1"/>
          </p:cNvSpPr>
          <p:nvPr/>
        </p:nvSpPr>
        <p:spPr bwMode="auto">
          <a:xfrm>
            <a:off x="0" y="0"/>
            <a:ext cx="9144000" cy="6858000"/>
          </a:xfrm>
          <a:prstGeom prst="rect">
            <a:avLst/>
          </a:prstGeom>
          <a:solidFill>
            <a:srgbClr val="0000CC"/>
          </a:solidFill>
          <a:ln w="9525">
            <a:solidFill>
              <a:schemeClr val="tx1"/>
            </a:solidFill>
            <a:miter lim="800000"/>
            <a:headEnd/>
            <a:tailEnd/>
          </a:ln>
          <a:effectLst/>
        </p:spPr>
        <p:txBody>
          <a:bodyPr wrap="none" anchor="ctr"/>
          <a:lstStyle/>
          <a:p>
            <a:endParaRPr lang="ja-JP" altLang="en-US"/>
          </a:p>
        </p:txBody>
      </p:sp>
      <p:sp>
        <p:nvSpPr>
          <p:cNvPr id="40969" name="Rectangle 9"/>
          <p:cNvSpPr>
            <a:spLocks noGrp="1" noChangeArrowheads="1"/>
          </p:cNvSpPr>
          <p:nvPr>
            <p:ph type="ctrTitle"/>
          </p:nvPr>
        </p:nvSpPr>
        <p:spPr>
          <a:xfrm>
            <a:off x="685800" y="2286000"/>
            <a:ext cx="7772400" cy="1143000"/>
          </a:xfrm>
        </p:spPr>
        <p:txBody>
          <a:bodyPr/>
          <a:lstStyle>
            <a:lvl1pPr>
              <a:defRPr sz="3600">
                <a:solidFill>
                  <a:schemeClr val="bg1"/>
                </a:solidFill>
              </a:defRPr>
            </a:lvl1pPr>
          </a:lstStyle>
          <a:p>
            <a:r>
              <a:rPr lang="ja-JP" altLang="en-US"/>
              <a:t>マスタ タイトルの書式設定</a:t>
            </a:r>
          </a:p>
        </p:txBody>
      </p:sp>
      <p:sp>
        <p:nvSpPr>
          <p:cNvPr id="40970" name="Rectangle 10"/>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solidFill>
                  <a:schemeClr val="bg1"/>
                </a:solidFill>
              </a:defRPr>
            </a:lvl1pPr>
          </a:lstStyle>
          <a:p>
            <a:r>
              <a:rPr lang="ja-JP" altLang="en-US"/>
              <a:t>マスタ サブタイトルの書式設定</a:t>
            </a:r>
          </a:p>
        </p:txBody>
      </p:sp>
      <p:sp>
        <p:nvSpPr>
          <p:cNvPr id="40971" name="Rectangle 11"/>
          <p:cNvSpPr>
            <a:spLocks noGrp="1" noChangeArrowheads="1"/>
          </p:cNvSpPr>
          <p:nvPr>
            <p:ph type="dt" sz="half" idx="2"/>
          </p:nvPr>
        </p:nvSpPr>
        <p:spPr/>
        <p:txBody>
          <a:bodyPr/>
          <a:lstStyle>
            <a:lvl1pPr>
              <a:defRPr>
                <a:solidFill>
                  <a:schemeClr val="bg1"/>
                </a:solidFill>
                <a:latin typeface="+mn-lt"/>
                <a:ea typeface="+mn-ea"/>
              </a:defRPr>
            </a:lvl1pPr>
          </a:lstStyle>
          <a:p>
            <a:endParaRPr lang="en-US" altLang="ja-JP"/>
          </a:p>
        </p:txBody>
      </p:sp>
      <p:sp>
        <p:nvSpPr>
          <p:cNvPr id="40972" name="Rectangle 12"/>
          <p:cNvSpPr>
            <a:spLocks noGrp="1" noChangeArrowheads="1"/>
          </p:cNvSpPr>
          <p:nvPr>
            <p:ph type="ftr" sz="quarter" idx="3"/>
          </p:nvPr>
        </p:nvSpPr>
        <p:spPr/>
        <p:txBody>
          <a:bodyPr/>
          <a:lstStyle>
            <a:lvl1pPr>
              <a:defRPr>
                <a:solidFill>
                  <a:schemeClr val="bg1"/>
                </a:solidFill>
                <a:latin typeface="+mn-lt"/>
                <a:ea typeface="+mn-ea"/>
              </a:defRPr>
            </a:lvl1pPr>
          </a:lstStyle>
          <a:p>
            <a:endParaRPr lang="en-US" altLang="ja-JP"/>
          </a:p>
        </p:txBody>
      </p:sp>
      <p:sp>
        <p:nvSpPr>
          <p:cNvPr id="40973" name="Rectangle 13"/>
          <p:cNvSpPr>
            <a:spLocks noGrp="1" noChangeArrowheads="1"/>
          </p:cNvSpPr>
          <p:nvPr>
            <p:ph type="sldNum" sz="quarter" idx="4"/>
          </p:nvPr>
        </p:nvSpPr>
        <p:spPr/>
        <p:txBody>
          <a:bodyPr/>
          <a:lstStyle>
            <a:lvl1pPr>
              <a:defRPr sz="1400">
                <a:solidFill>
                  <a:schemeClr val="bg1"/>
                </a:solidFill>
                <a:latin typeface="+mn-lt"/>
                <a:ea typeface="+mn-ea"/>
              </a:defRPr>
            </a:lvl1pPr>
          </a:lstStyle>
          <a:p>
            <a:fld id="{40CB0876-75A8-4781-B035-ED65BA2EF1D6}" type="slidenum">
              <a:rPr lang="en-US" altLang="ja-JP"/>
              <a:pPr/>
              <a:t>‹#›</a:t>
            </a:fld>
            <a:endParaRPr lang="en-US" altLang="ja-JP"/>
          </a:p>
        </p:txBody>
      </p:sp>
    </p:spTree>
    <p:extLst>
      <p:ext uri="{BB962C8B-B14F-4D97-AF65-F5344CB8AC3E}">
        <p14:creationId xmlns:p14="http://schemas.microsoft.com/office/powerpoint/2010/main" val="4291536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296144"/>
          </a:xfrm>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532C3E-E785-4488-A7D2-FDEB90346C6F}" type="datetimeFigureOut">
              <a:rPr kumimoji="1" lang="ja-JP" altLang="en-US" smtClean="0"/>
              <a:t>2013/12/3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0C5D96-A7F4-4CDE-89EA-218A15E8828C}" type="slidenum">
              <a:rPr kumimoji="1" lang="ja-JP" altLang="en-US" smtClean="0"/>
              <a:t>‹#›</a:t>
            </a:fld>
            <a:endParaRPr kumimoji="1" lang="ja-JP" altLang="en-US"/>
          </a:p>
        </p:txBody>
      </p:sp>
    </p:spTree>
    <p:extLst>
      <p:ext uri="{BB962C8B-B14F-4D97-AF65-F5344CB8AC3E}">
        <p14:creationId xmlns:p14="http://schemas.microsoft.com/office/powerpoint/2010/main" val="35782835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8532C3E-E785-4488-A7D2-FDEB90346C6F}" type="datetimeFigureOut">
              <a:rPr kumimoji="1" lang="ja-JP" altLang="en-US" smtClean="0"/>
              <a:t>2013/12/3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0C5D96-A7F4-4CDE-89EA-218A15E8828C}" type="slidenum">
              <a:rPr kumimoji="1" lang="ja-JP" altLang="en-US" smtClean="0"/>
              <a:t>‹#›</a:t>
            </a:fld>
            <a:endParaRPr kumimoji="1" lang="ja-JP" altLang="en-US"/>
          </a:p>
        </p:txBody>
      </p:sp>
    </p:spTree>
    <p:extLst>
      <p:ext uri="{BB962C8B-B14F-4D97-AF65-F5344CB8AC3E}">
        <p14:creationId xmlns:p14="http://schemas.microsoft.com/office/powerpoint/2010/main" val="993481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532C3E-E785-4488-A7D2-FDEB90346C6F}" type="datetimeFigureOut">
              <a:rPr kumimoji="1" lang="ja-JP" altLang="en-US" smtClean="0"/>
              <a:t>2013/12/3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0C5D96-A7F4-4CDE-89EA-218A15E8828C}" type="slidenum">
              <a:rPr kumimoji="1" lang="ja-JP" altLang="en-US" smtClean="0"/>
              <a:t>‹#›</a:t>
            </a:fld>
            <a:endParaRPr kumimoji="1" lang="ja-JP" altLang="en-US"/>
          </a:p>
        </p:txBody>
      </p:sp>
    </p:spTree>
    <p:extLst>
      <p:ext uri="{BB962C8B-B14F-4D97-AF65-F5344CB8AC3E}">
        <p14:creationId xmlns:p14="http://schemas.microsoft.com/office/powerpoint/2010/main" val="669600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8532C3E-E785-4488-A7D2-FDEB90346C6F}" type="datetimeFigureOut">
              <a:rPr kumimoji="1" lang="ja-JP" altLang="en-US" smtClean="0"/>
              <a:t>2013/12/3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E0C5D96-A7F4-4CDE-89EA-218A15E8828C}" type="slidenum">
              <a:rPr kumimoji="1" lang="ja-JP" altLang="en-US" smtClean="0"/>
              <a:t>‹#›</a:t>
            </a:fld>
            <a:endParaRPr kumimoji="1" lang="ja-JP" altLang="en-US"/>
          </a:p>
        </p:txBody>
      </p:sp>
    </p:spTree>
    <p:extLst>
      <p:ext uri="{BB962C8B-B14F-4D97-AF65-F5344CB8AC3E}">
        <p14:creationId xmlns:p14="http://schemas.microsoft.com/office/powerpoint/2010/main" val="4148204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8532C3E-E785-4488-A7D2-FDEB90346C6F}" type="datetimeFigureOut">
              <a:rPr kumimoji="1" lang="ja-JP" altLang="en-US" smtClean="0"/>
              <a:t>2013/12/3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E0C5D96-A7F4-4CDE-89EA-218A15E8828C}" type="slidenum">
              <a:rPr kumimoji="1" lang="ja-JP" altLang="en-US" smtClean="0"/>
              <a:t>‹#›</a:t>
            </a:fld>
            <a:endParaRPr kumimoji="1" lang="ja-JP" altLang="en-US"/>
          </a:p>
        </p:txBody>
      </p:sp>
    </p:spTree>
    <p:extLst>
      <p:ext uri="{BB962C8B-B14F-4D97-AF65-F5344CB8AC3E}">
        <p14:creationId xmlns:p14="http://schemas.microsoft.com/office/powerpoint/2010/main" val="109435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8532C3E-E785-4488-A7D2-FDEB90346C6F}" type="datetimeFigureOut">
              <a:rPr kumimoji="1" lang="ja-JP" altLang="en-US" smtClean="0"/>
              <a:t>2013/12/3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E0C5D96-A7F4-4CDE-89EA-218A15E8828C}" type="slidenum">
              <a:rPr kumimoji="1" lang="ja-JP" altLang="en-US" smtClean="0"/>
              <a:t>‹#›</a:t>
            </a:fld>
            <a:endParaRPr kumimoji="1" lang="ja-JP" altLang="en-US"/>
          </a:p>
        </p:txBody>
      </p:sp>
    </p:spTree>
    <p:extLst>
      <p:ext uri="{BB962C8B-B14F-4D97-AF65-F5344CB8AC3E}">
        <p14:creationId xmlns:p14="http://schemas.microsoft.com/office/powerpoint/2010/main" val="3482374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532C3E-E785-4488-A7D2-FDEB90346C6F}" type="datetimeFigureOut">
              <a:rPr kumimoji="1" lang="ja-JP" altLang="en-US" smtClean="0"/>
              <a:t>2013/12/3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0C5D96-A7F4-4CDE-89EA-218A15E8828C}" type="slidenum">
              <a:rPr kumimoji="1" lang="ja-JP" altLang="en-US" smtClean="0"/>
              <a:t>‹#›</a:t>
            </a:fld>
            <a:endParaRPr kumimoji="1" lang="ja-JP" altLang="en-US"/>
          </a:p>
        </p:txBody>
      </p:sp>
    </p:spTree>
    <p:extLst>
      <p:ext uri="{BB962C8B-B14F-4D97-AF65-F5344CB8AC3E}">
        <p14:creationId xmlns:p14="http://schemas.microsoft.com/office/powerpoint/2010/main" val="2049922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06613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484784"/>
            <a:ext cx="8229600" cy="4641379"/>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532C3E-E785-4488-A7D2-FDEB90346C6F}" type="datetimeFigureOut">
              <a:rPr kumimoji="1" lang="ja-JP" altLang="en-US" smtClean="0"/>
              <a:t>2013/12/3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C5D96-A7F4-4CDE-89EA-218A15E8828C}" type="slidenum">
              <a:rPr kumimoji="1" lang="ja-JP" altLang="en-US" smtClean="0"/>
              <a:t>‹#›</a:t>
            </a:fld>
            <a:endParaRPr kumimoji="1" lang="ja-JP" altLang="en-US"/>
          </a:p>
        </p:txBody>
      </p:sp>
      <p:sp>
        <p:nvSpPr>
          <p:cNvPr id="7" name="Line 7"/>
          <p:cNvSpPr>
            <a:spLocks noChangeShapeType="1"/>
          </p:cNvSpPr>
          <p:nvPr userDrawn="1"/>
        </p:nvSpPr>
        <p:spPr bwMode="auto">
          <a:xfrm>
            <a:off x="539552" y="1196752"/>
            <a:ext cx="8137525" cy="0"/>
          </a:xfrm>
          <a:prstGeom prst="line">
            <a:avLst/>
          </a:prstGeom>
          <a:noFill/>
          <a:ln w="57150">
            <a:solidFill>
              <a:srgbClr val="0000CC"/>
            </a:solidFill>
            <a:round/>
            <a:headEnd/>
            <a:tailEnd/>
          </a:ln>
          <a:effectLst/>
        </p:spPr>
        <p:txBody>
          <a:bodyPr/>
          <a:lstStyle/>
          <a:p>
            <a:endParaRPr lang="ja-JP" altLang="en-US"/>
          </a:p>
        </p:txBody>
      </p:sp>
    </p:spTree>
    <p:extLst>
      <p:ext uri="{BB962C8B-B14F-4D97-AF65-F5344CB8AC3E}">
        <p14:creationId xmlns:p14="http://schemas.microsoft.com/office/powerpoint/2010/main" val="242510968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txStyles>
    <p:titleStyle>
      <a:lvl1pPr algn="ctr" defTabSz="914400" rtl="0" eaLnBrk="1" latinLnBrk="0" hangingPunct="1">
        <a:spcBef>
          <a:spcPct val="0"/>
        </a:spcBef>
        <a:buNone/>
        <a:defRPr kumimoji="1" sz="3200" b="1" kern="1200">
          <a:solidFill>
            <a:srgbClr val="0000CC"/>
          </a:solidFill>
          <a:latin typeface="+mj-lt"/>
          <a:ea typeface="+mj-ea"/>
          <a:cs typeface="+mj-cs"/>
        </a:defRPr>
      </a:lvl1pPr>
    </p:titleStyle>
    <p:bodyStyle>
      <a:lvl1pPr marL="342900" indent="-342900" algn="l" defTabSz="914400" rtl="0" eaLnBrk="1" latinLnBrk="0" hangingPunct="1">
        <a:lnSpc>
          <a:spcPct val="150000"/>
        </a:lnSpc>
        <a:spcBef>
          <a:spcPts val="0"/>
        </a:spcBef>
        <a:spcAft>
          <a:spcPts val="0"/>
        </a:spcAft>
        <a:buFont typeface="Wingdings" pitchFamily="2" charset="2"/>
        <a:buChar char="n"/>
        <a:defRPr kumimoji="1" sz="2400" b="1" kern="1200">
          <a:solidFill>
            <a:srgbClr val="0000CC"/>
          </a:solidFill>
          <a:latin typeface="+mn-lt"/>
          <a:ea typeface="+mn-ea"/>
          <a:cs typeface="+mn-cs"/>
        </a:defRPr>
      </a:lvl1pPr>
      <a:lvl2pPr marL="742950" indent="-285750" algn="l" defTabSz="914400" rtl="0" eaLnBrk="1" latinLnBrk="0" hangingPunct="1">
        <a:lnSpc>
          <a:spcPct val="150000"/>
        </a:lnSpc>
        <a:spcBef>
          <a:spcPts val="0"/>
        </a:spcBef>
        <a:spcAft>
          <a:spcPts val="0"/>
        </a:spcAft>
        <a:buFont typeface="Wingdings" pitchFamily="2" charset="2"/>
        <a:buChar char="Ø"/>
        <a:defRPr kumimoji="1" sz="2000" b="1" kern="1200">
          <a:solidFill>
            <a:srgbClr val="0000CC"/>
          </a:solidFill>
          <a:latin typeface="+mn-lt"/>
          <a:ea typeface="+mn-ea"/>
          <a:cs typeface="+mn-cs"/>
        </a:defRPr>
      </a:lvl2pPr>
      <a:lvl3pPr marL="1143000" indent="-228600" algn="l" defTabSz="914400" rtl="0" eaLnBrk="1" latinLnBrk="0" hangingPunct="1">
        <a:lnSpc>
          <a:spcPct val="150000"/>
        </a:lnSpc>
        <a:spcBef>
          <a:spcPts val="0"/>
        </a:spcBef>
        <a:spcAft>
          <a:spcPts val="0"/>
        </a:spcAft>
        <a:buFont typeface="Wingdings" pitchFamily="2" charset="2"/>
        <a:buChar char="u"/>
        <a:defRPr kumimoji="1" sz="1800" b="1" kern="1200">
          <a:solidFill>
            <a:srgbClr val="0000CC"/>
          </a:solidFill>
          <a:latin typeface="+mn-lt"/>
          <a:ea typeface="+mn-ea"/>
          <a:cs typeface="+mn-cs"/>
        </a:defRPr>
      </a:lvl3pPr>
      <a:lvl4pPr marL="1600200" indent="-228600" algn="l" defTabSz="914400" rtl="0" eaLnBrk="1" latinLnBrk="0" hangingPunct="1">
        <a:lnSpc>
          <a:spcPct val="150000"/>
        </a:lnSpc>
        <a:spcBef>
          <a:spcPts val="0"/>
        </a:spcBef>
        <a:spcAft>
          <a:spcPts val="0"/>
        </a:spcAft>
        <a:buFont typeface="Wingdings" pitchFamily="2" charset="2"/>
        <a:buChar char="l"/>
        <a:defRPr kumimoji="1" sz="1800" b="1" kern="1200">
          <a:solidFill>
            <a:srgbClr val="0000CC"/>
          </a:solidFill>
          <a:latin typeface="+mn-lt"/>
          <a:ea typeface="+mn-ea"/>
          <a:cs typeface="+mn-cs"/>
        </a:defRPr>
      </a:lvl4pPr>
      <a:lvl5pPr marL="2057400" indent="-228600" algn="l" defTabSz="914400" rtl="0" eaLnBrk="1" latinLnBrk="0" hangingPunct="1">
        <a:lnSpc>
          <a:spcPct val="150000"/>
        </a:lnSpc>
        <a:spcBef>
          <a:spcPts val="0"/>
        </a:spcBef>
        <a:spcAft>
          <a:spcPts val="0"/>
        </a:spcAft>
        <a:buFont typeface="Arial" pitchFamily="34" charset="0"/>
        <a:buChar char="»"/>
        <a:defRPr kumimoji="1" sz="1800" b="1" kern="1200">
          <a:solidFill>
            <a:srgbClr val="0000CC"/>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notesSlide" Target="../notesSlides/notesSlide15.xml"/><Relationship Id="rId7" Type="http://schemas.openxmlformats.org/officeDocument/2006/relationships/oleObject" Target="../embeddings/oleObject2.bin"/><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image" Target="../media/image5.png"/><Relationship Id="rId9"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6.wmf"/><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45.xml"/><Relationship Id="rId7" Type="http://schemas.openxmlformats.org/officeDocument/2006/relationships/image" Target="../media/image8.wmf"/><Relationship Id="rId2" Type="http://schemas.openxmlformats.org/officeDocument/2006/relationships/slideLayout" Target="../slideLayouts/slideLayout3.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7.wmf"/><Relationship Id="rId4" Type="http://schemas.openxmlformats.org/officeDocument/2006/relationships/oleObject" Target="../embeddings/oleObject5.bin"/><Relationship Id="rId9" Type="http://schemas.openxmlformats.org/officeDocument/2006/relationships/image" Target="../media/image9.wmf"/></Relationships>
</file>

<file path=ppt/slides/_rels/slide46.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46.xml"/><Relationship Id="rId7" Type="http://schemas.openxmlformats.org/officeDocument/2006/relationships/image" Target="../media/image10.wmf"/><Relationship Id="rId2" Type="http://schemas.openxmlformats.org/officeDocument/2006/relationships/slideLayout" Target="../slideLayouts/slideLayout3.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7.wmf"/><Relationship Id="rId4" Type="http://schemas.openxmlformats.org/officeDocument/2006/relationships/oleObject" Target="../embeddings/oleObject8.bin"/><Relationship Id="rId9" Type="http://schemas.openxmlformats.org/officeDocument/2006/relationships/image" Target="../media/image11.wmf"/></Relationships>
</file>

<file path=ppt/slides/_rels/slide47.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notesSlide" Target="../notesSlides/notesSlide47.xml"/><Relationship Id="rId7" Type="http://schemas.openxmlformats.org/officeDocument/2006/relationships/oleObject" Target="../embeddings/oleObject12.bin"/><Relationship Id="rId2" Type="http://schemas.openxmlformats.org/officeDocument/2006/relationships/slideLayout" Target="../slideLayouts/slideLayout3.xml"/><Relationship Id="rId1" Type="http://schemas.openxmlformats.org/officeDocument/2006/relationships/vmlDrawing" Target="../drawings/vmlDrawing5.vml"/><Relationship Id="rId6" Type="http://schemas.openxmlformats.org/officeDocument/2006/relationships/image" Target="../media/image12.wmf"/><Relationship Id="rId5" Type="http://schemas.openxmlformats.org/officeDocument/2006/relationships/oleObject" Target="../embeddings/oleObject11.bin"/><Relationship Id="rId10" Type="http://schemas.openxmlformats.org/officeDocument/2006/relationships/image" Target="../media/image14.wmf"/><Relationship Id="rId4" Type="http://schemas.openxmlformats.org/officeDocument/2006/relationships/image" Target="../media/image15.png"/><Relationship Id="rId9" Type="http://schemas.openxmlformats.org/officeDocument/2006/relationships/oleObject" Target="../embeddings/oleObject13.bin"/></Relationships>
</file>

<file path=ppt/slides/_rels/slide48.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48.xml"/><Relationship Id="rId7" Type="http://schemas.openxmlformats.org/officeDocument/2006/relationships/image" Target="../media/image17.wmf"/><Relationship Id="rId2" Type="http://schemas.openxmlformats.org/officeDocument/2006/relationships/slideLayout" Target="../slideLayouts/slideLayout3.xml"/><Relationship Id="rId1" Type="http://schemas.openxmlformats.org/officeDocument/2006/relationships/vmlDrawing" Target="../drawings/vmlDrawing6.vml"/><Relationship Id="rId6" Type="http://schemas.openxmlformats.org/officeDocument/2006/relationships/oleObject" Target="../embeddings/oleObject15.bin"/><Relationship Id="rId11" Type="http://schemas.openxmlformats.org/officeDocument/2006/relationships/image" Target="../media/image18.wmf"/><Relationship Id="rId5" Type="http://schemas.openxmlformats.org/officeDocument/2006/relationships/image" Target="../media/image16.wmf"/><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9.wmf"/></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notesSlide" Target="../notesSlides/notesSlide59.xml"/><Relationship Id="rId7" Type="http://schemas.openxmlformats.org/officeDocument/2006/relationships/oleObject" Target="../embeddings/oleObject19.bin"/><Relationship Id="rId2" Type="http://schemas.openxmlformats.org/officeDocument/2006/relationships/slideLayout" Target="../slideLayouts/slideLayout3.xml"/><Relationship Id="rId1" Type="http://schemas.openxmlformats.org/officeDocument/2006/relationships/vmlDrawing" Target="../drawings/vmlDrawing7.vml"/><Relationship Id="rId6" Type="http://schemas.openxmlformats.org/officeDocument/2006/relationships/image" Target="../media/image21.emf"/><Relationship Id="rId5" Type="http://schemas.openxmlformats.org/officeDocument/2006/relationships/oleObject" Target="../embeddings/Microsoft_Excel_97-2003_Worksheet1.xls"/><Relationship Id="rId4" Type="http://schemas.openxmlformats.org/officeDocument/2006/relationships/oleObject" Target="../embeddings/oleObject18.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64.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notesSlide" Target="../notesSlides/notesSlide66.xml"/><Relationship Id="rId7" Type="http://schemas.openxmlformats.org/officeDocument/2006/relationships/image" Target="../media/image25.wmf"/><Relationship Id="rId2" Type="http://schemas.openxmlformats.org/officeDocument/2006/relationships/slideLayout" Target="../slideLayouts/slideLayout3.xml"/><Relationship Id="rId1" Type="http://schemas.openxmlformats.org/officeDocument/2006/relationships/vmlDrawing" Target="../drawings/vmlDrawing8.vml"/><Relationship Id="rId6" Type="http://schemas.openxmlformats.org/officeDocument/2006/relationships/oleObject" Target="../embeddings/oleObject21.bin"/><Relationship Id="rId5" Type="http://schemas.openxmlformats.org/officeDocument/2006/relationships/image" Target="../media/image24.wmf"/><Relationship Id="rId4" Type="http://schemas.openxmlformats.org/officeDocument/2006/relationships/oleObject" Target="../embeddings/oleObject20.bin"/><Relationship Id="rId9" Type="http://schemas.openxmlformats.org/officeDocument/2006/relationships/image" Target="../media/image26.wmf"/></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68.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9.xml"/><Relationship Id="rId2" Type="http://schemas.openxmlformats.org/officeDocument/2006/relationships/slideLayout" Target="../slideLayouts/slideLayout3.xml"/><Relationship Id="rId1" Type="http://schemas.openxmlformats.org/officeDocument/2006/relationships/vmlDrawing" Target="../drawings/vmlDrawing9.vml"/><Relationship Id="rId5" Type="http://schemas.openxmlformats.org/officeDocument/2006/relationships/image" Target="../media/image27.wmf"/><Relationship Id="rId4" Type="http://schemas.openxmlformats.org/officeDocument/2006/relationships/oleObject" Target="../embeddings/oleObject23.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notesSlide" Target="../notesSlides/notesSlide70.xml"/><Relationship Id="rId7" Type="http://schemas.openxmlformats.org/officeDocument/2006/relationships/image" Target="../media/image29.wmf"/><Relationship Id="rId2" Type="http://schemas.openxmlformats.org/officeDocument/2006/relationships/slideLayout" Target="../slideLayouts/slideLayout3.xml"/><Relationship Id="rId1" Type="http://schemas.openxmlformats.org/officeDocument/2006/relationships/vmlDrawing" Target="../drawings/vmlDrawing10.vml"/><Relationship Id="rId6" Type="http://schemas.openxmlformats.org/officeDocument/2006/relationships/oleObject" Target="../embeddings/oleObject25.bin"/><Relationship Id="rId11" Type="http://schemas.openxmlformats.org/officeDocument/2006/relationships/image" Target="../media/image31.wmf"/><Relationship Id="rId5" Type="http://schemas.openxmlformats.org/officeDocument/2006/relationships/image" Target="../media/image28.wmf"/><Relationship Id="rId10" Type="http://schemas.openxmlformats.org/officeDocument/2006/relationships/oleObject" Target="../embeddings/oleObject27.bin"/><Relationship Id="rId4" Type="http://schemas.openxmlformats.org/officeDocument/2006/relationships/oleObject" Target="../embeddings/oleObject24.bin"/><Relationship Id="rId9" Type="http://schemas.openxmlformats.org/officeDocument/2006/relationships/image" Target="../media/image30.wmf"/></Relationships>
</file>

<file path=ppt/slides/_rels/slide71.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71.xml"/><Relationship Id="rId7" Type="http://schemas.openxmlformats.org/officeDocument/2006/relationships/image" Target="../media/image33.wmf"/><Relationship Id="rId2" Type="http://schemas.openxmlformats.org/officeDocument/2006/relationships/slideLayout" Target="../slideLayouts/slideLayout3.xml"/><Relationship Id="rId1" Type="http://schemas.openxmlformats.org/officeDocument/2006/relationships/vmlDrawing" Target="../drawings/vmlDrawing11.vml"/><Relationship Id="rId6" Type="http://schemas.openxmlformats.org/officeDocument/2006/relationships/oleObject" Target="../embeddings/oleObject29.bin"/><Relationship Id="rId5" Type="http://schemas.openxmlformats.org/officeDocument/2006/relationships/image" Target="../media/image32.wmf"/><Relationship Id="rId4" Type="http://schemas.openxmlformats.org/officeDocument/2006/relationships/oleObject" Target="../embeddings/oleObject28.bin"/><Relationship Id="rId9" Type="http://schemas.openxmlformats.org/officeDocument/2006/relationships/image" Target="../media/image34.wmf"/></Relationships>
</file>

<file path=ppt/slides/_rels/slide72.xml.rels><?xml version="1.0" encoding="UTF-8" standalone="yes"?>
<Relationships xmlns="http://schemas.openxmlformats.org/package/2006/relationships"><Relationship Id="rId3" Type="http://schemas.openxmlformats.org/officeDocument/2006/relationships/notesSlide" Target="../notesSlides/notesSlide72.xml"/><Relationship Id="rId2" Type="http://schemas.openxmlformats.org/officeDocument/2006/relationships/slideLayout" Target="../slideLayouts/slideLayout3.xml"/><Relationship Id="rId1" Type="http://schemas.openxmlformats.org/officeDocument/2006/relationships/vmlDrawing" Target="../drawings/vmlDrawing12.vml"/><Relationship Id="rId6" Type="http://schemas.openxmlformats.org/officeDocument/2006/relationships/image" Target="../media/image35.wmf"/><Relationship Id="rId5" Type="http://schemas.openxmlformats.org/officeDocument/2006/relationships/oleObject" Target="../embeddings/oleObject31.bin"/><Relationship Id="rId4" Type="http://schemas.openxmlformats.org/officeDocument/2006/relationships/image" Target="../media/image36.wmf"/></Relationships>
</file>

<file path=ppt/slides/_rels/slide73.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73.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74.xml"/><Relationship Id="rId2" Type="http://schemas.openxmlformats.org/officeDocument/2006/relationships/slideLayout" Target="../slideLayouts/slideLayout3.xml"/><Relationship Id="rId1" Type="http://schemas.openxmlformats.org/officeDocument/2006/relationships/vmlDrawing" Target="../drawings/vmlDrawing13.vml"/><Relationship Id="rId6" Type="http://schemas.openxmlformats.org/officeDocument/2006/relationships/image" Target="../media/image43.png"/><Relationship Id="rId5" Type="http://schemas.openxmlformats.org/officeDocument/2006/relationships/image" Target="../media/image37.wmf"/><Relationship Id="rId4" Type="http://schemas.openxmlformats.org/officeDocument/2006/relationships/oleObject" Target="../embeddings/oleObject32.bin"/></Relationships>
</file>

<file path=ppt/slides/_rels/slide75.xml.rels><?xml version="1.0" encoding="UTF-8" standalone="yes"?>
<Relationships xmlns="http://schemas.openxmlformats.org/package/2006/relationships"><Relationship Id="rId8" Type="http://schemas.openxmlformats.org/officeDocument/2006/relationships/oleObject" Target="../embeddings/oleObject35.bin"/><Relationship Id="rId3" Type="http://schemas.openxmlformats.org/officeDocument/2006/relationships/notesSlide" Target="../notesSlides/notesSlide75.xml"/><Relationship Id="rId7" Type="http://schemas.openxmlformats.org/officeDocument/2006/relationships/image" Target="../media/image39.wmf"/><Relationship Id="rId2" Type="http://schemas.openxmlformats.org/officeDocument/2006/relationships/slideLayout" Target="../slideLayouts/slideLayout3.xml"/><Relationship Id="rId1" Type="http://schemas.openxmlformats.org/officeDocument/2006/relationships/vmlDrawing" Target="../drawings/vmlDrawing14.vml"/><Relationship Id="rId6" Type="http://schemas.openxmlformats.org/officeDocument/2006/relationships/oleObject" Target="../embeddings/oleObject34.bin"/><Relationship Id="rId5" Type="http://schemas.openxmlformats.org/officeDocument/2006/relationships/image" Target="../media/image38.wmf"/><Relationship Id="rId4" Type="http://schemas.openxmlformats.org/officeDocument/2006/relationships/oleObject" Target="../embeddings/oleObject33.bin"/><Relationship Id="rId9" Type="http://schemas.openxmlformats.org/officeDocument/2006/relationships/image" Target="../media/image40.wmf"/></Relationships>
</file>

<file path=ppt/slides/_rels/slide76.xml.rels><?xml version="1.0" encoding="UTF-8" standalone="yes"?>
<Relationships xmlns="http://schemas.openxmlformats.org/package/2006/relationships"><Relationship Id="rId3" Type="http://schemas.openxmlformats.org/officeDocument/2006/relationships/notesSlide" Target="../notesSlides/notesSlide76.xml"/><Relationship Id="rId7" Type="http://schemas.openxmlformats.org/officeDocument/2006/relationships/image" Target="../media/image42.wmf"/><Relationship Id="rId2" Type="http://schemas.openxmlformats.org/officeDocument/2006/relationships/slideLayout" Target="../slideLayouts/slideLayout3.xml"/><Relationship Id="rId1" Type="http://schemas.openxmlformats.org/officeDocument/2006/relationships/vmlDrawing" Target="../drawings/vmlDrawing15.vml"/><Relationship Id="rId6" Type="http://schemas.openxmlformats.org/officeDocument/2006/relationships/oleObject" Target="../embeddings/oleObject37.bin"/><Relationship Id="rId5" Type="http://schemas.openxmlformats.org/officeDocument/2006/relationships/image" Target="../media/image41.wmf"/><Relationship Id="rId4" Type="http://schemas.openxmlformats.org/officeDocument/2006/relationships/oleObject" Target="../embeddings/oleObject36.bin"/></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79.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80.xml"/><Relationship Id="rId1" Type="http://schemas.openxmlformats.org/officeDocument/2006/relationships/slideLayout" Target="../slideLayouts/slideLayout3.xml"/><Relationship Id="rId5" Type="http://schemas.openxmlformats.org/officeDocument/2006/relationships/image" Target="../media/image52.png"/><Relationship Id="rId4" Type="http://schemas.openxmlformats.org/officeDocument/2006/relationships/image" Target="../media/image51.png"/></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85.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685800" y="997527"/>
            <a:ext cx="7772400" cy="2431473"/>
          </a:xfrm>
        </p:spPr>
        <p:txBody>
          <a:bodyPr/>
          <a:lstStyle/>
          <a:p>
            <a:pPr>
              <a:lnSpc>
                <a:spcPct val="150000"/>
              </a:lnSpc>
            </a:pPr>
            <a:r>
              <a:rPr lang="ja-JP" altLang="en-US" sz="3200" dirty="0" smtClean="0"/>
              <a:t>基礎オペレーションズリサーチ</a:t>
            </a:r>
            <a:r>
              <a:rPr lang="en-US" altLang="ja-JP" sz="3200" dirty="0" smtClean="0"/>
              <a:t/>
            </a:r>
            <a:br>
              <a:rPr lang="en-US" altLang="ja-JP" sz="3200" dirty="0" smtClean="0"/>
            </a:br>
            <a:r>
              <a:rPr lang="ja-JP" altLang="en-US" sz="5400" dirty="0" smtClean="0"/>
              <a:t>在庫</a:t>
            </a:r>
            <a:r>
              <a:rPr lang="ja-JP" altLang="en-US" sz="5400" dirty="0"/>
              <a:t>管理</a:t>
            </a:r>
          </a:p>
        </p:txBody>
      </p:sp>
      <p:sp>
        <p:nvSpPr>
          <p:cNvPr id="41987" name="Rectangle 3"/>
          <p:cNvSpPr>
            <a:spLocks noGrp="1" noChangeArrowheads="1"/>
          </p:cNvSpPr>
          <p:nvPr>
            <p:ph type="subTitle" idx="1"/>
          </p:nvPr>
        </p:nvSpPr>
        <p:spPr>
          <a:xfrm>
            <a:off x="1371600" y="4191000"/>
            <a:ext cx="6400800" cy="1447800"/>
          </a:xfrm>
        </p:spPr>
        <p:txBody>
          <a:bodyPr>
            <a:normAutofit/>
          </a:bodyPr>
          <a:lstStyle/>
          <a:p>
            <a:r>
              <a:rPr lang="ja-JP" altLang="en-US" sz="2800" dirty="0"/>
              <a:t>逆瀬川浩</a:t>
            </a:r>
            <a:r>
              <a:rPr lang="ja-JP" altLang="en-US" sz="2800" dirty="0" smtClean="0"/>
              <a:t>孝</a:t>
            </a:r>
            <a:endParaRPr lang="en-US" altLang="ja-JP" sz="2800" dirty="0" smtClean="0"/>
          </a:p>
          <a:p>
            <a:r>
              <a:rPr lang="ja-JP" altLang="en-US" sz="2800" dirty="0"/>
              <a:t>（早稲田</a:t>
            </a:r>
            <a:r>
              <a:rPr lang="ja-JP" altLang="en-US" sz="2800" dirty="0" smtClean="0"/>
              <a:t>大学経営システム工学科）</a:t>
            </a:r>
            <a:endParaRPr lang="ja-JP" altLang="en-US" sz="2800" dirty="0"/>
          </a:p>
        </p:txBody>
      </p:sp>
      <p:sp>
        <p:nvSpPr>
          <p:cNvPr id="41988" name="Line 4"/>
          <p:cNvSpPr>
            <a:spLocks noChangeShapeType="1"/>
          </p:cNvSpPr>
          <p:nvPr/>
        </p:nvSpPr>
        <p:spPr bwMode="auto">
          <a:xfrm>
            <a:off x="952500" y="3570288"/>
            <a:ext cx="7202488" cy="0"/>
          </a:xfrm>
          <a:prstGeom prst="line">
            <a:avLst/>
          </a:prstGeom>
          <a:noFill/>
          <a:ln w="57150">
            <a:solidFill>
              <a:schemeClr val="bg1"/>
            </a:solidFill>
            <a:round/>
            <a:headEnd/>
            <a:tailEnd/>
          </a:ln>
          <a:effectLst/>
        </p:spPr>
        <p:txBody>
          <a:bodyPr/>
          <a:lstStyle/>
          <a:p>
            <a:endParaRPr lang="ja-JP" altLang="en-US"/>
          </a:p>
        </p:txBody>
      </p:sp>
    </p:spTree>
    <p:extLst>
      <p:ext uri="{BB962C8B-B14F-4D97-AF65-F5344CB8AC3E}">
        <p14:creationId xmlns:p14="http://schemas.microsoft.com/office/powerpoint/2010/main" val="4894490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010A1902-F987-4006-863C-DCDAF0CBEAA8}" type="slidenum">
              <a:rPr lang="en-US" altLang="ja-JP"/>
              <a:pPr/>
              <a:t>10</a:t>
            </a:fld>
            <a:endParaRPr lang="en-US" altLang="ja-JP"/>
          </a:p>
        </p:txBody>
      </p:sp>
      <p:sp>
        <p:nvSpPr>
          <p:cNvPr id="23554" name="Rectangle 2"/>
          <p:cNvSpPr>
            <a:spLocks noGrp="1" noChangeArrowheads="1"/>
          </p:cNvSpPr>
          <p:nvPr>
            <p:ph type="title"/>
          </p:nvPr>
        </p:nvSpPr>
        <p:spPr/>
        <p:txBody>
          <a:bodyPr/>
          <a:lstStyle/>
          <a:p>
            <a:r>
              <a:rPr lang="ja-JP" altLang="en-US"/>
              <a:t>商品在庫</a:t>
            </a:r>
          </a:p>
        </p:txBody>
      </p:sp>
      <p:sp>
        <p:nvSpPr>
          <p:cNvPr id="23555" name="Rectangle 3"/>
          <p:cNvSpPr>
            <a:spLocks noGrp="1" noChangeArrowheads="1"/>
          </p:cNvSpPr>
          <p:nvPr>
            <p:ph type="body" idx="1"/>
          </p:nvPr>
        </p:nvSpPr>
        <p:spPr/>
        <p:txBody>
          <a:bodyPr/>
          <a:lstStyle/>
          <a:p>
            <a:r>
              <a:rPr lang="ja-JP" altLang="en-US"/>
              <a:t>多品種、少量</a:t>
            </a:r>
          </a:p>
          <a:p>
            <a:r>
              <a:rPr lang="ja-JP" altLang="en-US"/>
              <a:t>品揃え、納入に手間がかかる</a:t>
            </a:r>
          </a:p>
          <a:p>
            <a:r>
              <a:rPr lang="ja-JP" altLang="en-US"/>
              <a:t>異分野商品の取り扱い</a:t>
            </a:r>
          </a:p>
          <a:p>
            <a:r>
              <a:rPr lang="ja-JP" altLang="en-US"/>
              <a:t>値下げしても売れない</a:t>
            </a:r>
          </a:p>
          <a:p>
            <a:r>
              <a:rPr lang="ja-JP" altLang="en-US"/>
              <a:t>気まぐれ消費、急激な落ち込み</a:t>
            </a:r>
          </a:p>
          <a:p>
            <a:endParaRPr lang="ja-JP" altLang="en-US"/>
          </a:p>
          <a:p>
            <a:r>
              <a:rPr lang="ja-JP" altLang="en-US"/>
              <a:t>単品管理　</a:t>
            </a:r>
          </a:p>
        </p:txBody>
      </p:sp>
    </p:spTree>
    <p:extLst>
      <p:ext uri="{BB962C8B-B14F-4D97-AF65-F5344CB8AC3E}">
        <p14:creationId xmlns:p14="http://schemas.microsoft.com/office/powerpoint/2010/main" val="1968572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72F5DA2B-F48B-48E9-A671-191F58A91560}" type="slidenum">
              <a:rPr lang="en-US" altLang="ja-JP"/>
              <a:pPr/>
              <a:t>11</a:t>
            </a:fld>
            <a:endParaRPr lang="en-US" altLang="ja-JP"/>
          </a:p>
        </p:txBody>
      </p:sp>
      <p:sp>
        <p:nvSpPr>
          <p:cNvPr id="8194" name="Rectangle 2"/>
          <p:cNvSpPr>
            <a:spLocks noGrp="1" noChangeArrowheads="1"/>
          </p:cNvSpPr>
          <p:nvPr>
            <p:ph type="title"/>
          </p:nvPr>
        </p:nvSpPr>
        <p:spPr/>
        <p:txBody>
          <a:bodyPr/>
          <a:lstStyle/>
          <a:p>
            <a:r>
              <a:rPr lang="ja-JP" altLang="en-US"/>
              <a:t>在庫の </a:t>
            </a:r>
            <a:r>
              <a:rPr lang="en-US" altLang="ja-JP">
                <a:solidFill>
                  <a:srgbClr val="3333FF"/>
                </a:solidFill>
              </a:rPr>
              <a:t>×</a:t>
            </a:r>
          </a:p>
        </p:txBody>
      </p:sp>
      <p:sp>
        <p:nvSpPr>
          <p:cNvPr id="8195" name="Rectangle 3"/>
          <p:cNvSpPr>
            <a:spLocks noGrp="1" noChangeArrowheads="1"/>
          </p:cNvSpPr>
          <p:nvPr>
            <p:ph type="body" idx="1"/>
          </p:nvPr>
        </p:nvSpPr>
        <p:spPr/>
        <p:txBody>
          <a:bodyPr/>
          <a:lstStyle/>
          <a:p>
            <a:r>
              <a:rPr lang="ja-JP" altLang="en-US"/>
              <a:t>「在庫は企業の墓場」</a:t>
            </a:r>
          </a:p>
          <a:p>
            <a:r>
              <a:rPr lang="ja-JP" altLang="en-US"/>
              <a:t>負債の増大（資本の固定化、金利負担）</a:t>
            </a:r>
          </a:p>
          <a:p>
            <a:r>
              <a:rPr lang="ja-JP" altLang="en-US"/>
              <a:t>資本の機会損失</a:t>
            </a:r>
          </a:p>
          <a:p>
            <a:r>
              <a:rPr lang="ja-JP" altLang="en-US"/>
              <a:t>在庫品の陳腐化、デッドストック化（流行遅れ）</a:t>
            </a:r>
          </a:p>
          <a:p>
            <a:r>
              <a:rPr lang="ja-JP" altLang="en-US"/>
              <a:t>保管費（管理要員、スペース）の増大</a:t>
            </a:r>
          </a:p>
          <a:p>
            <a:endParaRPr lang="ja-JP" altLang="en-US"/>
          </a:p>
          <a:p>
            <a:r>
              <a:rPr lang="ja-JP" altLang="en-US"/>
              <a:t>保管費率は約１，２割</a:t>
            </a:r>
          </a:p>
        </p:txBody>
      </p:sp>
    </p:spTree>
    <p:extLst>
      <p:ext uri="{BB962C8B-B14F-4D97-AF65-F5344CB8AC3E}">
        <p14:creationId xmlns:p14="http://schemas.microsoft.com/office/powerpoint/2010/main" val="22070260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9F716032-B59D-49FE-A558-868A789ADA1C}" type="slidenum">
              <a:rPr lang="en-US" altLang="ja-JP"/>
              <a:pPr/>
              <a:t>12</a:t>
            </a:fld>
            <a:endParaRPr lang="en-US" altLang="ja-JP"/>
          </a:p>
        </p:txBody>
      </p:sp>
      <p:sp>
        <p:nvSpPr>
          <p:cNvPr id="9218" name="Rectangle 2"/>
          <p:cNvSpPr>
            <a:spLocks noGrp="1" noChangeArrowheads="1"/>
          </p:cNvSpPr>
          <p:nvPr>
            <p:ph type="title"/>
          </p:nvPr>
        </p:nvSpPr>
        <p:spPr/>
        <p:txBody>
          <a:bodyPr/>
          <a:lstStyle/>
          <a:p>
            <a:r>
              <a:rPr lang="ja-JP" altLang="en-US"/>
              <a:t>在庫の </a:t>
            </a:r>
            <a:r>
              <a:rPr lang="ja-JP" altLang="en-US">
                <a:solidFill>
                  <a:srgbClr val="FF5050"/>
                </a:solidFill>
              </a:rPr>
              <a:t>○</a:t>
            </a:r>
          </a:p>
        </p:txBody>
      </p:sp>
      <p:sp>
        <p:nvSpPr>
          <p:cNvPr id="9219" name="Rectangle 3"/>
          <p:cNvSpPr>
            <a:spLocks noGrp="1" noChangeArrowheads="1"/>
          </p:cNvSpPr>
          <p:nvPr>
            <p:ph type="body" idx="1"/>
          </p:nvPr>
        </p:nvSpPr>
        <p:spPr/>
        <p:txBody>
          <a:bodyPr/>
          <a:lstStyle/>
          <a:p>
            <a:r>
              <a:rPr lang="ja-JP" altLang="en-US"/>
              <a:t>需要の変動に対処（調達、生産、販売）</a:t>
            </a:r>
          </a:p>
          <a:p>
            <a:r>
              <a:rPr lang="ja-JP" altLang="en-US"/>
              <a:t>機会損失に伴う信用失墜防止</a:t>
            </a:r>
          </a:p>
          <a:p>
            <a:r>
              <a:rPr lang="ja-JP" altLang="en-US"/>
              <a:t>発注費（調達費）の適正化（臨時調達を防止）</a:t>
            </a:r>
          </a:p>
          <a:p>
            <a:r>
              <a:rPr lang="ja-JP" altLang="en-US"/>
              <a:t>短納期化</a:t>
            </a:r>
          </a:p>
          <a:p>
            <a:r>
              <a:rPr lang="ja-JP" altLang="en-US"/>
              <a:t>欠品に起因する混乱の回避</a:t>
            </a:r>
          </a:p>
        </p:txBody>
      </p:sp>
    </p:spTree>
    <p:extLst>
      <p:ext uri="{BB962C8B-B14F-4D97-AF65-F5344CB8AC3E}">
        <p14:creationId xmlns:p14="http://schemas.microsoft.com/office/powerpoint/2010/main" val="1493275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8599E685-FC1E-4C52-9A18-723B57692086}" type="slidenum">
              <a:rPr lang="en-US" altLang="ja-JP"/>
              <a:pPr/>
              <a:t>13</a:t>
            </a:fld>
            <a:endParaRPr lang="en-US" altLang="ja-JP"/>
          </a:p>
        </p:txBody>
      </p:sp>
      <p:sp>
        <p:nvSpPr>
          <p:cNvPr id="61442" name="Rectangle 2"/>
          <p:cNvSpPr>
            <a:spLocks noGrp="1" noChangeArrowheads="1"/>
          </p:cNvSpPr>
          <p:nvPr>
            <p:ph type="title"/>
          </p:nvPr>
        </p:nvSpPr>
        <p:spPr/>
        <p:txBody>
          <a:bodyPr/>
          <a:lstStyle/>
          <a:p>
            <a:r>
              <a:rPr lang="ja-JP" altLang="en-US"/>
              <a:t>在庫管理、応用編</a:t>
            </a:r>
          </a:p>
        </p:txBody>
      </p:sp>
      <p:sp>
        <p:nvSpPr>
          <p:cNvPr id="61443" name="Rectangle 3"/>
          <p:cNvSpPr>
            <a:spLocks noGrp="1" noChangeArrowheads="1"/>
          </p:cNvSpPr>
          <p:nvPr>
            <p:ph type="body" idx="1"/>
          </p:nvPr>
        </p:nvSpPr>
        <p:spPr/>
        <p:txBody>
          <a:bodyPr/>
          <a:lstStyle/>
          <a:p>
            <a:r>
              <a:rPr lang="ja-JP" altLang="en-US"/>
              <a:t>レベニューマネジメント（イールドマネジメント）</a:t>
            </a:r>
          </a:p>
          <a:p>
            <a:pPr lvl="1"/>
            <a:r>
              <a:rPr lang="ja-JP" altLang="en-US"/>
              <a:t>チケットの販売　：　売れ残りチケット ＝ 在庫</a:t>
            </a:r>
          </a:p>
          <a:p>
            <a:pPr lvl="1"/>
            <a:r>
              <a:rPr lang="ja-JP" altLang="en-US"/>
              <a:t>ホテルの予約　　：　空き室 ＝ 在庫</a:t>
            </a:r>
          </a:p>
          <a:p>
            <a:endParaRPr lang="ja-JP" altLang="en-US"/>
          </a:p>
          <a:p>
            <a:r>
              <a:rPr lang="ja-JP" altLang="en-US"/>
              <a:t>保険会社の保険金支払準備資金</a:t>
            </a:r>
          </a:p>
          <a:p>
            <a:pPr lvl="1"/>
            <a:r>
              <a:rPr lang="ja-JP" altLang="en-US"/>
              <a:t>ランダムな支払請求に対して即応しなければいけない</a:t>
            </a:r>
          </a:p>
        </p:txBody>
      </p:sp>
    </p:spTree>
    <p:extLst>
      <p:ext uri="{BB962C8B-B14F-4D97-AF65-F5344CB8AC3E}">
        <p14:creationId xmlns:p14="http://schemas.microsoft.com/office/powerpoint/2010/main" val="18927790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a:xfrm>
            <a:off x="698500" y="2686050"/>
            <a:ext cx="7772400" cy="1143000"/>
          </a:xfrm>
        </p:spPr>
        <p:txBody>
          <a:bodyPr/>
          <a:lstStyle/>
          <a:p>
            <a:r>
              <a:rPr lang="ja-JP" altLang="en-US" sz="4000"/>
              <a:t>グラフによる分析法</a:t>
            </a:r>
          </a:p>
        </p:txBody>
      </p:sp>
      <p:sp>
        <p:nvSpPr>
          <p:cNvPr id="43011" name="Rectangle 3"/>
          <p:cNvSpPr>
            <a:spLocks noGrp="1" noChangeArrowheads="1"/>
          </p:cNvSpPr>
          <p:nvPr>
            <p:ph type="subTitle" idx="1"/>
          </p:nvPr>
        </p:nvSpPr>
        <p:spPr/>
        <p:txBody>
          <a:bodyPr/>
          <a:lstStyle/>
          <a:p>
            <a:r>
              <a:rPr lang="ja-JP" altLang="en-US"/>
              <a:t>　</a:t>
            </a:r>
          </a:p>
        </p:txBody>
      </p:sp>
    </p:spTree>
    <p:extLst>
      <p:ext uri="{BB962C8B-B14F-4D97-AF65-F5344CB8AC3E}">
        <p14:creationId xmlns:p14="http://schemas.microsoft.com/office/powerpoint/2010/main" val="36363985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在庫のグラフ表現</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kumimoji="1" lang="ja-JP" altLang="en-US" dirty="0" smtClean="0"/>
                  <a:t>総流入量</a:t>
                </a:r>
                <a14:m>
                  <m:oMath xmlns:m="http://schemas.openxmlformats.org/officeDocument/2006/math">
                    <m:r>
                      <a:rPr kumimoji="1" lang="en-US" altLang="ja-JP" b="1" i="0" smtClean="0">
                        <a:latin typeface="Cambria Math"/>
                      </a:rPr>
                      <m:t> </m:t>
                    </m:r>
                    <m:r>
                      <a:rPr kumimoji="1" lang="en-US" altLang="ja-JP" b="1" i="1" smtClean="0">
                        <a:latin typeface="Cambria Math"/>
                      </a:rPr>
                      <m:t>𝑰</m:t>
                    </m:r>
                    <m:d>
                      <m:dPr>
                        <m:ctrlPr>
                          <a:rPr kumimoji="1" lang="en-US" altLang="ja-JP" b="1" i="1" smtClean="0">
                            <a:latin typeface="Cambria Math"/>
                          </a:rPr>
                        </m:ctrlPr>
                      </m:dPr>
                      <m:e>
                        <m:r>
                          <a:rPr kumimoji="1" lang="en-US" altLang="ja-JP" b="1" i="1" smtClean="0">
                            <a:latin typeface="Cambria Math"/>
                          </a:rPr>
                          <m:t>𝒕</m:t>
                        </m:r>
                      </m:e>
                    </m:d>
                  </m:oMath>
                </a14:m>
                <a:r>
                  <a:rPr kumimoji="1" lang="ja-JP" altLang="en-US" dirty="0" smtClean="0"/>
                  <a:t> － 総流出量</a:t>
                </a:r>
                <a14:m>
                  <m:oMath xmlns:m="http://schemas.openxmlformats.org/officeDocument/2006/math">
                    <m:r>
                      <a:rPr lang="en-US" altLang="ja-JP" b="1" i="1" smtClean="0">
                        <a:latin typeface="Cambria Math"/>
                      </a:rPr>
                      <m:t> </m:t>
                    </m:r>
                    <m:r>
                      <a:rPr lang="en-US" altLang="ja-JP" b="1" i="1" smtClean="0">
                        <a:latin typeface="Cambria Math"/>
                      </a:rPr>
                      <m:t>𝑶</m:t>
                    </m:r>
                    <m:d>
                      <m:dPr>
                        <m:ctrlPr>
                          <a:rPr lang="en-US" altLang="ja-JP" b="1" i="1" smtClean="0">
                            <a:latin typeface="Cambria Math"/>
                          </a:rPr>
                        </m:ctrlPr>
                      </m:dPr>
                      <m:e>
                        <m:r>
                          <a:rPr lang="en-US" altLang="ja-JP" i="1">
                            <a:latin typeface="Cambria Math"/>
                          </a:rPr>
                          <m:t>𝒕</m:t>
                        </m:r>
                      </m:e>
                    </m:d>
                  </m:oMath>
                </a14:m>
                <a:r>
                  <a:rPr kumimoji="1" lang="ja-JP" altLang="en-US" dirty="0" smtClean="0"/>
                  <a:t> ＝ 現在の在庫量 </a:t>
                </a:r>
                <a14:m>
                  <m:oMath xmlns:m="http://schemas.openxmlformats.org/officeDocument/2006/math">
                    <m:r>
                      <a:rPr lang="en-US" altLang="ja-JP" b="1" i="1" smtClean="0">
                        <a:latin typeface="Cambria Math"/>
                      </a:rPr>
                      <m:t>𝒁</m:t>
                    </m:r>
                    <m:r>
                      <a:rPr lang="en-US" altLang="ja-JP" i="1">
                        <a:latin typeface="Cambria Math"/>
                      </a:rPr>
                      <m:t>(</m:t>
                    </m:r>
                    <m:r>
                      <a:rPr lang="en-US" altLang="ja-JP" i="1">
                        <a:latin typeface="Cambria Math"/>
                      </a:rPr>
                      <m:t>𝒕</m:t>
                    </m:r>
                    <m:r>
                      <a:rPr lang="en-US" altLang="ja-JP" i="1">
                        <a:latin typeface="Cambria Math"/>
                      </a:rPr>
                      <m:t>)</m:t>
                    </m:r>
                  </m:oMath>
                </a14:m>
                <a:endParaRPr kumimoji="1" lang="en-US" altLang="ja-JP" dirty="0" smtClean="0"/>
              </a:p>
              <a:p>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4"/>
                <a:stretch>
                  <a:fillRect l="-963"/>
                </a:stretch>
              </a:blipFill>
            </p:spPr>
            <p:txBody>
              <a:bodyPr/>
              <a:lstStyle/>
              <a:p>
                <a:r>
                  <a:rPr lang="ja-JP" altLang="en-US">
                    <a:noFill/>
                  </a:rPr>
                  <a:t> </a:t>
                </a:r>
              </a:p>
            </p:txBody>
          </p:sp>
        </mc:Fallback>
      </mc:AlternateContent>
      <p:sp>
        <p:nvSpPr>
          <p:cNvPr id="4" name="スライド番号プレースホルダー 3"/>
          <p:cNvSpPr>
            <a:spLocks noGrp="1"/>
          </p:cNvSpPr>
          <p:nvPr>
            <p:ph type="sldNum" sz="quarter" idx="12"/>
          </p:nvPr>
        </p:nvSpPr>
        <p:spPr/>
        <p:txBody>
          <a:bodyPr/>
          <a:lstStyle/>
          <a:p>
            <a:fld id="{5CE01C66-CC6A-42E9-A148-0184549BE2D1}" type="slidenum">
              <a:rPr lang="en-US" altLang="ja-JP" smtClean="0"/>
              <a:pPr/>
              <a:t>15</a:t>
            </a:fld>
            <a:endParaRPr lang="en-US" altLang="ja-JP"/>
          </a:p>
        </p:txBody>
      </p:sp>
      <p:grpSp>
        <p:nvGrpSpPr>
          <p:cNvPr id="10" name="グループ化 9"/>
          <p:cNvGrpSpPr/>
          <p:nvPr/>
        </p:nvGrpSpPr>
        <p:grpSpPr>
          <a:xfrm>
            <a:off x="1042219" y="2566219"/>
            <a:ext cx="1750142" cy="1012723"/>
            <a:chOff x="1042219" y="2566219"/>
            <a:chExt cx="1750142" cy="1012723"/>
          </a:xfrm>
        </p:grpSpPr>
        <p:cxnSp>
          <p:nvCxnSpPr>
            <p:cNvPr id="6" name="直線矢印コネクタ 5"/>
            <p:cNvCxnSpPr/>
            <p:nvPr/>
          </p:nvCxnSpPr>
          <p:spPr bwMode="auto">
            <a:xfrm>
              <a:off x="1042219" y="3578942"/>
              <a:ext cx="1750142" cy="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7" name="直線矢印コネクタ 6"/>
            <p:cNvCxnSpPr/>
            <p:nvPr/>
          </p:nvCxnSpPr>
          <p:spPr bwMode="auto">
            <a:xfrm flipV="1">
              <a:off x="1042219" y="2566219"/>
              <a:ext cx="0" cy="1012723"/>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grpSp>
      <p:sp>
        <p:nvSpPr>
          <p:cNvPr id="9" name="正方形/長方形 8"/>
          <p:cNvSpPr/>
          <p:nvPr/>
        </p:nvSpPr>
        <p:spPr bwMode="auto">
          <a:xfrm>
            <a:off x="3726426" y="2428568"/>
            <a:ext cx="1317522" cy="1337187"/>
          </a:xfrm>
          <a:prstGeom prst="rect">
            <a:avLst/>
          </a:prstGeom>
          <a:solidFill>
            <a:schemeClr val="bg1"/>
          </a:solidFill>
          <a:ln w="2857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lang="en-US" altLang="ja-JP" dirty="0" smtClean="0"/>
          </a:p>
          <a:p>
            <a:pPr marL="0" marR="0" indent="0" algn="ctr" defTabSz="914400" rtl="0" eaLnBrk="1" fontAlgn="base" latinLnBrk="0" hangingPunct="1">
              <a:lnSpc>
                <a:spcPct val="100000"/>
              </a:lnSpc>
              <a:spcBef>
                <a:spcPct val="0"/>
              </a:spcBef>
              <a:spcAft>
                <a:spcPct val="0"/>
              </a:spcAft>
              <a:buClrTx/>
              <a:buSzTx/>
              <a:buFontTx/>
              <a:buNone/>
              <a:tabLst/>
            </a:pPr>
            <a:r>
              <a:rPr lang="ja-JP" altLang="en-US" dirty="0" smtClean="0">
                <a:solidFill>
                  <a:srgbClr val="0000CC"/>
                </a:solidFill>
              </a:rPr>
              <a:t>倉庫</a:t>
            </a:r>
            <a:endParaRPr kumimoji="1" lang="ja-JP" altLang="en-US" sz="2400" b="0" i="0" u="none" strike="noStrike" cap="none" normalizeH="0" baseline="0" dirty="0" smtClean="0">
              <a:ln>
                <a:noFill/>
              </a:ln>
              <a:solidFill>
                <a:srgbClr val="0000CC"/>
              </a:solidFill>
              <a:effectLst/>
            </a:endParaRPr>
          </a:p>
        </p:txBody>
      </p:sp>
      <p:grpSp>
        <p:nvGrpSpPr>
          <p:cNvPr id="11" name="グループ化 10"/>
          <p:cNvGrpSpPr/>
          <p:nvPr/>
        </p:nvGrpSpPr>
        <p:grpSpPr>
          <a:xfrm>
            <a:off x="6046839" y="2600631"/>
            <a:ext cx="1750142" cy="1012723"/>
            <a:chOff x="1042219" y="2566219"/>
            <a:chExt cx="1750142" cy="1012723"/>
          </a:xfrm>
        </p:grpSpPr>
        <p:cxnSp>
          <p:nvCxnSpPr>
            <p:cNvPr id="12" name="直線矢印コネクタ 11"/>
            <p:cNvCxnSpPr/>
            <p:nvPr/>
          </p:nvCxnSpPr>
          <p:spPr bwMode="auto">
            <a:xfrm>
              <a:off x="1042219" y="3578942"/>
              <a:ext cx="1750142" cy="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13" name="直線矢印コネクタ 12"/>
            <p:cNvCxnSpPr/>
            <p:nvPr/>
          </p:nvCxnSpPr>
          <p:spPr bwMode="auto">
            <a:xfrm flipV="1">
              <a:off x="1042219" y="2566219"/>
              <a:ext cx="0" cy="1012723"/>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grpSp>
      <p:sp>
        <p:nvSpPr>
          <p:cNvPr id="14" name="右矢印 13"/>
          <p:cNvSpPr/>
          <p:nvPr/>
        </p:nvSpPr>
        <p:spPr bwMode="auto">
          <a:xfrm>
            <a:off x="2989006" y="2910348"/>
            <a:ext cx="432620" cy="353962"/>
          </a:xfrm>
          <a:prstGeom prst="rightArrow">
            <a:avLst/>
          </a:prstGeom>
          <a:solidFill>
            <a:srgbClr val="00B0F0"/>
          </a:solidFill>
          <a:ln w="19050"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15" name="右矢印 14"/>
          <p:cNvSpPr/>
          <p:nvPr/>
        </p:nvSpPr>
        <p:spPr bwMode="auto">
          <a:xfrm>
            <a:off x="5388077" y="2895599"/>
            <a:ext cx="432620" cy="353962"/>
          </a:xfrm>
          <a:prstGeom prst="rightArrow">
            <a:avLst/>
          </a:prstGeom>
          <a:solidFill>
            <a:srgbClr val="00B0F0"/>
          </a:solidFill>
          <a:ln w="19050"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16" name="正方形/長方形 15"/>
          <p:cNvSpPr/>
          <p:nvPr/>
        </p:nvSpPr>
        <p:spPr bwMode="auto">
          <a:xfrm>
            <a:off x="1040138" y="3097161"/>
            <a:ext cx="88491" cy="481781"/>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17" name="正方形/長方形 16"/>
          <p:cNvSpPr/>
          <p:nvPr/>
        </p:nvSpPr>
        <p:spPr bwMode="auto">
          <a:xfrm>
            <a:off x="1556330" y="3175819"/>
            <a:ext cx="88491" cy="403123"/>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18" name="正方形/長方形 17"/>
          <p:cNvSpPr/>
          <p:nvPr/>
        </p:nvSpPr>
        <p:spPr bwMode="auto">
          <a:xfrm>
            <a:off x="2249505" y="2910348"/>
            <a:ext cx="88491" cy="648929"/>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19" name="正方形/長方形 18"/>
          <p:cNvSpPr/>
          <p:nvPr/>
        </p:nvSpPr>
        <p:spPr bwMode="auto">
          <a:xfrm>
            <a:off x="6048274" y="3209617"/>
            <a:ext cx="88491" cy="403123"/>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1" name="正方形/長方形 20"/>
          <p:cNvSpPr/>
          <p:nvPr/>
        </p:nvSpPr>
        <p:spPr bwMode="auto">
          <a:xfrm>
            <a:off x="6225256" y="3357101"/>
            <a:ext cx="88491" cy="255639"/>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2" name="正方形/長方形 21"/>
          <p:cNvSpPr/>
          <p:nvPr/>
        </p:nvSpPr>
        <p:spPr bwMode="auto">
          <a:xfrm>
            <a:off x="6313747" y="3209617"/>
            <a:ext cx="88491" cy="403123"/>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3" name="正方形/長方形 22"/>
          <p:cNvSpPr/>
          <p:nvPr/>
        </p:nvSpPr>
        <p:spPr bwMode="auto">
          <a:xfrm>
            <a:off x="6136765" y="3396430"/>
            <a:ext cx="88491" cy="216310"/>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4" name="正方形/長方形 23"/>
          <p:cNvSpPr/>
          <p:nvPr/>
        </p:nvSpPr>
        <p:spPr bwMode="auto">
          <a:xfrm>
            <a:off x="6402238" y="3357101"/>
            <a:ext cx="88491" cy="255639"/>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5" name="正方形/長方形 24"/>
          <p:cNvSpPr/>
          <p:nvPr/>
        </p:nvSpPr>
        <p:spPr bwMode="auto">
          <a:xfrm>
            <a:off x="6490729" y="3401346"/>
            <a:ext cx="88491" cy="211394"/>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6" name="正方形/長方形 25"/>
          <p:cNvSpPr/>
          <p:nvPr/>
        </p:nvSpPr>
        <p:spPr bwMode="auto">
          <a:xfrm>
            <a:off x="6559556" y="3357101"/>
            <a:ext cx="88491" cy="255639"/>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7" name="正方形/長方形 26"/>
          <p:cNvSpPr/>
          <p:nvPr/>
        </p:nvSpPr>
        <p:spPr bwMode="auto">
          <a:xfrm>
            <a:off x="6648047" y="3209617"/>
            <a:ext cx="88491" cy="403123"/>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8" name="正方形/長方形 27"/>
          <p:cNvSpPr/>
          <p:nvPr/>
        </p:nvSpPr>
        <p:spPr bwMode="auto">
          <a:xfrm>
            <a:off x="6736538" y="3357101"/>
            <a:ext cx="88491" cy="255639"/>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9" name="正方形/長方形 28"/>
          <p:cNvSpPr/>
          <p:nvPr/>
        </p:nvSpPr>
        <p:spPr bwMode="auto">
          <a:xfrm>
            <a:off x="6825029" y="3401346"/>
            <a:ext cx="88491" cy="211394"/>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30" name="正方形/長方形 29"/>
          <p:cNvSpPr/>
          <p:nvPr/>
        </p:nvSpPr>
        <p:spPr bwMode="auto">
          <a:xfrm>
            <a:off x="7002010" y="3357101"/>
            <a:ext cx="88491" cy="255639"/>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31" name="正方形/長方形 30"/>
          <p:cNvSpPr/>
          <p:nvPr/>
        </p:nvSpPr>
        <p:spPr bwMode="auto">
          <a:xfrm>
            <a:off x="6913519" y="3396430"/>
            <a:ext cx="88491" cy="216310"/>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grpSp>
        <p:nvGrpSpPr>
          <p:cNvPr id="32" name="グループ化 31"/>
          <p:cNvGrpSpPr/>
          <p:nvPr/>
        </p:nvGrpSpPr>
        <p:grpSpPr>
          <a:xfrm>
            <a:off x="1032983" y="4503174"/>
            <a:ext cx="1750142" cy="1012723"/>
            <a:chOff x="1042219" y="2566219"/>
            <a:chExt cx="1750142" cy="1012723"/>
          </a:xfrm>
        </p:grpSpPr>
        <p:cxnSp>
          <p:nvCxnSpPr>
            <p:cNvPr id="33" name="直線矢印コネクタ 32"/>
            <p:cNvCxnSpPr/>
            <p:nvPr/>
          </p:nvCxnSpPr>
          <p:spPr bwMode="auto">
            <a:xfrm>
              <a:off x="1042219" y="3578942"/>
              <a:ext cx="1750142" cy="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34" name="直線矢印コネクタ 33"/>
            <p:cNvCxnSpPr/>
            <p:nvPr/>
          </p:nvCxnSpPr>
          <p:spPr bwMode="auto">
            <a:xfrm flipV="1">
              <a:off x="1042219" y="2566219"/>
              <a:ext cx="0" cy="1012723"/>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grpSp>
      <p:sp>
        <p:nvSpPr>
          <p:cNvPr id="35" name="下矢印 34"/>
          <p:cNvSpPr/>
          <p:nvPr/>
        </p:nvSpPr>
        <p:spPr bwMode="auto">
          <a:xfrm>
            <a:off x="1290483" y="3834579"/>
            <a:ext cx="1253613" cy="491613"/>
          </a:xfrm>
          <a:prstGeom prst="downArrow">
            <a:avLst/>
          </a:prstGeom>
          <a:solidFill>
            <a:srgbClr val="FFC0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CC"/>
                </a:solidFill>
                <a:effectLst/>
                <a:latin typeface="Times New Roman" pitchFamily="18" charset="0"/>
                <a:ea typeface="ＭＳ Ｐゴシック" charset="-128"/>
              </a:rPr>
              <a:t>累積</a:t>
            </a:r>
          </a:p>
        </p:txBody>
      </p:sp>
      <p:sp>
        <p:nvSpPr>
          <p:cNvPr id="43" name="フリーフォーム 42"/>
          <p:cNvSpPr/>
          <p:nvPr/>
        </p:nvSpPr>
        <p:spPr>
          <a:xfrm>
            <a:off x="3770670" y="5171767"/>
            <a:ext cx="983226" cy="845575"/>
          </a:xfrm>
          <a:custGeom>
            <a:avLst/>
            <a:gdLst>
              <a:gd name="connsiteX0" fmla="*/ 108155 w 983226"/>
              <a:gd name="connsiteY0" fmla="*/ 845575 h 845575"/>
              <a:gd name="connsiteX1" fmla="*/ 580103 w 983226"/>
              <a:gd name="connsiteY1" fmla="*/ 845575 h 845575"/>
              <a:gd name="connsiteX2" fmla="*/ 629265 w 983226"/>
              <a:gd name="connsiteY2" fmla="*/ 304800 h 845575"/>
              <a:gd name="connsiteX3" fmla="*/ 983226 w 983226"/>
              <a:gd name="connsiteY3" fmla="*/ 285136 h 845575"/>
              <a:gd name="connsiteX4" fmla="*/ 0 w 983226"/>
              <a:gd name="connsiteY4" fmla="*/ 373626 h 845575"/>
              <a:gd name="connsiteX5" fmla="*/ 19665 w 983226"/>
              <a:gd name="connsiteY5" fmla="*/ 157317 h 845575"/>
              <a:gd name="connsiteX6" fmla="*/ 19665 w 983226"/>
              <a:gd name="connsiteY6" fmla="*/ 9833 h 845575"/>
              <a:gd name="connsiteX7" fmla="*/ 68826 w 983226"/>
              <a:gd name="connsiteY7" fmla="*/ 0 h 845575"/>
              <a:gd name="connsiteX8" fmla="*/ 314632 w 983226"/>
              <a:gd name="connsiteY8" fmla="*/ 0 h 84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3226" h="845575">
                <a:moveTo>
                  <a:pt x="108155" y="845575"/>
                </a:moveTo>
                <a:lnTo>
                  <a:pt x="580103" y="845575"/>
                </a:lnTo>
                <a:lnTo>
                  <a:pt x="629265" y="304800"/>
                </a:lnTo>
                <a:lnTo>
                  <a:pt x="983226" y="285136"/>
                </a:lnTo>
                <a:lnTo>
                  <a:pt x="0" y="373626"/>
                </a:lnTo>
                <a:cubicBezTo>
                  <a:pt x="4503" y="328597"/>
                  <a:pt x="18187" y="197220"/>
                  <a:pt x="19665" y="157317"/>
                </a:cubicBezTo>
                <a:cubicBezTo>
                  <a:pt x="21485" y="108189"/>
                  <a:pt x="19665" y="58994"/>
                  <a:pt x="19665" y="9833"/>
                </a:cubicBezTo>
                <a:lnTo>
                  <a:pt x="68826" y="0"/>
                </a:lnTo>
                <a:lnTo>
                  <a:pt x="314632" y="0"/>
                </a:lnTo>
              </a:path>
            </a:pathLst>
          </a:custGeom>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44" name="フリーフォーム 43"/>
          <p:cNvSpPr/>
          <p:nvPr/>
        </p:nvSpPr>
        <p:spPr>
          <a:xfrm>
            <a:off x="3401961" y="4758813"/>
            <a:ext cx="1720645" cy="1258529"/>
          </a:xfrm>
          <a:custGeom>
            <a:avLst/>
            <a:gdLst>
              <a:gd name="connsiteX0" fmla="*/ 1347020 w 1720645"/>
              <a:gd name="connsiteY0" fmla="*/ 1101213 h 1258529"/>
              <a:gd name="connsiteX1" fmla="*/ 1347020 w 1720645"/>
              <a:gd name="connsiteY1" fmla="*/ 1101213 h 1258529"/>
              <a:gd name="connsiteX2" fmla="*/ 1366684 w 1720645"/>
              <a:gd name="connsiteY2" fmla="*/ 1012722 h 1258529"/>
              <a:gd name="connsiteX3" fmla="*/ 1376516 w 1720645"/>
              <a:gd name="connsiteY3" fmla="*/ 983226 h 1258529"/>
              <a:gd name="connsiteX4" fmla="*/ 1396181 w 1720645"/>
              <a:gd name="connsiteY4" fmla="*/ 865239 h 1258529"/>
              <a:gd name="connsiteX5" fmla="*/ 1406013 w 1720645"/>
              <a:gd name="connsiteY5" fmla="*/ 786581 h 1258529"/>
              <a:gd name="connsiteX6" fmla="*/ 216310 w 1720645"/>
              <a:gd name="connsiteY6" fmla="*/ 865239 h 1258529"/>
              <a:gd name="connsiteX7" fmla="*/ 0 w 1720645"/>
              <a:gd name="connsiteY7" fmla="*/ 117987 h 1258529"/>
              <a:gd name="connsiteX8" fmla="*/ 206478 w 1720645"/>
              <a:gd name="connsiteY8" fmla="*/ 255639 h 1258529"/>
              <a:gd name="connsiteX9" fmla="*/ 206478 w 1720645"/>
              <a:gd name="connsiteY9" fmla="*/ 255639 h 1258529"/>
              <a:gd name="connsiteX10" fmla="*/ 304800 w 1720645"/>
              <a:gd name="connsiteY10" fmla="*/ 324464 h 1258529"/>
              <a:gd name="connsiteX11" fmla="*/ 353962 w 1720645"/>
              <a:gd name="connsiteY11" fmla="*/ 353961 h 1258529"/>
              <a:gd name="connsiteX12" fmla="*/ 471949 w 1720645"/>
              <a:gd name="connsiteY12" fmla="*/ 432619 h 1258529"/>
              <a:gd name="connsiteX13" fmla="*/ 540774 w 1720645"/>
              <a:gd name="connsiteY13" fmla="*/ 471948 h 1258529"/>
              <a:gd name="connsiteX14" fmla="*/ 707923 w 1720645"/>
              <a:gd name="connsiteY14" fmla="*/ 580103 h 1258529"/>
              <a:gd name="connsiteX15" fmla="*/ 786581 w 1720645"/>
              <a:gd name="connsiteY15" fmla="*/ 619432 h 1258529"/>
              <a:gd name="connsiteX16" fmla="*/ 953729 w 1720645"/>
              <a:gd name="connsiteY16" fmla="*/ 727587 h 1258529"/>
              <a:gd name="connsiteX17" fmla="*/ 1022555 w 1720645"/>
              <a:gd name="connsiteY17" fmla="*/ 766916 h 1258529"/>
              <a:gd name="connsiteX18" fmla="*/ 1071716 w 1720645"/>
              <a:gd name="connsiteY18" fmla="*/ 796413 h 1258529"/>
              <a:gd name="connsiteX19" fmla="*/ 1101213 w 1720645"/>
              <a:gd name="connsiteY19" fmla="*/ 825910 h 1258529"/>
              <a:gd name="connsiteX20" fmla="*/ 1140542 w 1720645"/>
              <a:gd name="connsiteY20" fmla="*/ 855406 h 1258529"/>
              <a:gd name="connsiteX21" fmla="*/ 1170039 w 1720645"/>
              <a:gd name="connsiteY21" fmla="*/ 884903 h 1258529"/>
              <a:gd name="connsiteX22" fmla="*/ 1288026 w 1720645"/>
              <a:gd name="connsiteY22" fmla="*/ 953729 h 1258529"/>
              <a:gd name="connsiteX23" fmla="*/ 1317523 w 1720645"/>
              <a:gd name="connsiteY23" fmla="*/ 983226 h 1258529"/>
              <a:gd name="connsiteX24" fmla="*/ 1366684 w 1720645"/>
              <a:gd name="connsiteY24" fmla="*/ 1022555 h 1258529"/>
              <a:gd name="connsiteX25" fmla="*/ 1465007 w 1720645"/>
              <a:gd name="connsiteY25" fmla="*/ 1071716 h 1258529"/>
              <a:gd name="connsiteX26" fmla="*/ 1533833 w 1720645"/>
              <a:gd name="connsiteY26" fmla="*/ 1120877 h 1258529"/>
              <a:gd name="connsiteX27" fmla="*/ 1573162 w 1720645"/>
              <a:gd name="connsiteY27" fmla="*/ 1140542 h 1258529"/>
              <a:gd name="connsiteX28" fmla="*/ 1632155 w 1720645"/>
              <a:gd name="connsiteY28" fmla="*/ 1199535 h 1258529"/>
              <a:gd name="connsiteX29" fmla="*/ 1671484 w 1720645"/>
              <a:gd name="connsiteY29" fmla="*/ 1229032 h 1258529"/>
              <a:gd name="connsiteX30" fmla="*/ 1720645 w 1720645"/>
              <a:gd name="connsiteY30" fmla="*/ 1258529 h 1258529"/>
              <a:gd name="connsiteX31" fmla="*/ 275304 w 1720645"/>
              <a:gd name="connsiteY31" fmla="*/ 816077 h 1258529"/>
              <a:gd name="connsiteX32" fmla="*/ 285136 w 1720645"/>
              <a:gd name="connsiteY32" fmla="*/ 707922 h 1258529"/>
              <a:gd name="connsiteX33" fmla="*/ 294968 w 1720645"/>
              <a:gd name="connsiteY33" fmla="*/ 639097 h 1258529"/>
              <a:gd name="connsiteX34" fmla="*/ 324465 w 1720645"/>
              <a:gd name="connsiteY34" fmla="*/ 383458 h 1258529"/>
              <a:gd name="connsiteX35" fmla="*/ 334297 w 1720645"/>
              <a:gd name="connsiteY35" fmla="*/ 353961 h 1258529"/>
              <a:gd name="connsiteX36" fmla="*/ 462116 w 1720645"/>
              <a:gd name="connsiteY36" fmla="*/ 363793 h 1258529"/>
              <a:gd name="connsiteX37" fmla="*/ 521110 w 1720645"/>
              <a:gd name="connsiteY37" fmla="*/ 383458 h 1258529"/>
              <a:gd name="connsiteX38" fmla="*/ 668594 w 1720645"/>
              <a:gd name="connsiteY38" fmla="*/ 412955 h 1258529"/>
              <a:gd name="connsiteX39" fmla="*/ 737420 w 1720645"/>
              <a:gd name="connsiteY39" fmla="*/ 432619 h 1258529"/>
              <a:gd name="connsiteX40" fmla="*/ 806245 w 1720645"/>
              <a:gd name="connsiteY40" fmla="*/ 442452 h 1258529"/>
              <a:gd name="connsiteX41" fmla="*/ 1042220 w 1720645"/>
              <a:gd name="connsiteY41" fmla="*/ 462116 h 1258529"/>
              <a:gd name="connsiteX42" fmla="*/ 1111045 w 1720645"/>
              <a:gd name="connsiteY42" fmla="*/ 471948 h 1258529"/>
              <a:gd name="connsiteX43" fmla="*/ 1150374 w 1720645"/>
              <a:gd name="connsiteY43" fmla="*/ 481781 h 1258529"/>
              <a:gd name="connsiteX44" fmla="*/ 1268362 w 1720645"/>
              <a:gd name="connsiteY44" fmla="*/ 501445 h 1258529"/>
              <a:gd name="connsiteX45" fmla="*/ 1366684 w 1720645"/>
              <a:gd name="connsiteY45" fmla="*/ 0 h 1258529"/>
              <a:gd name="connsiteX46" fmla="*/ 953729 w 1720645"/>
              <a:gd name="connsiteY46" fmla="*/ 796413 h 1258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720645" h="1258529">
                <a:moveTo>
                  <a:pt x="1347020" y="1101213"/>
                </a:moveTo>
                <a:lnTo>
                  <a:pt x="1347020" y="1101213"/>
                </a:lnTo>
                <a:cubicBezTo>
                  <a:pt x="1353575" y="1071716"/>
                  <a:pt x="1359356" y="1042036"/>
                  <a:pt x="1366684" y="1012722"/>
                </a:cubicBezTo>
                <a:cubicBezTo>
                  <a:pt x="1369198" y="1002668"/>
                  <a:pt x="1374483" y="993389"/>
                  <a:pt x="1376516" y="983226"/>
                </a:cubicBezTo>
                <a:cubicBezTo>
                  <a:pt x="1384336" y="944129"/>
                  <a:pt x="1389626" y="904568"/>
                  <a:pt x="1396181" y="865239"/>
                </a:cubicBezTo>
                <a:cubicBezTo>
                  <a:pt x="1407091" y="799782"/>
                  <a:pt x="1406013" y="826180"/>
                  <a:pt x="1406013" y="786581"/>
                </a:cubicBezTo>
                <a:lnTo>
                  <a:pt x="216310" y="865239"/>
                </a:lnTo>
                <a:lnTo>
                  <a:pt x="0" y="117987"/>
                </a:lnTo>
                <a:cubicBezTo>
                  <a:pt x="118680" y="206998"/>
                  <a:pt x="50745" y="159804"/>
                  <a:pt x="206478" y="255639"/>
                </a:cubicBezTo>
                <a:lnTo>
                  <a:pt x="206478" y="255639"/>
                </a:lnTo>
                <a:cubicBezTo>
                  <a:pt x="239252" y="278581"/>
                  <a:pt x="271513" y="302273"/>
                  <a:pt x="304800" y="324464"/>
                </a:cubicBezTo>
                <a:cubicBezTo>
                  <a:pt x="320701" y="335065"/>
                  <a:pt x="337917" y="343579"/>
                  <a:pt x="353962" y="353961"/>
                </a:cubicBezTo>
                <a:cubicBezTo>
                  <a:pt x="393646" y="379639"/>
                  <a:pt x="432620" y="406400"/>
                  <a:pt x="471949" y="432619"/>
                </a:cubicBezTo>
                <a:cubicBezTo>
                  <a:pt x="493934" y="447276"/>
                  <a:pt x="518367" y="457944"/>
                  <a:pt x="540774" y="471948"/>
                </a:cubicBezTo>
                <a:cubicBezTo>
                  <a:pt x="597050" y="507120"/>
                  <a:pt x="648566" y="550425"/>
                  <a:pt x="707923" y="580103"/>
                </a:cubicBezTo>
                <a:cubicBezTo>
                  <a:pt x="734142" y="593213"/>
                  <a:pt x="761444" y="604350"/>
                  <a:pt x="786581" y="619432"/>
                </a:cubicBezTo>
                <a:cubicBezTo>
                  <a:pt x="843486" y="653575"/>
                  <a:pt x="897454" y="692415"/>
                  <a:pt x="953729" y="727587"/>
                </a:cubicBezTo>
                <a:cubicBezTo>
                  <a:pt x="976136" y="741591"/>
                  <a:pt x="999731" y="753602"/>
                  <a:pt x="1022555" y="766916"/>
                </a:cubicBezTo>
                <a:cubicBezTo>
                  <a:pt x="1039062" y="776545"/>
                  <a:pt x="1055329" y="786581"/>
                  <a:pt x="1071716" y="796413"/>
                </a:cubicBezTo>
                <a:cubicBezTo>
                  <a:pt x="1083639" y="803567"/>
                  <a:pt x="1090655" y="816861"/>
                  <a:pt x="1101213" y="825910"/>
                </a:cubicBezTo>
                <a:cubicBezTo>
                  <a:pt x="1113655" y="836574"/>
                  <a:pt x="1128100" y="844742"/>
                  <a:pt x="1140542" y="855406"/>
                </a:cubicBezTo>
                <a:cubicBezTo>
                  <a:pt x="1151100" y="864455"/>
                  <a:pt x="1158469" y="877190"/>
                  <a:pt x="1170039" y="884903"/>
                </a:cubicBezTo>
                <a:cubicBezTo>
                  <a:pt x="1207923" y="910159"/>
                  <a:pt x="1248697" y="930787"/>
                  <a:pt x="1288026" y="953729"/>
                </a:cubicBezTo>
                <a:cubicBezTo>
                  <a:pt x="1300037" y="960735"/>
                  <a:pt x="1307058" y="974069"/>
                  <a:pt x="1317523" y="983226"/>
                </a:cubicBezTo>
                <a:cubicBezTo>
                  <a:pt x="1333316" y="997045"/>
                  <a:pt x="1349492" y="1010520"/>
                  <a:pt x="1366684" y="1022555"/>
                </a:cubicBezTo>
                <a:cubicBezTo>
                  <a:pt x="1435057" y="1070417"/>
                  <a:pt x="1394335" y="1036380"/>
                  <a:pt x="1465007" y="1071716"/>
                </a:cubicBezTo>
                <a:cubicBezTo>
                  <a:pt x="1485798" y="1082112"/>
                  <a:pt x="1516030" y="1109750"/>
                  <a:pt x="1533833" y="1120877"/>
                </a:cubicBezTo>
                <a:cubicBezTo>
                  <a:pt x="1546262" y="1128645"/>
                  <a:pt x="1560733" y="1132774"/>
                  <a:pt x="1573162" y="1140542"/>
                </a:cubicBezTo>
                <a:cubicBezTo>
                  <a:pt x="1658852" y="1194099"/>
                  <a:pt x="1576787" y="1144167"/>
                  <a:pt x="1632155" y="1199535"/>
                </a:cubicBezTo>
                <a:cubicBezTo>
                  <a:pt x="1643742" y="1211122"/>
                  <a:pt x="1658149" y="1219507"/>
                  <a:pt x="1671484" y="1229032"/>
                </a:cubicBezTo>
                <a:cubicBezTo>
                  <a:pt x="1699169" y="1248808"/>
                  <a:pt x="1695316" y="1245865"/>
                  <a:pt x="1720645" y="1258529"/>
                </a:cubicBezTo>
                <a:lnTo>
                  <a:pt x="275304" y="816077"/>
                </a:lnTo>
                <a:cubicBezTo>
                  <a:pt x="278581" y="780025"/>
                  <a:pt x="281138" y="743901"/>
                  <a:pt x="285136" y="707922"/>
                </a:cubicBezTo>
                <a:cubicBezTo>
                  <a:pt x="287695" y="684889"/>
                  <a:pt x="292583" y="662149"/>
                  <a:pt x="294968" y="639097"/>
                </a:cubicBezTo>
                <a:cubicBezTo>
                  <a:pt x="308473" y="508552"/>
                  <a:pt x="298452" y="474507"/>
                  <a:pt x="324465" y="383458"/>
                </a:cubicBezTo>
                <a:cubicBezTo>
                  <a:pt x="327312" y="373493"/>
                  <a:pt x="331020" y="363793"/>
                  <a:pt x="334297" y="353961"/>
                </a:cubicBezTo>
                <a:cubicBezTo>
                  <a:pt x="376903" y="357238"/>
                  <a:pt x="419907" y="357128"/>
                  <a:pt x="462116" y="363793"/>
                </a:cubicBezTo>
                <a:cubicBezTo>
                  <a:pt x="482591" y="367026"/>
                  <a:pt x="501179" y="377763"/>
                  <a:pt x="521110" y="383458"/>
                </a:cubicBezTo>
                <a:cubicBezTo>
                  <a:pt x="683125" y="429748"/>
                  <a:pt x="520814" y="381288"/>
                  <a:pt x="668594" y="412955"/>
                </a:cubicBezTo>
                <a:cubicBezTo>
                  <a:pt x="691924" y="417954"/>
                  <a:pt x="714090" y="427620"/>
                  <a:pt x="737420" y="432619"/>
                </a:cubicBezTo>
                <a:cubicBezTo>
                  <a:pt x="760080" y="437475"/>
                  <a:pt x="783386" y="438642"/>
                  <a:pt x="806245" y="442452"/>
                </a:cubicBezTo>
                <a:cubicBezTo>
                  <a:pt x="948784" y="466209"/>
                  <a:pt x="718456" y="445076"/>
                  <a:pt x="1042220" y="462116"/>
                </a:cubicBezTo>
                <a:cubicBezTo>
                  <a:pt x="1065162" y="465393"/>
                  <a:pt x="1088244" y="467802"/>
                  <a:pt x="1111045" y="471948"/>
                </a:cubicBezTo>
                <a:cubicBezTo>
                  <a:pt x="1124340" y="474365"/>
                  <a:pt x="1137092" y="479291"/>
                  <a:pt x="1150374" y="481781"/>
                </a:cubicBezTo>
                <a:cubicBezTo>
                  <a:pt x="1189563" y="489129"/>
                  <a:pt x="1268362" y="501445"/>
                  <a:pt x="1268362" y="501445"/>
                </a:cubicBezTo>
                <a:cubicBezTo>
                  <a:pt x="1529742" y="475308"/>
                  <a:pt x="1366684" y="524550"/>
                  <a:pt x="1366684" y="0"/>
                </a:cubicBezTo>
                <a:lnTo>
                  <a:pt x="953729" y="796413"/>
                </a:lnTo>
              </a:path>
            </a:pathLst>
          </a:custGeom>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cxnSp>
        <p:nvCxnSpPr>
          <p:cNvPr id="50" name="直線コネクタ 49"/>
          <p:cNvCxnSpPr/>
          <p:nvPr/>
        </p:nvCxnSpPr>
        <p:spPr bwMode="auto">
          <a:xfrm>
            <a:off x="1073213" y="5171767"/>
            <a:ext cx="481780" cy="9833"/>
          </a:xfrm>
          <a:prstGeom prst="line">
            <a:avLst/>
          </a:prstGeom>
          <a:solidFill>
            <a:schemeClr val="accent1"/>
          </a:solidFill>
          <a:ln w="28575" cap="flat" cmpd="sng" algn="ctr">
            <a:solidFill>
              <a:srgbClr val="0000CC"/>
            </a:solidFill>
            <a:prstDash val="solid"/>
            <a:round/>
            <a:headEnd type="none" w="med" len="med"/>
            <a:tailEnd type="none" w="med" len="med"/>
          </a:ln>
          <a:effectLst/>
        </p:spPr>
      </p:cxnSp>
      <p:cxnSp>
        <p:nvCxnSpPr>
          <p:cNvPr id="53" name="直線コネクタ 52"/>
          <p:cNvCxnSpPr/>
          <p:nvPr/>
        </p:nvCxnSpPr>
        <p:spPr bwMode="auto">
          <a:xfrm>
            <a:off x="1554993" y="4925961"/>
            <a:ext cx="727587" cy="0"/>
          </a:xfrm>
          <a:prstGeom prst="line">
            <a:avLst/>
          </a:prstGeom>
          <a:solidFill>
            <a:schemeClr val="accent1"/>
          </a:solidFill>
          <a:ln w="28575" cap="flat" cmpd="sng" algn="ctr">
            <a:solidFill>
              <a:srgbClr val="0000CC"/>
            </a:solidFill>
            <a:prstDash val="solid"/>
            <a:round/>
            <a:headEnd type="none" w="med" len="med"/>
            <a:tailEnd type="none" w="med" len="med"/>
          </a:ln>
          <a:effectLst/>
        </p:spPr>
      </p:cxnSp>
      <p:cxnSp>
        <p:nvCxnSpPr>
          <p:cNvPr id="55" name="直線コネクタ 54"/>
          <p:cNvCxnSpPr/>
          <p:nvPr/>
        </p:nvCxnSpPr>
        <p:spPr bwMode="auto">
          <a:xfrm>
            <a:off x="2282580" y="4503174"/>
            <a:ext cx="481780" cy="9833"/>
          </a:xfrm>
          <a:prstGeom prst="line">
            <a:avLst/>
          </a:prstGeom>
          <a:solidFill>
            <a:schemeClr val="accent1"/>
          </a:solidFill>
          <a:ln w="28575" cap="flat" cmpd="sng" algn="ctr">
            <a:solidFill>
              <a:srgbClr val="0000CC"/>
            </a:solidFill>
            <a:prstDash val="solid"/>
            <a:round/>
            <a:headEnd type="none" w="med" len="med"/>
            <a:tailEnd type="none" w="med" len="med"/>
          </a:ln>
          <a:effectLst/>
        </p:spPr>
      </p:cxnSp>
      <p:cxnSp>
        <p:nvCxnSpPr>
          <p:cNvPr id="57" name="直線コネクタ 56"/>
          <p:cNvCxnSpPr/>
          <p:nvPr/>
        </p:nvCxnSpPr>
        <p:spPr bwMode="auto">
          <a:xfrm>
            <a:off x="1073213" y="5181600"/>
            <a:ext cx="0" cy="334297"/>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58" name="直線コネクタ 57"/>
          <p:cNvCxnSpPr/>
          <p:nvPr/>
        </p:nvCxnSpPr>
        <p:spPr bwMode="auto">
          <a:xfrm>
            <a:off x="2282580" y="4513007"/>
            <a:ext cx="0" cy="452283"/>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59" name="直線コネクタ 58"/>
          <p:cNvCxnSpPr/>
          <p:nvPr/>
        </p:nvCxnSpPr>
        <p:spPr bwMode="auto">
          <a:xfrm flipH="1">
            <a:off x="1545159" y="4965290"/>
            <a:ext cx="9834" cy="216310"/>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63" name="下矢印 62"/>
          <p:cNvSpPr/>
          <p:nvPr/>
        </p:nvSpPr>
        <p:spPr bwMode="auto">
          <a:xfrm>
            <a:off x="6159908" y="3844411"/>
            <a:ext cx="1253613" cy="491613"/>
          </a:xfrm>
          <a:prstGeom prst="downArrow">
            <a:avLst/>
          </a:prstGeom>
          <a:solidFill>
            <a:srgbClr val="FFC0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CC"/>
                </a:solidFill>
                <a:effectLst/>
                <a:latin typeface="Times New Roman" pitchFamily="18" charset="0"/>
                <a:ea typeface="ＭＳ Ｐゴシック" charset="-128"/>
              </a:rPr>
              <a:t>累積</a:t>
            </a:r>
          </a:p>
        </p:txBody>
      </p:sp>
      <p:grpSp>
        <p:nvGrpSpPr>
          <p:cNvPr id="64" name="グループ化 63"/>
          <p:cNvGrpSpPr/>
          <p:nvPr/>
        </p:nvGrpSpPr>
        <p:grpSpPr>
          <a:xfrm>
            <a:off x="6041925" y="4419599"/>
            <a:ext cx="1750142" cy="1012723"/>
            <a:chOff x="1042219" y="2566219"/>
            <a:chExt cx="1750142" cy="1012723"/>
          </a:xfrm>
        </p:grpSpPr>
        <p:cxnSp>
          <p:nvCxnSpPr>
            <p:cNvPr id="65" name="直線矢印コネクタ 64"/>
            <p:cNvCxnSpPr/>
            <p:nvPr/>
          </p:nvCxnSpPr>
          <p:spPr bwMode="auto">
            <a:xfrm>
              <a:off x="1042219" y="3578942"/>
              <a:ext cx="1750142" cy="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66" name="直線矢印コネクタ 65"/>
            <p:cNvCxnSpPr/>
            <p:nvPr/>
          </p:nvCxnSpPr>
          <p:spPr bwMode="auto">
            <a:xfrm flipV="1">
              <a:off x="1042219" y="2566219"/>
              <a:ext cx="0" cy="1012723"/>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grpSp>
      <p:sp>
        <p:nvSpPr>
          <p:cNvPr id="67" name="正方形/長方形 66"/>
          <p:cNvSpPr/>
          <p:nvPr/>
        </p:nvSpPr>
        <p:spPr bwMode="auto">
          <a:xfrm>
            <a:off x="7085590" y="3356077"/>
            <a:ext cx="88491" cy="255639"/>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68" name="正方形/長方形 67"/>
          <p:cNvSpPr/>
          <p:nvPr/>
        </p:nvSpPr>
        <p:spPr bwMode="auto">
          <a:xfrm>
            <a:off x="7174081" y="3208593"/>
            <a:ext cx="88491" cy="403123"/>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69" name="正方形/長方形 68"/>
          <p:cNvSpPr/>
          <p:nvPr/>
        </p:nvSpPr>
        <p:spPr bwMode="auto">
          <a:xfrm>
            <a:off x="7262572" y="3356077"/>
            <a:ext cx="88491" cy="255639"/>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70" name="正方形/長方形 69"/>
          <p:cNvSpPr/>
          <p:nvPr/>
        </p:nvSpPr>
        <p:spPr bwMode="auto">
          <a:xfrm>
            <a:off x="7351063" y="3400322"/>
            <a:ext cx="88491" cy="211394"/>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72" name="正方形/長方形 71"/>
          <p:cNvSpPr/>
          <p:nvPr/>
        </p:nvSpPr>
        <p:spPr bwMode="auto">
          <a:xfrm>
            <a:off x="7439553" y="3395406"/>
            <a:ext cx="88491" cy="216310"/>
          </a:xfrm>
          <a:prstGeom prst="rect">
            <a:avLst/>
          </a:prstGeom>
          <a:solidFill>
            <a:srgbClr val="6699FF"/>
          </a:solidFill>
          <a:ln w="9525" cap="flat" cmpd="sng" algn="ctr">
            <a:solidFill>
              <a:srgbClr val="0000C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73" name="フリーフォーム 72"/>
          <p:cNvSpPr/>
          <p:nvPr/>
        </p:nvSpPr>
        <p:spPr>
          <a:xfrm>
            <a:off x="6115050" y="5073444"/>
            <a:ext cx="584200" cy="330405"/>
          </a:xfrm>
          <a:custGeom>
            <a:avLst/>
            <a:gdLst>
              <a:gd name="connsiteX0" fmla="*/ 0 w 584200"/>
              <a:gd name="connsiteY0" fmla="*/ 476250 h 476250"/>
              <a:gd name="connsiteX1" fmla="*/ 0 w 584200"/>
              <a:gd name="connsiteY1" fmla="*/ 336550 h 476250"/>
              <a:gd name="connsiteX2" fmla="*/ 120650 w 584200"/>
              <a:gd name="connsiteY2" fmla="*/ 336550 h 476250"/>
              <a:gd name="connsiteX3" fmla="*/ 120650 w 584200"/>
              <a:gd name="connsiteY3" fmla="*/ 228600 h 476250"/>
              <a:gd name="connsiteX4" fmla="*/ 241300 w 584200"/>
              <a:gd name="connsiteY4" fmla="*/ 228600 h 476250"/>
              <a:gd name="connsiteX5" fmla="*/ 241300 w 584200"/>
              <a:gd name="connsiteY5" fmla="*/ 177800 h 476250"/>
              <a:gd name="connsiteX6" fmla="*/ 336550 w 584200"/>
              <a:gd name="connsiteY6" fmla="*/ 177800 h 476250"/>
              <a:gd name="connsiteX7" fmla="*/ 336550 w 584200"/>
              <a:gd name="connsiteY7" fmla="*/ 107950 h 476250"/>
              <a:gd name="connsiteX8" fmla="*/ 520700 w 584200"/>
              <a:gd name="connsiteY8" fmla="*/ 107950 h 476250"/>
              <a:gd name="connsiteX9" fmla="*/ 520700 w 584200"/>
              <a:gd name="connsiteY9" fmla="*/ 38100 h 476250"/>
              <a:gd name="connsiteX10" fmla="*/ 577850 w 584200"/>
              <a:gd name="connsiteY10" fmla="*/ 38100 h 476250"/>
              <a:gd name="connsiteX11" fmla="*/ 577850 w 584200"/>
              <a:gd name="connsiteY11" fmla="*/ 0 h 476250"/>
              <a:gd name="connsiteX12" fmla="*/ 584200 w 584200"/>
              <a:gd name="connsiteY12" fmla="*/ 0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4200" h="476250">
                <a:moveTo>
                  <a:pt x="0" y="476250"/>
                </a:moveTo>
                <a:lnTo>
                  <a:pt x="0" y="336550"/>
                </a:lnTo>
                <a:lnTo>
                  <a:pt x="120650" y="336550"/>
                </a:lnTo>
                <a:lnTo>
                  <a:pt x="120650" y="228600"/>
                </a:lnTo>
                <a:lnTo>
                  <a:pt x="241300" y="228600"/>
                </a:lnTo>
                <a:lnTo>
                  <a:pt x="241300" y="177800"/>
                </a:lnTo>
                <a:lnTo>
                  <a:pt x="336550" y="177800"/>
                </a:lnTo>
                <a:lnTo>
                  <a:pt x="336550" y="107950"/>
                </a:lnTo>
                <a:lnTo>
                  <a:pt x="520700" y="107950"/>
                </a:lnTo>
                <a:lnTo>
                  <a:pt x="520700" y="38100"/>
                </a:lnTo>
                <a:lnTo>
                  <a:pt x="577850" y="38100"/>
                </a:lnTo>
                <a:lnTo>
                  <a:pt x="577850" y="0"/>
                </a:lnTo>
                <a:lnTo>
                  <a:pt x="584200" y="0"/>
                </a:lnTo>
              </a:path>
            </a:pathLst>
          </a:custGeom>
          <a:ln>
            <a:solidFill>
              <a:srgbClr val="0000CC"/>
            </a:solidFill>
          </a:ln>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74" name="フリーフォーム 73"/>
          <p:cNvSpPr/>
          <p:nvPr/>
        </p:nvSpPr>
        <p:spPr>
          <a:xfrm>
            <a:off x="6690860" y="4708320"/>
            <a:ext cx="584200" cy="367173"/>
          </a:xfrm>
          <a:custGeom>
            <a:avLst/>
            <a:gdLst>
              <a:gd name="connsiteX0" fmla="*/ 0 w 584200"/>
              <a:gd name="connsiteY0" fmla="*/ 476250 h 476250"/>
              <a:gd name="connsiteX1" fmla="*/ 0 w 584200"/>
              <a:gd name="connsiteY1" fmla="*/ 336550 h 476250"/>
              <a:gd name="connsiteX2" fmla="*/ 120650 w 584200"/>
              <a:gd name="connsiteY2" fmla="*/ 336550 h 476250"/>
              <a:gd name="connsiteX3" fmla="*/ 120650 w 584200"/>
              <a:gd name="connsiteY3" fmla="*/ 228600 h 476250"/>
              <a:gd name="connsiteX4" fmla="*/ 241300 w 584200"/>
              <a:gd name="connsiteY4" fmla="*/ 228600 h 476250"/>
              <a:gd name="connsiteX5" fmla="*/ 241300 w 584200"/>
              <a:gd name="connsiteY5" fmla="*/ 177800 h 476250"/>
              <a:gd name="connsiteX6" fmla="*/ 336550 w 584200"/>
              <a:gd name="connsiteY6" fmla="*/ 177800 h 476250"/>
              <a:gd name="connsiteX7" fmla="*/ 336550 w 584200"/>
              <a:gd name="connsiteY7" fmla="*/ 107950 h 476250"/>
              <a:gd name="connsiteX8" fmla="*/ 520700 w 584200"/>
              <a:gd name="connsiteY8" fmla="*/ 107950 h 476250"/>
              <a:gd name="connsiteX9" fmla="*/ 520700 w 584200"/>
              <a:gd name="connsiteY9" fmla="*/ 38100 h 476250"/>
              <a:gd name="connsiteX10" fmla="*/ 577850 w 584200"/>
              <a:gd name="connsiteY10" fmla="*/ 38100 h 476250"/>
              <a:gd name="connsiteX11" fmla="*/ 577850 w 584200"/>
              <a:gd name="connsiteY11" fmla="*/ 0 h 476250"/>
              <a:gd name="connsiteX12" fmla="*/ 584200 w 584200"/>
              <a:gd name="connsiteY12" fmla="*/ 0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4200" h="476250">
                <a:moveTo>
                  <a:pt x="0" y="476250"/>
                </a:moveTo>
                <a:lnTo>
                  <a:pt x="0" y="336550"/>
                </a:lnTo>
                <a:lnTo>
                  <a:pt x="120650" y="336550"/>
                </a:lnTo>
                <a:lnTo>
                  <a:pt x="120650" y="228600"/>
                </a:lnTo>
                <a:lnTo>
                  <a:pt x="241300" y="228600"/>
                </a:lnTo>
                <a:lnTo>
                  <a:pt x="241300" y="177800"/>
                </a:lnTo>
                <a:lnTo>
                  <a:pt x="336550" y="177800"/>
                </a:lnTo>
                <a:lnTo>
                  <a:pt x="336550" y="107950"/>
                </a:lnTo>
                <a:lnTo>
                  <a:pt x="520700" y="107950"/>
                </a:lnTo>
                <a:lnTo>
                  <a:pt x="520700" y="38100"/>
                </a:lnTo>
                <a:lnTo>
                  <a:pt x="577850" y="38100"/>
                </a:lnTo>
                <a:lnTo>
                  <a:pt x="577850" y="0"/>
                </a:lnTo>
                <a:lnTo>
                  <a:pt x="584200" y="0"/>
                </a:lnTo>
              </a:path>
            </a:pathLst>
          </a:custGeom>
          <a:ln>
            <a:solidFill>
              <a:srgbClr val="0000CC"/>
            </a:solidFill>
          </a:ln>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grpSp>
        <p:nvGrpSpPr>
          <p:cNvPr id="79" name="グループ化 78"/>
          <p:cNvGrpSpPr/>
          <p:nvPr/>
        </p:nvGrpSpPr>
        <p:grpSpPr>
          <a:xfrm>
            <a:off x="3778542" y="5331715"/>
            <a:ext cx="1750142" cy="1012723"/>
            <a:chOff x="1042219" y="2566219"/>
            <a:chExt cx="1750142" cy="1012723"/>
          </a:xfrm>
        </p:grpSpPr>
        <p:cxnSp>
          <p:nvCxnSpPr>
            <p:cNvPr id="80" name="直線矢印コネクタ 79"/>
            <p:cNvCxnSpPr/>
            <p:nvPr/>
          </p:nvCxnSpPr>
          <p:spPr bwMode="auto">
            <a:xfrm>
              <a:off x="1042219" y="3578942"/>
              <a:ext cx="1750142" cy="0"/>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cxnSp>
          <p:nvCxnSpPr>
            <p:cNvPr id="81" name="直線矢印コネクタ 80"/>
            <p:cNvCxnSpPr/>
            <p:nvPr/>
          </p:nvCxnSpPr>
          <p:spPr bwMode="auto">
            <a:xfrm flipV="1">
              <a:off x="1042219" y="2566219"/>
              <a:ext cx="0" cy="1012723"/>
            </a:xfrm>
            <a:prstGeom prst="straightConnector1">
              <a:avLst/>
            </a:prstGeom>
            <a:solidFill>
              <a:schemeClr val="accent1"/>
            </a:solidFill>
            <a:ln w="19050" cap="flat" cmpd="sng" algn="ctr">
              <a:solidFill>
                <a:schemeClr val="tx1"/>
              </a:solidFill>
              <a:prstDash val="solid"/>
              <a:round/>
              <a:headEnd type="none" w="med" len="med"/>
              <a:tailEnd type="arrow"/>
            </a:ln>
            <a:effectLst/>
          </p:spPr>
        </p:cxnSp>
      </p:grpSp>
      <p:sp>
        <p:nvSpPr>
          <p:cNvPr id="82" name="テキスト ボックス 81"/>
          <p:cNvSpPr txBox="1"/>
          <p:nvPr/>
        </p:nvSpPr>
        <p:spPr>
          <a:xfrm>
            <a:off x="3983296" y="4558906"/>
            <a:ext cx="939800" cy="369332"/>
          </a:xfrm>
          <a:prstGeom prst="rect">
            <a:avLst/>
          </a:prstGeom>
          <a:noFill/>
        </p:spPr>
        <p:txBody>
          <a:bodyPr wrap="square" rtlCol="0">
            <a:spAutoFit/>
          </a:bodyPr>
          <a:lstStyle/>
          <a:p>
            <a:r>
              <a:rPr kumimoji="1" lang="ja-JP" altLang="en-US" sz="1800" b="1" dirty="0" smtClean="0">
                <a:solidFill>
                  <a:srgbClr val="0000CC"/>
                </a:solidFill>
              </a:rPr>
              <a:t>在庫量</a:t>
            </a:r>
            <a:endParaRPr kumimoji="1" lang="ja-JP" altLang="en-US" sz="1800" b="1" dirty="0">
              <a:solidFill>
                <a:srgbClr val="0000CC"/>
              </a:solidFill>
            </a:endParaRPr>
          </a:p>
        </p:txBody>
      </p:sp>
      <p:graphicFrame>
        <p:nvGraphicFramePr>
          <p:cNvPr id="83" name="オブジェクト 82"/>
          <p:cNvGraphicFramePr>
            <a:graphicFrameLocks noChangeAspect="1"/>
          </p:cNvGraphicFramePr>
          <p:nvPr>
            <p:extLst>
              <p:ext uri="{D42A27DB-BD31-4B8C-83A1-F6EECF244321}">
                <p14:modId xmlns:p14="http://schemas.microsoft.com/office/powerpoint/2010/main" val="108129671"/>
              </p:ext>
            </p:extLst>
          </p:nvPr>
        </p:nvGraphicFramePr>
        <p:xfrm>
          <a:off x="1619590" y="5661310"/>
          <a:ext cx="462756" cy="336550"/>
        </p:xfrm>
        <a:graphic>
          <a:graphicData uri="http://schemas.openxmlformats.org/presentationml/2006/ole">
            <mc:AlternateContent xmlns:mc="http://schemas.openxmlformats.org/markup-compatibility/2006">
              <mc:Choice xmlns:v="urn:schemas-microsoft-com:vml" Requires="v">
                <p:oleObj spid="_x0000_s1102" name="数式" r:id="rId5" imgW="279360" imgH="203040" progId="Equation.3">
                  <p:embed/>
                </p:oleObj>
              </mc:Choice>
              <mc:Fallback>
                <p:oleObj name="数式" r:id="rId5" imgW="279360" imgH="203040" progId="Equation.3">
                  <p:embed/>
                  <p:pic>
                    <p:nvPicPr>
                      <p:cNvPr id="0" name=""/>
                      <p:cNvPicPr/>
                      <p:nvPr/>
                    </p:nvPicPr>
                    <p:blipFill>
                      <a:blip r:embed="rId6"/>
                      <a:stretch>
                        <a:fillRect/>
                      </a:stretch>
                    </p:blipFill>
                    <p:spPr>
                      <a:xfrm>
                        <a:off x="1619590" y="5661310"/>
                        <a:ext cx="462756" cy="336550"/>
                      </a:xfrm>
                      <a:prstGeom prst="rect">
                        <a:avLst/>
                      </a:prstGeom>
                    </p:spPr>
                  </p:pic>
                </p:oleObj>
              </mc:Fallback>
            </mc:AlternateContent>
          </a:graphicData>
        </a:graphic>
      </p:graphicFrame>
      <p:graphicFrame>
        <p:nvGraphicFramePr>
          <p:cNvPr id="84" name="オブジェクト 83"/>
          <p:cNvGraphicFramePr>
            <a:graphicFrameLocks noChangeAspect="1"/>
          </p:cNvGraphicFramePr>
          <p:nvPr>
            <p:extLst>
              <p:ext uri="{D42A27DB-BD31-4B8C-83A1-F6EECF244321}">
                <p14:modId xmlns:p14="http://schemas.microsoft.com/office/powerpoint/2010/main" val="4164106916"/>
              </p:ext>
            </p:extLst>
          </p:nvPr>
        </p:nvGraphicFramePr>
        <p:xfrm>
          <a:off x="6732300" y="5589300"/>
          <a:ext cx="527050" cy="336550"/>
        </p:xfrm>
        <a:graphic>
          <a:graphicData uri="http://schemas.openxmlformats.org/presentationml/2006/ole">
            <mc:AlternateContent xmlns:mc="http://schemas.openxmlformats.org/markup-compatibility/2006">
              <mc:Choice xmlns:v="urn:schemas-microsoft-com:vml" Requires="v">
                <p:oleObj spid="_x0000_s1103" name="数式" r:id="rId7" imgW="317160" imgH="203040" progId="Equation.3">
                  <p:embed/>
                </p:oleObj>
              </mc:Choice>
              <mc:Fallback>
                <p:oleObj name="数式" r:id="rId7" imgW="317160" imgH="203040" progId="Equation.3">
                  <p:embed/>
                  <p:pic>
                    <p:nvPicPr>
                      <p:cNvPr id="0" name=""/>
                      <p:cNvPicPr/>
                      <p:nvPr/>
                    </p:nvPicPr>
                    <p:blipFill>
                      <a:blip r:embed="rId8"/>
                      <a:stretch>
                        <a:fillRect/>
                      </a:stretch>
                    </p:blipFill>
                    <p:spPr>
                      <a:xfrm>
                        <a:off x="6732300" y="5589300"/>
                        <a:ext cx="527050" cy="336550"/>
                      </a:xfrm>
                      <a:prstGeom prst="rect">
                        <a:avLst/>
                      </a:prstGeom>
                    </p:spPr>
                  </p:pic>
                </p:oleObj>
              </mc:Fallback>
            </mc:AlternateContent>
          </a:graphicData>
        </a:graphic>
      </p:graphicFrame>
      <p:sp>
        <p:nvSpPr>
          <p:cNvPr id="86" name="下矢印 85"/>
          <p:cNvSpPr/>
          <p:nvPr/>
        </p:nvSpPr>
        <p:spPr bwMode="auto">
          <a:xfrm rot="16200000">
            <a:off x="3014651" y="4949480"/>
            <a:ext cx="627142" cy="245807"/>
          </a:xfrm>
          <a:prstGeom prst="downArrow">
            <a:avLst/>
          </a:prstGeom>
          <a:solidFill>
            <a:srgbClr val="FFC0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rgbClr val="0000CC"/>
              </a:solidFill>
              <a:effectLst/>
              <a:latin typeface="Times New Roman" pitchFamily="18" charset="0"/>
              <a:ea typeface="ＭＳ Ｐゴシック" charset="-128"/>
            </a:endParaRPr>
          </a:p>
        </p:txBody>
      </p:sp>
      <p:sp>
        <p:nvSpPr>
          <p:cNvPr id="87" name="下矢印 86"/>
          <p:cNvSpPr/>
          <p:nvPr/>
        </p:nvSpPr>
        <p:spPr bwMode="auto">
          <a:xfrm rot="5400000" flipH="1">
            <a:off x="5290816" y="4976592"/>
            <a:ext cx="627142" cy="245807"/>
          </a:xfrm>
          <a:prstGeom prst="downArrow">
            <a:avLst/>
          </a:prstGeom>
          <a:solidFill>
            <a:srgbClr val="FFC00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rgbClr val="0000CC"/>
              </a:solidFill>
              <a:effectLst/>
              <a:latin typeface="Times New Roman" pitchFamily="18" charset="0"/>
              <a:ea typeface="ＭＳ Ｐゴシック" charset="-128"/>
            </a:endParaRPr>
          </a:p>
        </p:txBody>
      </p:sp>
      <p:sp>
        <p:nvSpPr>
          <p:cNvPr id="89" name="フリーフォーム 88"/>
          <p:cNvSpPr/>
          <p:nvPr/>
        </p:nvSpPr>
        <p:spPr>
          <a:xfrm flipH="1">
            <a:off x="3588131" y="5566846"/>
            <a:ext cx="388352" cy="666647"/>
          </a:xfrm>
          <a:custGeom>
            <a:avLst/>
            <a:gdLst>
              <a:gd name="connsiteX0" fmla="*/ 0 w 584200"/>
              <a:gd name="connsiteY0" fmla="*/ 476250 h 476250"/>
              <a:gd name="connsiteX1" fmla="*/ 0 w 584200"/>
              <a:gd name="connsiteY1" fmla="*/ 336550 h 476250"/>
              <a:gd name="connsiteX2" fmla="*/ 120650 w 584200"/>
              <a:gd name="connsiteY2" fmla="*/ 336550 h 476250"/>
              <a:gd name="connsiteX3" fmla="*/ 120650 w 584200"/>
              <a:gd name="connsiteY3" fmla="*/ 228600 h 476250"/>
              <a:gd name="connsiteX4" fmla="*/ 241300 w 584200"/>
              <a:gd name="connsiteY4" fmla="*/ 228600 h 476250"/>
              <a:gd name="connsiteX5" fmla="*/ 241300 w 584200"/>
              <a:gd name="connsiteY5" fmla="*/ 177800 h 476250"/>
              <a:gd name="connsiteX6" fmla="*/ 336550 w 584200"/>
              <a:gd name="connsiteY6" fmla="*/ 177800 h 476250"/>
              <a:gd name="connsiteX7" fmla="*/ 336550 w 584200"/>
              <a:gd name="connsiteY7" fmla="*/ 107950 h 476250"/>
              <a:gd name="connsiteX8" fmla="*/ 520700 w 584200"/>
              <a:gd name="connsiteY8" fmla="*/ 107950 h 476250"/>
              <a:gd name="connsiteX9" fmla="*/ 520700 w 584200"/>
              <a:gd name="connsiteY9" fmla="*/ 38100 h 476250"/>
              <a:gd name="connsiteX10" fmla="*/ 577850 w 584200"/>
              <a:gd name="connsiteY10" fmla="*/ 38100 h 476250"/>
              <a:gd name="connsiteX11" fmla="*/ 577850 w 584200"/>
              <a:gd name="connsiteY11" fmla="*/ 0 h 476250"/>
              <a:gd name="connsiteX12" fmla="*/ 584200 w 584200"/>
              <a:gd name="connsiteY12" fmla="*/ 0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4200" h="476250">
                <a:moveTo>
                  <a:pt x="0" y="476250"/>
                </a:moveTo>
                <a:lnTo>
                  <a:pt x="0" y="336550"/>
                </a:lnTo>
                <a:lnTo>
                  <a:pt x="120650" y="336550"/>
                </a:lnTo>
                <a:lnTo>
                  <a:pt x="120650" y="228600"/>
                </a:lnTo>
                <a:lnTo>
                  <a:pt x="241300" y="228600"/>
                </a:lnTo>
                <a:lnTo>
                  <a:pt x="241300" y="177800"/>
                </a:lnTo>
                <a:lnTo>
                  <a:pt x="336550" y="177800"/>
                </a:lnTo>
                <a:lnTo>
                  <a:pt x="336550" y="107950"/>
                </a:lnTo>
                <a:lnTo>
                  <a:pt x="520700" y="107950"/>
                </a:lnTo>
                <a:lnTo>
                  <a:pt x="520700" y="38100"/>
                </a:lnTo>
                <a:lnTo>
                  <a:pt x="577850" y="38100"/>
                </a:lnTo>
                <a:lnTo>
                  <a:pt x="577850" y="0"/>
                </a:lnTo>
                <a:lnTo>
                  <a:pt x="584200" y="0"/>
                </a:lnTo>
              </a:path>
            </a:pathLst>
          </a:custGeom>
          <a:ln>
            <a:solidFill>
              <a:srgbClr val="0000CC"/>
            </a:solidFill>
          </a:ln>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90" name="フリーフォーム 89"/>
          <p:cNvSpPr/>
          <p:nvPr/>
        </p:nvSpPr>
        <p:spPr>
          <a:xfrm flipH="1">
            <a:off x="3976482" y="5458611"/>
            <a:ext cx="604753" cy="666647"/>
          </a:xfrm>
          <a:custGeom>
            <a:avLst/>
            <a:gdLst>
              <a:gd name="connsiteX0" fmla="*/ 0 w 584200"/>
              <a:gd name="connsiteY0" fmla="*/ 476250 h 476250"/>
              <a:gd name="connsiteX1" fmla="*/ 0 w 584200"/>
              <a:gd name="connsiteY1" fmla="*/ 336550 h 476250"/>
              <a:gd name="connsiteX2" fmla="*/ 120650 w 584200"/>
              <a:gd name="connsiteY2" fmla="*/ 336550 h 476250"/>
              <a:gd name="connsiteX3" fmla="*/ 120650 w 584200"/>
              <a:gd name="connsiteY3" fmla="*/ 228600 h 476250"/>
              <a:gd name="connsiteX4" fmla="*/ 241300 w 584200"/>
              <a:gd name="connsiteY4" fmla="*/ 228600 h 476250"/>
              <a:gd name="connsiteX5" fmla="*/ 241300 w 584200"/>
              <a:gd name="connsiteY5" fmla="*/ 177800 h 476250"/>
              <a:gd name="connsiteX6" fmla="*/ 336550 w 584200"/>
              <a:gd name="connsiteY6" fmla="*/ 177800 h 476250"/>
              <a:gd name="connsiteX7" fmla="*/ 336550 w 584200"/>
              <a:gd name="connsiteY7" fmla="*/ 107950 h 476250"/>
              <a:gd name="connsiteX8" fmla="*/ 520700 w 584200"/>
              <a:gd name="connsiteY8" fmla="*/ 107950 h 476250"/>
              <a:gd name="connsiteX9" fmla="*/ 520700 w 584200"/>
              <a:gd name="connsiteY9" fmla="*/ 38100 h 476250"/>
              <a:gd name="connsiteX10" fmla="*/ 577850 w 584200"/>
              <a:gd name="connsiteY10" fmla="*/ 38100 h 476250"/>
              <a:gd name="connsiteX11" fmla="*/ 577850 w 584200"/>
              <a:gd name="connsiteY11" fmla="*/ 0 h 476250"/>
              <a:gd name="connsiteX12" fmla="*/ 584200 w 584200"/>
              <a:gd name="connsiteY12" fmla="*/ 0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4200" h="476250">
                <a:moveTo>
                  <a:pt x="0" y="476250"/>
                </a:moveTo>
                <a:lnTo>
                  <a:pt x="0" y="336550"/>
                </a:lnTo>
                <a:lnTo>
                  <a:pt x="120650" y="336550"/>
                </a:lnTo>
                <a:lnTo>
                  <a:pt x="120650" y="228600"/>
                </a:lnTo>
                <a:lnTo>
                  <a:pt x="241300" y="228600"/>
                </a:lnTo>
                <a:lnTo>
                  <a:pt x="241300" y="177800"/>
                </a:lnTo>
                <a:lnTo>
                  <a:pt x="336550" y="177800"/>
                </a:lnTo>
                <a:lnTo>
                  <a:pt x="336550" y="107950"/>
                </a:lnTo>
                <a:lnTo>
                  <a:pt x="520700" y="107950"/>
                </a:lnTo>
                <a:lnTo>
                  <a:pt x="520700" y="38100"/>
                </a:lnTo>
                <a:lnTo>
                  <a:pt x="577850" y="38100"/>
                </a:lnTo>
                <a:lnTo>
                  <a:pt x="577850" y="0"/>
                </a:lnTo>
                <a:lnTo>
                  <a:pt x="584200" y="0"/>
                </a:lnTo>
              </a:path>
            </a:pathLst>
          </a:custGeom>
          <a:ln>
            <a:solidFill>
              <a:srgbClr val="0000CC"/>
            </a:solidFill>
          </a:ln>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91" name="フリーフォーム 90"/>
          <p:cNvSpPr/>
          <p:nvPr/>
        </p:nvSpPr>
        <p:spPr>
          <a:xfrm flipH="1">
            <a:off x="4581234" y="5594555"/>
            <a:ext cx="604753" cy="637150"/>
          </a:xfrm>
          <a:custGeom>
            <a:avLst/>
            <a:gdLst>
              <a:gd name="connsiteX0" fmla="*/ 0 w 584200"/>
              <a:gd name="connsiteY0" fmla="*/ 476250 h 476250"/>
              <a:gd name="connsiteX1" fmla="*/ 0 w 584200"/>
              <a:gd name="connsiteY1" fmla="*/ 336550 h 476250"/>
              <a:gd name="connsiteX2" fmla="*/ 120650 w 584200"/>
              <a:gd name="connsiteY2" fmla="*/ 336550 h 476250"/>
              <a:gd name="connsiteX3" fmla="*/ 120650 w 584200"/>
              <a:gd name="connsiteY3" fmla="*/ 228600 h 476250"/>
              <a:gd name="connsiteX4" fmla="*/ 241300 w 584200"/>
              <a:gd name="connsiteY4" fmla="*/ 228600 h 476250"/>
              <a:gd name="connsiteX5" fmla="*/ 241300 w 584200"/>
              <a:gd name="connsiteY5" fmla="*/ 177800 h 476250"/>
              <a:gd name="connsiteX6" fmla="*/ 336550 w 584200"/>
              <a:gd name="connsiteY6" fmla="*/ 177800 h 476250"/>
              <a:gd name="connsiteX7" fmla="*/ 336550 w 584200"/>
              <a:gd name="connsiteY7" fmla="*/ 107950 h 476250"/>
              <a:gd name="connsiteX8" fmla="*/ 520700 w 584200"/>
              <a:gd name="connsiteY8" fmla="*/ 107950 h 476250"/>
              <a:gd name="connsiteX9" fmla="*/ 520700 w 584200"/>
              <a:gd name="connsiteY9" fmla="*/ 38100 h 476250"/>
              <a:gd name="connsiteX10" fmla="*/ 577850 w 584200"/>
              <a:gd name="connsiteY10" fmla="*/ 38100 h 476250"/>
              <a:gd name="connsiteX11" fmla="*/ 577850 w 584200"/>
              <a:gd name="connsiteY11" fmla="*/ 0 h 476250"/>
              <a:gd name="connsiteX12" fmla="*/ 584200 w 584200"/>
              <a:gd name="connsiteY12" fmla="*/ 0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4200" h="476250">
                <a:moveTo>
                  <a:pt x="0" y="476250"/>
                </a:moveTo>
                <a:lnTo>
                  <a:pt x="0" y="336550"/>
                </a:lnTo>
                <a:lnTo>
                  <a:pt x="120650" y="336550"/>
                </a:lnTo>
                <a:lnTo>
                  <a:pt x="120650" y="228600"/>
                </a:lnTo>
                <a:lnTo>
                  <a:pt x="241300" y="228600"/>
                </a:lnTo>
                <a:lnTo>
                  <a:pt x="241300" y="177800"/>
                </a:lnTo>
                <a:lnTo>
                  <a:pt x="336550" y="177800"/>
                </a:lnTo>
                <a:lnTo>
                  <a:pt x="336550" y="107950"/>
                </a:lnTo>
                <a:lnTo>
                  <a:pt x="520700" y="107950"/>
                </a:lnTo>
                <a:lnTo>
                  <a:pt x="520700" y="38100"/>
                </a:lnTo>
                <a:lnTo>
                  <a:pt x="577850" y="38100"/>
                </a:lnTo>
                <a:lnTo>
                  <a:pt x="577850" y="0"/>
                </a:lnTo>
                <a:lnTo>
                  <a:pt x="584200" y="0"/>
                </a:lnTo>
              </a:path>
            </a:pathLst>
          </a:custGeom>
          <a:ln>
            <a:solidFill>
              <a:srgbClr val="0000CC"/>
            </a:solidFill>
          </a:ln>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cxnSp>
        <p:nvCxnSpPr>
          <p:cNvPr id="93" name="直線コネクタ 92"/>
          <p:cNvCxnSpPr>
            <a:stCxn id="89" idx="0"/>
            <a:endCxn id="90" idx="10"/>
          </p:cNvCxnSpPr>
          <p:nvPr/>
        </p:nvCxnSpPr>
        <p:spPr bwMode="auto">
          <a:xfrm flipV="1">
            <a:off x="3976483" y="5511943"/>
            <a:ext cx="6572" cy="72155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94" name="直線コネクタ 93"/>
          <p:cNvCxnSpPr/>
          <p:nvPr/>
        </p:nvCxnSpPr>
        <p:spPr bwMode="auto">
          <a:xfrm flipV="1">
            <a:off x="4581235" y="5510154"/>
            <a:ext cx="6572" cy="721550"/>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75" name="テキスト ボックス 74"/>
          <p:cNvSpPr txBox="1"/>
          <p:nvPr/>
        </p:nvSpPr>
        <p:spPr>
          <a:xfrm>
            <a:off x="7596336" y="0"/>
            <a:ext cx="1547664" cy="646331"/>
          </a:xfrm>
          <a:prstGeom prst="rect">
            <a:avLst/>
          </a:prstGeom>
          <a:solidFill>
            <a:srgbClr val="0000CC">
              <a:alpha val="20000"/>
            </a:srgbClr>
          </a:solidFill>
        </p:spPr>
        <p:txBody>
          <a:bodyPr wrap="square" rtlCol="0">
            <a:spAutoFit/>
          </a:bodyPr>
          <a:lstStyle/>
          <a:p>
            <a:pPr algn="ctr"/>
            <a:r>
              <a:rPr kumimoji="1" lang="ja-JP" altLang="en-US" b="1" dirty="0" smtClean="0">
                <a:solidFill>
                  <a:srgbClr val="FF0000"/>
                </a:solidFill>
                <a:latin typeface="+mj-ea"/>
                <a:ea typeface="+mj-ea"/>
              </a:rPr>
              <a:t>テキスト</a:t>
            </a:r>
            <a:endParaRPr kumimoji="1" lang="en-US" altLang="ja-JP" b="1" dirty="0" smtClean="0">
              <a:solidFill>
                <a:srgbClr val="FF0000"/>
              </a:solidFill>
              <a:latin typeface="+mj-ea"/>
              <a:ea typeface="+mj-ea"/>
            </a:endParaRPr>
          </a:p>
          <a:p>
            <a:pPr algn="ctr"/>
            <a:r>
              <a:rPr kumimoji="1" lang="en-US" altLang="ja-JP" b="1" dirty="0" smtClean="0">
                <a:solidFill>
                  <a:srgbClr val="FF0000"/>
                </a:solidFill>
                <a:latin typeface="+mj-ea"/>
                <a:ea typeface="+mj-ea"/>
              </a:rPr>
              <a:t>194</a:t>
            </a:r>
            <a:r>
              <a:rPr kumimoji="1" lang="ja-JP" altLang="en-US" b="1" dirty="0" smtClean="0">
                <a:solidFill>
                  <a:srgbClr val="FF0000"/>
                </a:solidFill>
                <a:latin typeface="+mj-ea"/>
                <a:ea typeface="+mj-ea"/>
              </a:rPr>
              <a:t>ページ</a:t>
            </a:r>
            <a:endParaRPr kumimoji="1" lang="ja-JP" altLang="en-US" b="1" dirty="0">
              <a:solidFill>
                <a:srgbClr val="FF0000"/>
              </a:solidFill>
              <a:latin typeface="+mj-ea"/>
              <a:ea typeface="+mj-ea"/>
            </a:endParaRPr>
          </a:p>
        </p:txBody>
      </p:sp>
      <mc:AlternateContent xmlns:mc="http://schemas.openxmlformats.org/markup-compatibility/2006" xmlns:a14="http://schemas.microsoft.com/office/drawing/2010/main">
        <mc:Choice Requires="a14">
          <p:sp>
            <p:nvSpPr>
              <p:cNvPr id="5" name="正方形/長方形 4"/>
              <p:cNvSpPr/>
              <p:nvPr/>
            </p:nvSpPr>
            <p:spPr>
              <a:xfrm>
                <a:off x="3419872" y="4869160"/>
                <a:ext cx="2098908"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b="1" i="1" smtClean="0">
                          <a:solidFill>
                            <a:srgbClr val="0000CC"/>
                          </a:solidFill>
                          <a:latin typeface="Cambria Math"/>
                        </a:rPr>
                        <m:t>𝒁</m:t>
                      </m:r>
                      <m:d>
                        <m:dPr>
                          <m:ctrlPr>
                            <a:rPr lang="en-US" altLang="ja-JP" b="1" i="1">
                              <a:solidFill>
                                <a:srgbClr val="0000CC"/>
                              </a:solidFill>
                              <a:latin typeface="Cambria Math"/>
                            </a:rPr>
                          </m:ctrlPr>
                        </m:dPr>
                        <m:e>
                          <m:r>
                            <a:rPr lang="en-US" altLang="ja-JP" b="1" i="1">
                              <a:solidFill>
                                <a:srgbClr val="0000CC"/>
                              </a:solidFill>
                              <a:latin typeface="Cambria Math"/>
                            </a:rPr>
                            <m:t>𝒕</m:t>
                          </m:r>
                        </m:e>
                      </m:d>
                      <m:r>
                        <a:rPr lang="en-US" altLang="ja-JP" b="1" i="1" smtClean="0">
                          <a:solidFill>
                            <a:srgbClr val="0000CC"/>
                          </a:solidFill>
                          <a:latin typeface="Cambria Math"/>
                        </a:rPr>
                        <m:t>=</m:t>
                      </m:r>
                      <m:r>
                        <a:rPr lang="en-US" altLang="ja-JP" b="1" i="1" smtClean="0">
                          <a:solidFill>
                            <a:srgbClr val="0000CC"/>
                          </a:solidFill>
                          <a:latin typeface="Cambria Math"/>
                        </a:rPr>
                        <m:t>𝑰</m:t>
                      </m:r>
                      <m:d>
                        <m:dPr>
                          <m:ctrlPr>
                            <a:rPr lang="en-US" altLang="ja-JP" b="1" i="1" smtClean="0">
                              <a:solidFill>
                                <a:srgbClr val="0000CC"/>
                              </a:solidFill>
                              <a:latin typeface="Cambria Math"/>
                            </a:rPr>
                          </m:ctrlPr>
                        </m:dPr>
                        <m:e>
                          <m:r>
                            <a:rPr lang="en-US" altLang="ja-JP" b="1" i="1" smtClean="0">
                              <a:solidFill>
                                <a:srgbClr val="0000CC"/>
                              </a:solidFill>
                              <a:latin typeface="Cambria Math"/>
                            </a:rPr>
                            <m:t>𝒕</m:t>
                          </m:r>
                        </m:e>
                      </m:d>
                      <m:r>
                        <a:rPr lang="en-US" altLang="ja-JP" b="1" i="1" smtClean="0">
                          <a:solidFill>
                            <a:srgbClr val="0000CC"/>
                          </a:solidFill>
                          <a:latin typeface="Cambria Math"/>
                        </a:rPr>
                        <m:t>−</m:t>
                      </m:r>
                      <m:r>
                        <a:rPr lang="en-US" altLang="ja-JP" b="1" i="1" smtClean="0">
                          <a:solidFill>
                            <a:srgbClr val="0000CC"/>
                          </a:solidFill>
                          <a:latin typeface="Cambria Math"/>
                        </a:rPr>
                        <m:t>𝑶</m:t>
                      </m:r>
                      <m:r>
                        <a:rPr lang="en-US" altLang="ja-JP" b="1" i="1" smtClean="0">
                          <a:solidFill>
                            <a:srgbClr val="0000CC"/>
                          </a:solidFill>
                          <a:latin typeface="Cambria Math"/>
                        </a:rPr>
                        <m:t>(</m:t>
                      </m:r>
                      <m:r>
                        <a:rPr lang="en-US" altLang="ja-JP" b="1" i="1" smtClean="0">
                          <a:solidFill>
                            <a:srgbClr val="0000CC"/>
                          </a:solidFill>
                          <a:latin typeface="Cambria Math"/>
                        </a:rPr>
                        <m:t>𝒕</m:t>
                      </m:r>
                      <m:r>
                        <a:rPr lang="en-US" altLang="ja-JP" b="1" i="1" smtClean="0">
                          <a:solidFill>
                            <a:srgbClr val="0000CC"/>
                          </a:solidFill>
                          <a:latin typeface="Cambria Math"/>
                        </a:rPr>
                        <m:t>)</m:t>
                      </m:r>
                    </m:oMath>
                  </m:oMathPara>
                </a14:m>
                <a:endParaRPr lang="en-US" altLang="ja-JP" b="1" dirty="0">
                  <a:solidFill>
                    <a:srgbClr val="0000CC"/>
                  </a:solidFill>
                </a:endParaRPr>
              </a:p>
            </p:txBody>
          </p:sp>
        </mc:Choice>
        <mc:Fallback xmlns="">
          <p:sp>
            <p:nvSpPr>
              <p:cNvPr id="5" name="正方形/長方形 4"/>
              <p:cNvSpPr>
                <a:spLocks noRot="1" noChangeAspect="1" noMove="1" noResize="1" noEditPoints="1" noAdjustHandles="1" noChangeArrowheads="1" noChangeShapeType="1" noTextEdit="1"/>
              </p:cNvSpPr>
              <p:nvPr/>
            </p:nvSpPr>
            <p:spPr>
              <a:xfrm>
                <a:off x="3419872" y="4869160"/>
                <a:ext cx="2098908" cy="369332"/>
              </a:xfrm>
              <a:prstGeom prst="rect">
                <a:avLst/>
              </a:prstGeom>
              <a:blipFill rotWithShape="1">
                <a:blip r:embed="rId9"/>
                <a:stretch>
                  <a:fillRect b="-15000"/>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383735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 5"/>
          <p:cNvSpPr>
            <a:spLocks noGrp="1"/>
          </p:cNvSpPr>
          <p:nvPr>
            <p:ph type="sldNum" sz="quarter" idx="12"/>
          </p:nvPr>
        </p:nvSpPr>
        <p:spPr/>
        <p:txBody>
          <a:bodyPr/>
          <a:lstStyle/>
          <a:p>
            <a:fld id="{2E732968-6BBD-48BD-8DEC-9C1632CB8779}" type="slidenum">
              <a:rPr lang="en-US" altLang="ja-JP"/>
              <a:pPr/>
              <a:t>16</a:t>
            </a:fld>
            <a:endParaRPr lang="en-US" altLang="ja-JP"/>
          </a:p>
        </p:txBody>
      </p:sp>
      <p:sp>
        <p:nvSpPr>
          <p:cNvPr id="35842" name="Rectangle 2"/>
          <p:cNvSpPr>
            <a:spLocks noGrp="1" noChangeArrowheads="1"/>
          </p:cNvSpPr>
          <p:nvPr>
            <p:ph type="title"/>
          </p:nvPr>
        </p:nvSpPr>
        <p:spPr/>
        <p:txBody>
          <a:bodyPr/>
          <a:lstStyle/>
          <a:p>
            <a:r>
              <a:rPr lang="ja-JP" altLang="en-US"/>
              <a:t>在庫グラフ</a:t>
            </a:r>
          </a:p>
        </p:txBody>
      </p:sp>
      <p:sp>
        <p:nvSpPr>
          <p:cNvPr id="35843" name="Rectangle 3"/>
          <p:cNvSpPr>
            <a:spLocks noGrp="1" noChangeArrowheads="1"/>
          </p:cNvSpPr>
          <p:nvPr>
            <p:ph type="body" idx="1"/>
          </p:nvPr>
        </p:nvSpPr>
        <p:spPr>
          <a:xfrm>
            <a:off x="466725" y="1485900"/>
            <a:ext cx="8426450" cy="2555875"/>
          </a:xfrm>
        </p:spPr>
        <p:txBody>
          <a:bodyPr/>
          <a:lstStyle/>
          <a:p>
            <a:r>
              <a:rPr lang="ja-JP" altLang="en-US" dirty="0"/>
              <a:t>在庫量の時間変化を表す</a:t>
            </a:r>
          </a:p>
          <a:p>
            <a:pPr lvl="1"/>
            <a:r>
              <a:rPr lang="ja-JP" altLang="en-US" dirty="0"/>
              <a:t>入庫して増え、需要で減る</a:t>
            </a:r>
          </a:p>
        </p:txBody>
      </p:sp>
      <p:sp>
        <p:nvSpPr>
          <p:cNvPr id="35844" name="Line 4"/>
          <p:cNvSpPr>
            <a:spLocks noChangeShapeType="1"/>
          </p:cNvSpPr>
          <p:nvPr/>
        </p:nvSpPr>
        <p:spPr bwMode="auto">
          <a:xfrm flipV="1">
            <a:off x="1327150" y="3384550"/>
            <a:ext cx="0" cy="2473325"/>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35845" name="Line 5"/>
          <p:cNvSpPr>
            <a:spLocks noChangeShapeType="1"/>
          </p:cNvSpPr>
          <p:nvPr/>
        </p:nvSpPr>
        <p:spPr bwMode="auto">
          <a:xfrm>
            <a:off x="1327150" y="5857875"/>
            <a:ext cx="6499225" cy="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35857" name="Freeform 17"/>
          <p:cNvSpPr>
            <a:spLocks/>
          </p:cNvSpPr>
          <p:nvPr/>
        </p:nvSpPr>
        <p:spPr bwMode="auto">
          <a:xfrm>
            <a:off x="1384300" y="3670300"/>
            <a:ext cx="1965325" cy="1944688"/>
          </a:xfrm>
          <a:custGeom>
            <a:avLst/>
            <a:gdLst/>
            <a:ahLst/>
            <a:cxnLst>
              <a:cxn ang="0">
                <a:pos x="0" y="0"/>
              </a:cxn>
              <a:cxn ang="0">
                <a:pos x="441" y="178"/>
              </a:cxn>
              <a:cxn ang="0">
                <a:pos x="788" y="593"/>
              </a:cxn>
              <a:cxn ang="0">
                <a:pos x="1271" y="958"/>
              </a:cxn>
              <a:cxn ang="0">
                <a:pos x="1474" y="1254"/>
              </a:cxn>
              <a:cxn ang="0">
                <a:pos x="1593" y="1296"/>
              </a:cxn>
            </a:cxnLst>
            <a:rect l="0" t="0" r="r" b="b"/>
            <a:pathLst>
              <a:path w="1593" h="1310">
                <a:moveTo>
                  <a:pt x="0" y="0"/>
                </a:moveTo>
                <a:cubicBezTo>
                  <a:pt x="155" y="39"/>
                  <a:pt x="310" y="79"/>
                  <a:pt x="441" y="178"/>
                </a:cubicBezTo>
                <a:cubicBezTo>
                  <a:pt x="572" y="277"/>
                  <a:pt x="650" y="463"/>
                  <a:pt x="788" y="593"/>
                </a:cubicBezTo>
                <a:cubicBezTo>
                  <a:pt x="926" y="723"/>
                  <a:pt x="1157" y="848"/>
                  <a:pt x="1271" y="958"/>
                </a:cubicBezTo>
                <a:cubicBezTo>
                  <a:pt x="1385" y="1068"/>
                  <a:pt x="1420" y="1198"/>
                  <a:pt x="1474" y="1254"/>
                </a:cubicBezTo>
                <a:cubicBezTo>
                  <a:pt x="1528" y="1310"/>
                  <a:pt x="1560" y="1303"/>
                  <a:pt x="1593" y="1296"/>
                </a:cubicBezTo>
              </a:path>
            </a:pathLst>
          </a:custGeom>
          <a:noFill/>
          <a:ln w="9525">
            <a:solidFill>
              <a:schemeClr val="tx1"/>
            </a:solidFill>
            <a:round/>
            <a:headEnd/>
            <a:tailEnd/>
          </a:ln>
          <a:effectLst/>
        </p:spPr>
        <p:txBody>
          <a:bodyPr/>
          <a:lstStyle/>
          <a:p>
            <a:endParaRPr lang="ja-JP" altLang="en-US"/>
          </a:p>
        </p:txBody>
      </p:sp>
      <p:sp>
        <p:nvSpPr>
          <p:cNvPr id="35858" name="Freeform 18"/>
          <p:cNvSpPr>
            <a:spLocks/>
          </p:cNvSpPr>
          <p:nvPr/>
        </p:nvSpPr>
        <p:spPr bwMode="auto">
          <a:xfrm>
            <a:off x="3346450" y="3468688"/>
            <a:ext cx="2057400" cy="1870075"/>
          </a:xfrm>
          <a:custGeom>
            <a:avLst/>
            <a:gdLst/>
            <a:ahLst/>
            <a:cxnLst>
              <a:cxn ang="0">
                <a:pos x="0" y="0"/>
              </a:cxn>
              <a:cxn ang="0">
                <a:pos x="238" y="458"/>
              </a:cxn>
              <a:cxn ang="0">
                <a:pos x="610" y="712"/>
              </a:cxn>
              <a:cxn ang="0">
                <a:pos x="847" y="974"/>
              </a:cxn>
              <a:cxn ang="0">
                <a:pos x="1296" y="1178"/>
              </a:cxn>
            </a:cxnLst>
            <a:rect l="0" t="0" r="r" b="b"/>
            <a:pathLst>
              <a:path w="1296" h="1178">
                <a:moveTo>
                  <a:pt x="0" y="0"/>
                </a:moveTo>
                <a:cubicBezTo>
                  <a:pt x="68" y="169"/>
                  <a:pt x="136" y="339"/>
                  <a:pt x="238" y="458"/>
                </a:cubicBezTo>
                <a:cubicBezTo>
                  <a:pt x="340" y="577"/>
                  <a:pt x="509" y="626"/>
                  <a:pt x="610" y="712"/>
                </a:cubicBezTo>
                <a:cubicBezTo>
                  <a:pt x="711" y="798"/>
                  <a:pt x="733" y="896"/>
                  <a:pt x="847" y="974"/>
                </a:cubicBezTo>
                <a:cubicBezTo>
                  <a:pt x="961" y="1052"/>
                  <a:pt x="1128" y="1115"/>
                  <a:pt x="1296" y="1178"/>
                </a:cubicBezTo>
              </a:path>
            </a:pathLst>
          </a:custGeom>
          <a:noFill/>
          <a:ln w="9525">
            <a:solidFill>
              <a:schemeClr val="tx1"/>
            </a:solidFill>
            <a:round/>
            <a:headEnd/>
            <a:tailEnd/>
          </a:ln>
          <a:effectLst/>
        </p:spPr>
        <p:txBody>
          <a:bodyPr/>
          <a:lstStyle/>
          <a:p>
            <a:endParaRPr lang="ja-JP" altLang="en-US"/>
          </a:p>
        </p:txBody>
      </p:sp>
      <p:sp>
        <p:nvSpPr>
          <p:cNvPr id="35859" name="Freeform 19"/>
          <p:cNvSpPr>
            <a:spLocks/>
          </p:cNvSpPr>
          <p:nvPr/>
        </p:nvSpPr>
        <p:spPr bwMode="auto">
          <a:xfrm>
            <a:off x="5403850" y="3643313"/>
            <a:ext cx="1928813" cy="1936750"/>
          </a:xfrm>
          <a:custGeom>
            <a:avLst/>
            <a:gdLst/>
            <a:ahLst/>
            <a:cxnLst>
              <a:cxn ang="0">
                <a:pos x="0" y="0"/>
              </a:cxn>
              <a:cxn ang="0">
                <a:pos x="365" y="949"/>
              </a:cxn>
              <a:cxn ang="0">
                <a:pos x="856" y="1229"/>
              </a:cxn>
              <a:cxn ang="0">
                <a:pos x="941" y="1373"/>
              </a:cxn>
            </a:cxnLst>
            <a:rect l="0" t="0" r="r" b="b"/>
            <a:pathLst>
              <a:path w="952" h="1373">
                <a:moveTo>
                  <a:pt x="0" y="0"/>
                </a:moveTo>
                <a:cubicBezTo>
                  <a:pt x="111" y="372"/>
                  <a:pt x="222" y="744"/>
                  <a:pt x="365" y="949"/>
                </a:cubicBezTo>
                <a:cubicBezTo>
                  <a:pt x="508" y="1154"/>
                  <a:pt x="760" y="1158"/>
                  <a:pt x="856" y="1229"/>
                </a:cubicBezTo>
                <a:cubicBezTo>
                  <a:pt x="952" y="1300"/>
                  <a:pt x="946" y="1336"/>
                  <a:pt x="941" y="1373"/>
                </a:cubicBezTo>
              </a:path>
            </a:pathLst>
          </a:custGeom>
          <a:noFill/>
          <a:ln w="9525">
            <a:solidFill>
              <a:schemeClr val="tx1"/>
            </a:solidFill>
            <a:round/>
            <a:headEnd/>
            <a:tailEnd/>
          </a:ln>
          <a:effectLst/>
        </p:spPr>
        <p:txBody>
          <a:bodyPr/>
          <a:lstStyle/>
          <a:p>
            <a:endParaRPr lang="ja-JP" altLang="en-US"/>
          </a:p>
        </p:txBody>
      </p:sp>
      <p:sp>
        <p:nvSpPr>
          <p:cNvPr id="35860" name="Line 20"/>
          <p:cNvSpPr>
            <a:spLocks noChangeShapeType="1"/>
          </p:cNvSpPr>
          <p:nvPr/>
        </p:nvSpPr>
        <p:spPr bwMode="auto">
          <a:xfrm flipV="1">
            <a:off x="3348038" y="3495675"/>
            <a:ext cx="0" cy="2125663"/>
          </a:xfrm>
          <a:prstGeom prst="line">
            <a:avLst/>
          </a:prstGeom>
          <a:noFill/>
          <a:ln w="9525">
            <a:solidFill>
              <a:schemeClr val="tx1"/>
            </a:solidFill>
            <a:round/>
            <a:headEnd/>
            <a:tailEnd/>
          </a:ln>
          <a:effectLst/>
        </p:spPr>
        <p:txBody>
          <a:bodyPr/>
          <a:lstStyle/>
          <a:p>
            <a:endParaRPr lang="ja-JP" altLang="en-US"/>
          </a:p>
        </p:txBody>
      </p:sp>
      <p:sp>
        <p:nvSpPr>
          <p:cNvPr id="35861" name="Line 21"/>
          <p:cNvSpPr>
            <a:spLocks noChangeShapeType="1"/>
          </p:cNvSpPr>
          <p:nvPr/>
        </p:nvSpPr>
        <p:spPr bwMode="auto">
          <a:xfrm flipV="1">
            <a:off x="5392738" y="3644900"/>
            <a:ext cx="0" cy="1693863"/>
          </a:xfrm>
          <a:prstGeom prst="line">
            <a:avLst/>
          </a:prstGeom>
          <a:noFill/>
          <a:ln w="9525">
            <a:solidFill>
              <a:schemeClr val="tx1"/>
            </a:solidFill>
            <a:round/>
            <a:headEnd/>
            <a:tailEnd/>
          </a:ln>
          <a:effectLst/>
        </p:spPr>
        <p:txBody>
          <a:bodyPr/>
          <a:lstStyle/>
          <a:p>
            <a:endParaRPr lang="ja-JP" altLang="en-US"/>
          </a:p>
        </p:txBody>
      </p:sp>
      <p:sp>
        <p:nvSpPr>
          <p:cNvPr id="3" name="角丸四角形 2"/>
          <p:cNvSpPr/>
          <p:nvPr/>
        </p:nvSpPr>
        <p:spPr bwMode="auto">
          <a:xfrm>
            <a:off x="1907704" y="2636912"/>
            <a:ext cx="4830618" cy="863023"/>
          </a:xfrm>
          <a:prstGeom prst="roundRect">
            <a:avLst/>
          </a:prstGeom>
          <a:solidFill>
            <a:srgbClr val="FFC000">
              <a:alpha val="20000"/>
            </a:srgb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mc:AlternateContent xmlns:mc="http://schemas.openxmlformats.org/markup-compatibility/2006" xmlns:a14="http://schemas.microsoft.com/office/drawing/2010/main">
        <mc:Choice Requires="a14">
          <p:sp>
            <p:nvSpPr>
              <p:cNvPr id="15" name="正方形/長方形 14"/>
              <p:cNvSpPr/>
              <p:nvPr/>
            </p:nvSpPr>
            <p:spPr>
              <a:xfrm>
                <a:off x="2411760" y="2852936"/>
                <a:ext cx="3755259"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ja-JP" sz="2400" b="1" i="1" smtClean="0">
                          <a:solidFill>
                            <a:srgbClr val="0000CC"/>
                          </a:solidFill>
                          <a:latin typeface="Cambria Math"/>
                        </a:rPr>
                        <m:t>𝒁</m:t>
                      </m:r>
                      <m:d>
                        <m:dPr>
                          <m:ctrlPr>
                            <a:rPr lang="en-US" altLang="ja-JP" sz="2400" b="1" i="1">
                              <a:solidFill>
                                <a:srgbClr val="0000CC"/>
                              </a:solidFill>
                              <a:latin typeface="Cambria Math"/>
                            </a:rPr>
                          </m:ctrlPr>
                        </m:dPr>
                        <m:e>
                          <m:r>
                            <a:rPr lang="en-US" altLang="ja-JP" sz="2400" b="1" i="1">
                              <a:solidFill>
                                <a:srgbClr val="0000CC"/>
                              </a:solidFill>
                              <a:latin typeface="Cambria Math"/>
                            </a:rPr>
                            <m:t>𝒕</m:t>
                          </m:r>
                        </m:e>
                      </m:d>
                      <m:r>
                        <a:rPr lang="en-US" altLang="ja-JP" sz="2400" b="1" i="1" smtClean="0">
                          <a:solidFill>
                            <a:srgbClr val="0000CC"/>
                          </a:solidFill>
                          <a:latin typeface="Cambria Math"/>
                        </a:rPr>
                        <m:t>=</m:t>
                      </m:r>
                      <m:r>
                        <a:rPr lang="en-US" altLang="ja-JP" sz="2400" b="1" i="1" smtClean="0">
                          <a:solidFill>
                            <a:srgbClr val="0000CC"/>
                          </a:solidFill>
                          <a:latin typeface="Cambria Math"/>
                        </a:rPr>
                        <m:t>𝑰</m:t>
                      </m:r>
                      <m:d>
                        <m:dPr>
                          <m:ctrlPr>
                            <a:rPr lang="en-US" altLang="ja-JP" sz="2400" b="1" i="1" smtClean="0">
                              <a:solidFill>
                                <a:srgbClr val="0000CC"/>
                              </a:solidFill>
                              <a:latin typeface="Cambria Math"/>
                            </a:rPr>
                          </m:ctrlPr>
                        </m:dPr>
                        <m:e>
                          <m:r>
                            <a:rPr lang="en-US" altLang="ja-JP" sz="2400" b="1" i="1" smtClean="0">
                              <a:solidFill>
                                <a:srgbClr val="0000CC"/>
                              </a:solidFill>
                              <a:latin typeface="Cambria Math"/>
                            </a:rPr>
                            <m:t>𝒕</m:t>
                          </m:r>
                        </m:e>
                      </m:d>
                      <m:r>
                        <a:rPr lang="en-US" altLang="ja-JP" sz="2400" b="1" i="1" smtClean="0">
                          <a:solidFill>
                            <a:srgbClr val="0000CC"/>
                          </a:solidFill>
                          <a:latin typeface="Cambria Math"/>
                        </a:rPr>
                        <m:t>−</m:t>
                      </m:r>
                      <m:r>
                        <a:rPr lang="en-US" altLang="ja-JP" sz="2400" b="1" i="1" smtClean="0">
                          <a:solidFill>
                            <a:srgbClr val="0000CC"/>
                          </a:solidFill>
                          <a:latin typeface="Cambria Math"/>
                        </a:rPr>
                        <m:t>𝑶</m:t>
                      </m:r>
                      <m:d>
                        <m:dPr>
                          <m:ctrlPr>
                            <a:rPr lang="en-US" altLang="ja-JP" sz="2400" b="1" i="1" smtClean="0">
                              <a:solidFill>
                                <a:srgbClr val="0000CC"/>
                              </a:solidFill>
                              <a:latin typeface="Cambria Math"/>
                            </a:rPr>
                          </m:ctrlPr>
                        </m:dPr>
                        <m:e>
                          <m:r>
                            <a:rPr lang="en-US" altLang="ja-JP" sz="2400" b="1" i="1" smtClean="0">
                              <a:solidFill>
                                <a:srgbClr val="0000CC"/>
                              </a:solidFill>
                              <a:latin typeface="Cambria Math"/>
                            </a:rPr>
                            <m:t>𝒕</m:t>
                          </m:r>
                        </m:e>
                      </m:d>
                      <m:r>
                        <a:rPr lang="en-US" altLang="ja-JP" sz="2400" b="1" i="1" smtClean="0">
                          <a:solidFill>
                            <a:srgbClr val="0000CC"/>
                          </a:solidFill>
                          <a:latin typeface="Cambria Math"/>
                        </a:rPr>
                        <m:t>+</m:t>
                      </m:r>
                      <m:r>
                        <a:rPr lang="en-US" altLang="ja-JP" sz="2400" b="1" i="1" smtClean="0">
                          <a:solidFill>
                            <a:srgbClr val="0000CC"/>
                          </a:solidFill>
                          <a:latin typeface="Cambria Math"/>
                        </a:rPr>
                        <m:t>𝒁</m:t>
                      </m:r>
                      <m:r>
                        <a:rPr lang="en-US" altLang="ja-JP" sz="2400" b="1" i="1" smtClean="0">
                          <a:solidFill>
                            <a:srgbClr val="0000CC"/>
                          </a:solidFill>
                          <a:latin typeface="Cambria Math"/>
                        </a:rPr>
                        <m:t>(</m:t>
                      </m:r>
                      <m:r>
                        <a:rPr lang="en-US" altLang="ja-JP" sz="2400" b="1" i="1" smtClean="0">
                          <a:solidFill>
                            <a:srgbClr val="0000CC"/>
                          </a:solidFill>
                          <a:latin typeface="Cambria Math"/>
                        </a:rPr>
                        <m:t>𝟎</m:t>
                      </m:r>
                      <m:r>
                        <a:rPr lang="en-US" altLang="ja-JP" sz="2400" b="1" i="1" smtClean="0">
                          <a:solidFill>
                            <a:srgbClr val="0000CC"/>
                          </a:solidFill>
                          <a:latin typeface="Cambria Math"/>
                        </a:rPr>
                        <m:t>)</m:t>
                      </m:r>
                    </m:oMath>
                  </m:oMathPara>
                </a14:m>
                <a:endParaRPr lang="en-US" altLang="ja-JP" sz="2400" b="1" dirty="0">
                  <a:solidFill>
                    <a:srgbClr val="0000CC"/>
                  </a:solidFill>
                </a:endParaRPr>
              </a:p>
            </p:txBody>
          </p:sp>
        </mc:Choice>
        <mc:Fallback xmlns="">
          <p:sp>
            <p:nvSpPr>
              <p:cNvPr id="15" name="正方形/長方形 14"/>
              <p:cNvSpPr>
                <a:spLocks noRot="1" noChangeAspect="1" noMove="1" noResize="1" noEditPoints="1" noAdjustHandles="1" noChangeArrowheads="1" noChangeShapeType="1" noTextEdit="1"/>
              </p:cNvSpPr>
              <p:nvPr/>
            </p:nvSpPr>
            <p:spPr>
              <a:xfrm>
                <a:off x="2411760" y="2852936"/>
                <a:ext cx="3755259" cy="461665"/>
              </a:xfrm>
              <a:prstGeom prst="rect">
                <a:avLst/>
              </a:prstGeom>
              <a:blipFill rotWithShape="1">
                <a:blip r:embed="rId3"/>
                <a:stretch>
                  <a:fillRect b="-1973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5968854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 5"/>
          <p:cNvSpPr>
            <a:spLocks noGrp="1"/>
          </p:cNvSpPr>
          <p:nvPr>
            <p:ph type="sldNum" sz="quarter" idx="12"/>
          </p:nvPr>
        </p:nvSpPr>
        <p:spPr/>
        <p:txBody>
          <a:bodyPr/>
          <a:lstStyle/>
          <a:p>
            <a:fld id="{7550F041-B6FF-44E8-BEF0-934B000F04C6}" type="slidenum">
              <a:rPr lang="en-US" altLang="ja-JP"/>
              <a:pPr/>
              <a:t>17</a:t>
            </a:fld>
            <a:endParaRPr lang="en-US" altLang="ja-JP"/>
          </a:p>
        </p:txBody>
      </p:sp>
      <p:sp>
        <p:nvSpPr>
          <p:cNvPr id="92162" name="Rectangle 2"/>
          <p:cNvSpPr>
            <a:spLocks noGrp="1" noChangeArrowheads="1"/>
          </p:cNvSpPr>
          <p:nvPr>
            <p:ph type="title"/>
          </p:nvPr>
        </p:nvSpPr>
        <p:spPr/>
        <p:txBody>
          <a:bodyPr/>
          <a:lstStyle/>
          <a:p>
            <a:r>
              <a:rPr lang="ja-JP" altLang="en-US"/>
              <a:t>累積（在庫）グラフ</a:t>
            </a:r>
          </a:p>
        </p:txBody>
      </p:sp>
      <p:sp>
        <p:nvSpPr>
          <p:cNvPr id="92163" name="Rectangle 3"/>
          <p:cNvSpPr>
            <a:spLocks noGrp="1" noChangeArrowheads="1"/>
          </p:cNvSpPr>
          <p:nvPr>
            <p:ph type="body" idx="1"/>
          </p:nvPr>
        </p:nvSpPr>
        <p:spPr>
          <a:xfrm>
            <a:off x="466725" y="1485900"/>
            <a:ext cx="8426450" cy="1398588"/>
          </a:xfrm>
        </p:spPr>
        <p:txBody>
          <a:bodyPr/>
          <a:lstStyle/>
          <a:p>
            <a:r>
              <a:rPr lang="ja-JP" altLang="en-US"/>
              <a:t>累積入庫量と累積出庫量</a:t>
            </a:r>
          </a:p>
        </p:txBody>
      </p:sp>
      <p:sp>
        <p:nvSpPr>
          <p:cNvPr id="92164" name="Line 4"/>
          <p:cNvSpPr>
            <a:spLocks noChangeShapeType="1"/>
          </p:cNvSpPr>
          <p:nvPr/>
        </p:nvSpPr>
        <p:spPr bwMode="auto">
          <a:xfrm flipV="1">
            <a:off x="2362200" y="3048000"/>
            <a:ext cx="0" cy="2971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92165" name="Line 5"/>
          <p:cNvSpPr>
            <a:spLocks noChangeShapeType="1"/>
          </p:cNvSpPr>
          <p:nvPr/>
        </p:nvSpPr>
        <p:spPr bwMode="auto">
          <a:xfrm>
            <a:off x="2362200" y="6019800"/>
            <a:ext cx="4953000" cy="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92167" name="Text Box 7"/>
          <p:cNvSpPr txBox="1">
            <a:spLocks noChangeArrowheads="1"/>
          </p:cNvSpPr>
          <p:nvPr/>
        </p:nvSpPr>
        <p:spPr bwMode="auto">
          <a:xfrm>
            <a:off x="5318125" y="4568825"/>
            <a:ext cx="1454150" cy="396875"/>
          </a:xfrm>
          <a:prstGeom prst="rect">
            <a:avLst/>
          </a:prstGeom>
          <a:noFill/>
          <a:ln w="9525">
            <a:noFill/>
            <a:miter lim="800000"/>
            <a:headEnd/>
            <a:tailEnd/>
          </a:ln>
          <a:effectLst/>
        </p:spPr>
        <p:txBody>
          <a:bodyPr wrap="none">
            <a:spAutoFit/>
          </a:bodyPr>
          <a:lstStyle/>
          <a:p>
            <a:pPr algn="l"/>
            <a:r>
              <a:rPr lang="ja-JP" altLang="en-US" sz="2000" b="1">
                <a:solidFill>
                  <a:srgbClr val="FF0000"/>
                </a:solidFill>
                <a:latin typeface="HG丸ｺﾞｼｯｸM-PRO" pitchFamily="50" charset="-128"/>
                <a:ea typeface="HG丸ｺﾞｼｯｸM-PRO" pitchFamily="50" charset="-128"/>
              </a:rPr>
              <a:t>累積出庫量</a:t>
            </a:r>
          </a:p>
        </p:txBody>
      </p:sp>
      <p:sp>
        <p:nvSpPr>
          <p:cNvPr id="92172" name="Freeform 12"/>
          <p:cNvSpPr>
            <a:spLocks/>
          </p:cNvSpPr>
          <p:nvPr/>
        </p:nvSpPr>
        <p:spPr bwMode="auto">
          <a:xfrm>
            <a:off x="2400300" y="2751138"/>
            <a:ext cx="4321175" cy="3024187"/>
          </a:xfrm>
          <a:custGeom>
            <a:avLst/>
            <a:gdLst/>
            <a:ahLst/>
            <a:cxnLst>
              <a:cxn ang="0">
                <a:pos x="20" y="1803"/>
              </a:cxn>
              <a:cxn ang="0">
                <a:pos x="43" y="1768"/>
              </a:cxn>
              <a:cxn ang="0">
                <a:pos x="279" y="1365"/>
              </a:cxn>
              <a:cxn ang="0">
                <a:pos x="688" y="1060"/>
              </a:cxn>
              <a:cxn ang="0">
                <a:pos x="1230" y="904"/>
              </a:cxn>
              <a:cxn ang="0">
                <a:pos x="1760" y="202"/>
              </a:cxn>
              <a:cxn ang="0">
                <a:pos x="2491" y="0"/>
              </a:cxn>
            </a:cxnLst>
            <a:rect l="0" t="0" r="r" b="b"/>
            <a:pathLst>
              <a:path w="2491" h="1841">
                <a:moveTo>
                  <a:pt x="20" y="1803"/>
                </a:moveTo>
                <a:cubicBezTo>
                  <a:pt x="10" y="1822"/>
                  <a:pt x="0" y="1841"/>
                  <a:pt x="43" y="1768"/>
                </a:cubicBezTo>
                <a:cubicBezTo>
                  <a:pt x="86" y="1695"/>
                  <a:pt x="172" y="1483"/>
                  <a:pt x="279" y="1365"/>
                </a:cubicBezTo>
                <a:cubicBezTo>
                  <a:pt x="386" y="1247"/>
                  <a:pt x="530" y="1137"/>
                  <a:pt x="688" y="1060"/>
                </a:cubicBezTo>
                <a:cubicBezTo>
                  <a:pt x="846" y="983"/>
                  <a:pt x="1051" y="1047"/>
                  <a:pt x="1230" y="904"/>
                </a:cubicBezTo>
                <a:cubicBezTo>
                  <a:pt x="1409" y="761"/>
                  <a:pt x="1550" y="353"/>
                  <a:pt x="1760" y="202"/>
                </a:cubicBezTo>
                <a:cubicBezTo>
                  <a:pt x="1970" y="51"/>
                  <a:pt x="2230" y="25"/>
                  <a:pt x="2491" y="0"/>
                </a:cubicBezTo>
              </a:path>
            </a:pathLst>
          </a:custGeom>
          <a:noFill/>
          <a:ln w="28575" cmpd="sng">
            <a:solidFill>
              <a:srgbClr val="3333FF"/>
            </a:solidFill>
            <a:round/>
            <a:headEnd/>
            <a:tailEnd/>
          </a:ln>
          <a:effectLst/>
        </p:spPr>
        <p:txBody>
          <a:bodyPr/>
          <a:lstStyle/>
          <a:p>
            <a:endParaRPr lang="ja-JP" altLang="en-US"/>
          </a:p>
        </p:txBody>
      </p:sp>
      <p:sp>
        <p:nvSpPr>
          <p:cNvPr id="92174" name="Freeform 14"/>
          <p:cNvSpPr>
            <a:spLocks/>
          </p:cNvSpPr>
          <p:nvPr/>
        </p:nvSpPr>
        <p:spPr bwMode="auto">
          <a:xfrm>
            <a:off x="2438400" y="2989263"/>
            <a:ext cx="4665663" cy="3001962"/>
          </a:xfrm>
          <a:custGeom>
            <a:avLst/>
            <a:gdLst/>
            <a:ahLst/>
            <a:cxnLst>
              <a:cxn ang="0">
                <a:pos x="82" y="1872"/>
              </a:cxn>
              <a:cxn ang="0">
                <a:pos x="128" y="1872"/>
              </a:cxn>
              <a:cxn ang="0">
                <a:pos x="848" y="1757"/>
              </a:cxn>
              <a:cxn ang="0">
                <a:pos x="1268" y="1336"/>
              </a:cxn>
              <a:cxn ang="0">
                <a:pos x="1775" y="1106"/>
              </a:cxn>
              <a:cxn ang="0">
                <a:pos x="2311" y="282"/>
              </a:cxn>
              <a:cxn ang="0">
                <a:pos x="2939" y="0"/>
              </a:cxn>
            </a:cxnLst>
            <a:rect l="0" t="0" r="r" b="b"/>
            <a:pathLst>
              <a:path w="2939" h="1891">
                <a:moveTo>
                  <a:pt x="82" y="1872"/>
                </a:moveTo>
                <a:cubicBezTo>
                  <a:pt x="41" y="1881"/>
                  <a:pt x="0" y="1891"/>
                  <a:pt x="128" y="1872"/>
                </a:cubicBezTo>
                <a:cubicBezTo>
                  <a:pt x="256" y="1853"/>
                  <a:pt x="658" y="1846"/>
                  <a:pt x="848" y="1757"/>
                </a:cubicBezTo>
                <a:cubicBezTo>
                  <a:pt x="1038" y="1668"/>
                  <a:pt x="1114" y="1444"/>
                  <a:pt x="1268" y="1336"/>
                </a:cubicBezTo>
                <a:cubicBezTo>
                  <a:pt x="1422" y="1228"/>
                  <a:pt x="1601" y="1282"/>
                  <a:pt x="1775" y="1106"/>
                </a:cubicBezTo>
                <a:cubicBezTo>
                  <a:pt x="1949" y="930"/>
                  <a:pt x="2117" y="466"/>
                  <a:pt x="2311" y="282"/>
                </a:cubicBezTo>
                <a:cubicBezTo>
                  <a:pt x="2505" y="98"/>
                  <a:pt x="2835" y="47"/>
                  <a:pt x="2939" y="0"/>
                </a:cubicBezTo>
              </a:path>
            </a:pathLst>
          </a:custGeom>
          <a:noFill/>
          <a:ln w="19050" cmpd="sng">
            <a:solidFill>
              <a:srgbClr val="FF0000"/>
            </a:solidFill>
            <a:round/>
            <a:headEnd/>
            <a:tailEnd/>
          </a:ln>
          <a:effectLst/>
        </p:spPr>
        <p:txBody>
          <a:bodyPr/>
          <a:lstStyle/>
          <a:p>
            <a:endParaRPr lang="ja-JP" altLang="en-US"/>
          </a:p>
        </p:txBody>
      </p:sp>
      <p:sp>
        <p:nvSpPr>
          <p:cNvPr id="92177" name="Text Box 17"/>
          <p:cNvSpPr txBox="1">
            <a:spLocks noChangeArrowheads="1"/>
          </p:cNvSpPr>
          <p:nvPr/>
        </p:nvSpPr>
        <p:spPr bwMode="auto">
          <a:xfrm>
            <a:off x="3146815" y="3116987"/>
            <a:ext cx="1454150" cy="396875"/>
          </a:xfrm>
          <a:prstGeom prst="rect">
            <a:avLst/>
          </a:prstGeom>
          <a:noFill/>
          <a:ln w="9525">
            <a:noFill/>
            <a:miter lim="800000"/>
            <a:headEnd/>
            <a:tailEnd/>
          </a:ln>
          <a:effectLst/>
        </p:spPr>
        <p:txBody>
          <a:bodyPr wrap="none">
            <a:spAutoFit/>
          </a:bodyPr>
          <a:lstStyle/>
          <a:p>
            <a:pPr algn="l"/>
            <a:r>
              <a:rPr lang="ja-JP" altLang="en-US" sz="2000" b="1" dirty="0">
                <a:solidFill>
                  <a:srgbClr val="3333FF"/>
                </a:solidFill>
                <a:latin typeface="HG丸ｺﾞｼｯｸM-PRO" pitchFamily="50" charset="-128"/>
                <a:ea typeface="HG丸ｺﾞｼｯｸM-PRO" pitchFamily="50" charset="-128"/>
              </a:rPr>
              <a:t>累積入庫量</a:t>
            </a:r>
          </a:p>
        </p:txBody>
      </p:sp>
      <p:sp>
        <p:nvSpPr>
          <p:cNvPr id="13" name="雲 12"/>
          <p:cNvSpPr/>
          <p:nvPr/>
        </p:nvSpPr>
        <p:spPr bwMode="auto">
          <a:xfrm>
            <a:off x="5318125" y="1570892"/>
            <a:ext cx="3545058" cy="1477108"/>
          </a:xfrm>
          <a:prstGeom prst="cloud">
            <a:avLst/>
          </a:prstGeom>
          <a:solidFill>
            <a:srgbClr val="00CC99">
              <a:alpha val="27843"/>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800" b="1" i="0" u="none" strike="noStrike" cap="none" normalizeH="0" baseline="0" dirty="0" smtClean="0">
                <a:ln>
                  <a:noFill/>
                </a:ln>
                <a:solidFill>
                  <a:srgbClr val="FF0000"/>
                </a:solidFill>
                <a:effectLst/>
                <a:latin typeface="Times New Roman" pitchFamily="18" charset="0"/>
                <a:ea typeface="ＭＳ Ｐゴシック" charset="-128"/>
              </a:rPr>
              <a:t>これで分かることは何か</a:t>
            </a: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1516020132"/>
              </p:ext>
            </p:extLst>
          </p:nvPr>
        </p:nvGraphicFramePr>
        <p:xfrm>
          <a:off x="6840538" y="4629150"/>
          <a:ext cx="527050" cy="336550"/>
        </p:xfrm>
        <a:graphic>
          <a:graphicData uri="http://schemas.openxmlformats.org/presentationml/2006/ole">
            <mc:AlternateContent xmlns:mc="http://schemas.openxmlformats.org/markup-compatibility/2006">
              <mc:Choice xmlns:v="urn:schemas-microsoft-com:vml" Requires="v">
                <p:oleObj spid="_x0000_s3102" name="数式" r:id="rId4" imgW="317160" imgH="203040" progId="Equation.3">
                  <p:embed/>
                </p:oleObj>
              </mc:Choice>
              <mc:Fallback>
                <p:oleObj name="数式" r:id="rId4" imgW="317160" imgH="2030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40538" y="4629150"/>
                        <a:ext cx="527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オブジェクト 2"/>
          <p:cNvGraphicFramePr>
            <a:graphicFrameLocks noChangeAspect="1"/>
          </p:cNvGraphicFramePr>
          <p:nvPr>
            <p:extLst>
              <p:ext uri="{D42A27DB-BD31-4B8C-83A1-F6EECF244321}">
                <p14:modId xmlns:p14="http://schemas.microsoft.com/office/powerpoint/2010/main" val="2887455247"/>
              </p:ext>
            </p:extLst>
          </p:nvPr>
        </p:nvGraphicFramePr>
        <p:xfrm>
          <a:off x="4618831" y="3205162"/>
          <a:ext cx="461963" cy="336550"/>
        </p:xfrm>
        <a:graphic>
          <a:graphicData uri="http://schemas.openxmlformats.org/presentationml/2006/ole">
            <mc:AlternateContent xmlns:mc="http://schemas.openxmlformats.org/markup-compatibility/2006">
              <mc:Choice xmlns:v="urn:schemas-microsoft-com:vml" Requires="v">
                <p:oleObj spid="_x0000_s3103" name="数式" r:id="rId6" imgW="279360" imgH="203040" progId="Equation.3">
                  <p:embed/>
                </p:oleObj>
              </mc:Choice>
              <mc:Fallback>
                <p:oleObj name="数式" r:id="rId6" imgW="279360" imgH="2030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18831" y="3205162"/>
                        <a:ext cx="4619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79784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 5"/>
          <p:cNvSpPr>
            <a:spLocks noGrp="1"/>
          </p:cNvSpPr>
          <p:nvPr>
            <p:ph type="sldNum" sz="quarter" idx="12"/>
          </p:nvPr>
        </p:nvSpPr>
        <p:spPr/>
        <p:txBody>
          <a:bodyPr/>
          <a:lstStyle/>
          <a:p>
            <a:fld id="{C201EE5C-EA07-463E-8546-FEA76B8981E1}" type="slidenum">
              <a:rPr lang="en-US" altLang="ja-JP"/>
              <a:pPr/>
              <a:t>18</a:t>
            </a:fld>
            <a:endParaRPr lang="en-US" altLang="ja-JP"/>
          </a:p>
        </p:txBody>
      </p:sp>
      <p:sp>
        <p:nvSpPr>
          <p:cNvPr id="205826" name="Rectangle 2"/>
          <p:cNvSpPr>
            <a:spLocks noGrp="1" noChangeArrowheads="1"/>
          </p:cNvSpPr>
          <p:nvPr>
            <p:ph type="title"/>
          </p:nvPr>
        </p:nvSpPr>
        <p:spPr/>
        <p:txBody>
          <a:bodyPr/>
          <a:lstStyle/>
          <a:p>
            <a:r>
              <a:rPr lang="ja-JP" altLang="en-US"/>
              <a:t>累積グラフ、在庫量</a:t>
            </a:r>
          </a:p>
        </p:txBody>
      </p:sp>
      <p:sp>
        <p:nvSpPr>
          <p:cNvPr id="205827" name="Rectangle 3"/>
          <p:cNvSpPr>
            <a:spLocks noGrp="1" noChangeArrowheads="1"/>
          </p:cNvSpPr>
          <p:nvPr>
            <p:ph type="body" idx="1"/>
          </p:nvPr>
        </p:nvSpPr>
        <p:spPr>
          <a:xfrm>
            <a:off x="466725" y="1485900"/>
            <a:ext cx="8426450" cy="1398588"/>
          </a:xfrm>
        </p:spPr>
        <p:txBody>
          <a:bodyPr/>
          <a:lstStyle/>
          <a:p>
            <a:r>
              <a:rPr lang="ja-JP" altLang="en-US" dirty="0"/>
              <a:t>累積入庫量と累積</a:t>
            </a:r>
            <a:r>
              <a:rPr lang="ja-JP" altLang="en-US" dirty="0" smtClean="0"/>
              <a:t>出庫量の差？</a:t>
            </a:r>
            <a:endParaRPr lang="ja-JP" altLang="en-US" dirty="0"/>
          </a:p>
        </p:txBody>
      </p:sp>
      <p:sp>
        <p:nvSpPr>
          <p:cNvPr id="205828" name="Line 4"/>
          <p:cNvSpPr>
            <a:spLocks noChangeShapeType="1"/>
          </p:cNvSpPr>
          <p:nvPr/>
        </p:nvSpPr>
        <p:spPr bwMode="auto">
          <a:xfrm flipV="1">
            <a:off x="2362200" y="3048000"/>
            <a:ext cx="0" cy="2971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205829" name="Line 5"/>
          <p:cNvSpPr>
            <a:spLocks noChangeShapeType="1"/>
          </p:cNvSpPr>
          <p:nvPr/>
        </p:nvSpPr>
        <p:spPr bwMode="auto">
          <a:xfrm>
            <a:off x="2362200" y="6019800"/>
            <a:ext cx="4953000" cy="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205830" name="Text Box 6"/>
          <p:cNvSpPr txBox="1">
            <a:spLocks noChangeArrowheads="1"/>
          </p:cNvSpPr>
          <p:nvPr/>
        </p:nvSpPr>
        <p:spPr bwMode="auto">
          <a:xfrm>
            <a:off x="5318125" y="4568825"/>
            <a:ext cx="1454150" cy="396875"/>
          </a:xfrm>
          <a:prstGeom prst="rect">
            <a:avLst/>
          </a:prstGeom>
          <a:noFill/>
          <a:ln w="9525">
            <a:noFill/>
            <a:miter lim="800000"/>
            <a:headEnd/>
            <a:tailEnd/>
          </a:ln>
          <a:effectLst/>
        </p:spPr>
        <p:txBody>
          <a:bodyPr wrap="none">
            <a:spAutoFit/>
          </a:bodyPr>
          <a:lstStyle/>
          <a:p>
            <a:pPr algn="l"/>
            <a:r>
              <a:rPr lang="ja-JP" altLang="en-US" sz="2000" b="1">
                <a:solidFill>
                  <a:srgbClr val="FF0000"/>
                </a:solidFill>
                <a:latin typeface="HG丸ｺﾞｼｯｸM-PRO" pitchFamily="50" charset="-128"/>
                <a:ea typeface="HG丸ｺﾞｼｯｸM-PRO" pitchFamily="50" charset="-128"/>
              </a:rPr>
              <a:t>累積出庫量</a:t>
            </a:r>
          </a:p>
        </p:txBody>
      </p:sp>
      <p:sp>
        <p:nvSpPr>
          <p:cNvPr id="205831" name="Freeform 7"/>
          <p:cNvSpPr>
            <a:spLocks/>
          </p:cNvSpPr>
          <p:nvPr/>
        </p:nvSpPr>
        <p:spPr bwMode="auto">
          <a:xfrm>
            <a:off x="2400300" y="2751138"/>
            <a:ext cx="4321175" cy="3024187"/>
          </a:xfrm>
          <a:custGeom>
            <a:avLst/>
            <a:gdLst/>
            <a:ahLst/>
            <a:cxnLst>
              <a:cxn ang="0">
                <a:pos x="20" y="1803"/>
              </a:cxn>
              <a:cxn ang="0">
                <a:pos x="43" y="1768"/>
              </a:cxn>
              <a:cxn ang="0">
                <a:pos x="279" y="1365"/>
              </a:cxn>
              <a:cxn ang="0">
                <a:pos x="688" y="1060"/>
              </a:cxn>
              <a:cxn ang="0">
                <a:pos x="1230" y="904"/>
              </a:cxn>
              <a:cxn ang="0">
                <a:pos x="1760" y="202"/>
              </a:cxn>
              <a:cxn ang="0">
                <a:pos x="2491" y="0"/>
              </a:cxn>
            </a:cxnLst>
            <a:rect l="0" t="0" r="r" b="b"/>
            <a:pathLst>
              <a:path w="2491" h="1841">
                <a:moveTo>
                  <a:pt x="20" y="1803"/>
                </a:moveTo>
                <a:cubicBezTo>
                  <a:pt x="10" y="1822"/>
                  <a:pt x="0" y="1841"/>
                  <a:pt x="43" y="1768"/>
                </a:cubicBezTo>
                <a:cubicBezTo>
                  <a:pt x="86" y="1695"/>
                  <a:pt x="172" y="1483"/>
                  <a:pt x="279" y="1365"/>
                </a:cubicBezTo>
                <a:cubicBezTo>
                  <a:pt x="386" y="1247"/>
                  <a:pt x="530" y="1137"/>
                  <a:pt x="688" y="1060"/>
                </a:cubicBezTo>
                <a:cubicBezTo>
                  <a:pt x="846" y="983"/>
                  <a:pt x="1051" y="1047"/>
                  <a:pt x="1230" y="904"/>
                </a:cubicBezTo>
                <a:cubicBezTo>
                  <a:pt x="1409" y="761"/>
                  <a:pt x="1550" y="353"/>
                  <a:pt x="1760" y="202"/>
                </a:cubicBezTo>
                <a:cubicBezTo>
                  <a:pt x="1970" y="51"/>
                  <a:pt x="2230" y="25"/>
                  <a:pt x="2491" y="0"/>
                </a:cubicBezTo>
              </a:path>
            </a:pathLst>
          </a:custGeom>
          <a:noFill/>
          <a:ln w="28575" cmpd="sng">
            <a:solidFill>
              <a:srgbClr val="3333FF"/>
            </a:solidFill>
            <a:round/>
            <a:headEnd/>
            <a:tailEnd/>
          </a:ln>
          <a:effectLst/>
        </p:spPr>
        <p:txBody>
          <a:bodyPr/>
          <a:lstStyle/>
          <a:p>
            <a:endParaRPr lang="ja-JP" altLang="en-US"/>
          </a:p>
        </p:txBody>
      </p:sp>
      <p:sp>
        <p:nvSpPr>
          <p:cNvPr id="205832" name="Freeform 8"/>
          <p:cNvSpPr>
            <a:spLocks/>
          </p:cNvSpPr>
          <p:nvPr/>
        </p:nvSpPr>
        <p:spPr bwMode="auto">
          <a:xfrm>
            <a:off x="2438400" y="2989263"/>
            <a:ext cx="4665663" cy="3001962"/>
          </a:xfrm>
          <a:custGeom>
            <a:avLst/>
            <a:gdLst/>
            <a:ahLst/>
            <a:cxnLst>
              <a:cxn ang="0">
                <a:pos x="82" y="1872"/>
              </a:cxn>
              <a:cxn ang="0">
                <a:pos x="128" y="1872"/>
              </a:cxn>
              <a:cxn ang="0">
                <a:pos x="848" y="1757"/>
              </a:cxn>
              <a:cxn ang="0">
                <a:pos x="1268" y="1336"/>
              </a:cxn>
              <a:cxn ang="0">
                <a:pos x="1775" y="1106"/>
              </a:cxn>
              <a:cxn ang="0">
                <a:pos x="2311" y="282"/>
              </a:cxn>
              <a:cxn ang="0">
                <a:pos x="2939" y="0"/>
              </a:cxn>
            </a:cxnLst>
            <a:rect l="0" t="0" r="r" b="b"/>
            <a:pathLst>
              <a:path w="2939" h="1891">
                <a:moveTo>
                  <a:pt x="82" y="1872"/>
                </a:moveTo>
                <a:cubicBezTo>
                  <a:pt x="41" y="1881"/>
                  <a:pt x="0" y="1891"/>
                  <a:pt x="128" y="1872"/>
                </a:cubicBezTo>
                <a:cubicBezTo>
                  <a:pt x="256" y="1853"/>
                  <a:pt x="658" y="1846"/>
                  <a:pt x="848" y="1757"/>
                </a:cubicBezTo>
                <a:cubicBezTo>
                  <a:pt x="1038" y="1668"/>
                  <a:pt x="1114" y="1444"/>
                  <a:pt x="1268" y="1336"/>
                </a:cubicBezTo>
                <a:cubicBezTo>
                  <a:pt x="1422" y="1228"/>
                  <a:pt x="1601" y="1282"/>
                  <a:pt x="1775" y="1106"/>
                </a:cubicBezTo>
                <a:cubicBezTo>
                  <a:pt x="1949" y="930"/>
                  <a:pt x="2117" y="466"/>
                  <a:pt x="2311" y="282"/>
                </a:cubicBezTo>
                <a:cubicBezTo>
                  <a:pt x="2505" y="98"/>
                  <a:pt x="2835" y="47"/>
                  <a:pt x="2939" y="0"/>
                </a:cubicBezTo>
              </a:path>
            </a:pathLst>
          </a:custGeom>
          <a:noFill/>
          <a:ln w="19050" cmpd="sng">
            <a:solidFill>
              <a:srgbClr val="FF0000"/>
            </a:solidFill>
            <a:round/>
            <a:headEnd/>
            <a:tailEnd/>
          </a:ln>
          <a:effectLst/>
        </p:spPr>
        <p:txBody>
          <a:bodyPr/>
          <a:lstStyle/>
          <a:p>
            <a:endParaRPr lang="ja-JP" altLang="en-US"/>
          </a:p>
        </p:txBody>
      </p:sp>
      <p:sp>
        <p:nvSpPr>
          <p:cNvPr id="205833" name="Line 9"/>
          <p:cNvSpPr>
            <a:spLocks noChangeShapeType="1"/>
          </p:cNvSpPr>
          <p:nvPr/>
        </p:nvSpPr>
        <p:spPr bwMode="auto">
          <a:xfrm>
            <a:off x="4983163" y="3648075"/>
            <a:ext cx="0" cy="1271588"/>
          </a:xfrm>
          <a:prstGeom prst="line">
            <a:avLst/>
          </a:prstGeom>
          <a:noFill/>
          <a:ln w="38100">
            <a:solidFill>
              <a:srgbClr val="FF0000"/>
            </a:solidFill>
            <a:round/>
            <a:headEnd type="triangle" w="med" len="med"/>
            <a:tailEnd type="triangle" w="med" len="med"/>
          </a:ln>
          <a:effectLst/>
        </p:spPr>
        <p:txBody>
          <a:bodyPr/>
          <a:lstStyle/>
          <a:p>
            <a:endParaRPr lang="ja-JP" altLang="en-US"/>
          </a:p>
        </p:txBody>
      </p:sp>
      <p:sp>
        <p:nvSpPr>
          <p:cNvPr id="205834" name="Line 10"/>
          <p:cNvSpPr>
            <a:spLocks noChangeShapeType="1"/>
          </p:cNvSpPr>
          <p:nvPr/>
        </p:nvSpPr>
        <p:spPr bwMode="auto">
          <a:xfrm>
            <a:off x="4983163" y="4956175"/>
            <a:ext cx="0" cy="1060450"/>
          </a:xfrm>
          <a:prstGeom prst="line">
            <a:avLst/>
          </a:prstGeom>
          <a:noFill/>
          <a:ln w="9525">
            <a:solidFill>
              <a:schemeClr val="tx1"/>
            </a:solidFill>
            <a:prstDash val="dash"/>
            <a:round/>
            <a:headEnd/>
            <a:tailEnd/>
          </a:ln>
          <a:effectLst/>
        </p:spPr>
        <p:txBody>
          <a:bodyPr/>
          <a:lstStyle/>
          <a:p>
            <a:endParaRPr lang="ja-JP" altLang="en-US"/>
          </a:p>
        </p:txBody>
      </p:sp>
      <p:sp>
        <p:nvSpPr>
          <p:cNvPr id="205835" name="Text Box 11"/>
          <p:cNvSpPr txBox="1">
            <a:spLocks noChangeArrowheads="1"/>
          </p:cNvSpPr>
          <p:nvPr/>
        </p:nvSpPr>
        <p:spPr bwMode="auto">
          <a:xfrm>
            <a:off x="3395663" y="3175000"/>
            <a:ext cx="1454150" cy="396875"/>
          </a:xfrm>
          <a:prstGeom prst="rect">
            <a:avLst/>
          </a:prstGeom>
          <a:noFill/>
          <a:ln w="9525">
            <a:noFill/>
            <a:miter lim="800000"/>
            <a:headEnd/>
            <a:tailEnd/>
          </a:ln>
          <a:effectLst/>
        </p:spPr>
        <p:txBody>
          <a:bodyPr wrap="none">
            <a:spAutoFit/>
          </a:bodyPr>
          <a:lstStyle/>
          <a:p>
            <a:pPr algn="l"/>
            <a:r>
              <a:rPr lang="ja-JP" altLang="en-US" sz="2000" b="1">
                <a:solidFill>
                  <a:srgbClr val="3333FF"/>
                </a:solidFill>
                <a:latin typeface="HG丸ｺﾞｼｯｸM-PRO" pitchFamily="50" charset="-128"/>
                <a:ea typeface="HG丸ｺﾞｼｯｸM-PRO" pitchFamily="50" charset="-128"/>
              </a:rPr>
              <a:t>累積入庫量</a:t>
            </a:r>
          </a:p>
        </p:txBody>
      </p:sp>
      <p:sp>
        <p:nvSpPr>
          <p:cNvPr id="15" name="円形吹き出し 14"/>
          <p:cNvSpPr/>
          <p:nvPr/>
        </p:nvSpPr>
        <p:spPr bwMode="auto">
          <a:xfrm>
            <a:off x="942535" y="4600136"/>
            <a:ext cx="2222695" cy="858128"/>
          </a:xfrm>
          <a:prstGeom prst="wedgeEllipseCallout">
            <a:avLst>
              <a:gd name="adj1" fmla="val 129800"/>
              <a:gd name="adj2" fmla="val -75475"/>
            </a:avLst>
          </a:prstGeom>
          <a:solidFill>
            <a:srgbClr val="92D050"/>
          </a:solidFill>
          <a:ln w="9525" cap="flat" cmpd="sng" algn="ctr">
            <a:solidFill>
              <a:srgbClr val="92D05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800" b="1" i="0" u="none" strike="noStrike" cap="none" normalizeH="0" baseline="0" dirty="0" smtClean="0">
                <a:ln>
                  <a:noFill/>
                </a:ln>
                <a:solidFill>
                  <a:srgbClr val="0000CC"/>
                </a:solidFill>
                <a:effectLst/>
                <a:latin typeface="HG丸ｺﾞｼｯｸM-PRO" pitchFamily="50" charset="-128"/>
                <a:ea typeface="HG丸ｺﾞｼｯｸM-PRO" pitchFamily="50" charset="-128"/>
              </a:rPr>
              <a:t>在庫量</a:t>
            </a:r>
          </a:p>
        </p:txBody>
      </p:sp>
    </p:spTree>
    <p:extLst>
      <p:ext uri="{BB962C8B-B14F-4D97-AF65-F5344CB8AC3E}">
        <p14:creationId xmlns:p14="http://schemas.microsoft.com/office/powerpoint/2010/main" val="1579138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 5"/>
          <p:cNvSpPr>
            <a:spLocks noGrp="1"/>
          </p:cNvSpPr>
          <p:nvPr>
            <p:ph type="sldNum" sz="quarter" idx="12"/>
          </p:nvPr>
        </p:nvSpPr>
        <p:spPr/>
        <p:txBody>
          <a:bodyPr/>
          <a:lstStyle/>
          <a:p>
            <a:fld id="{50A8FB39-AFE0-4798-B32C-37CF2273A829}" type="slidenum">
              <a:rPr lang="en-US" altLang="ja-JP"/>
              <a:pPr/>
              <a:t>19</a:t>
            </a:fld>
            <a:endParaRPr lang="en-US" altLang="ja-JP"/>
          </a:p>
        </p:txBody>
      </p:sp>
      <p:sp>
        <p:nvSpPr>
          <p:cNvPr id="159746" name="Rectangle 2"/>
          <p:cNvSpPr>
            <a:spLocks noGrp="1" noChangeArrowheads="1"/>
          </p:cNvSpPr>
          <p:nvPr>
            <p:ph type="title"/>
          </p:nvPr>
        </p:nvSpPr>
        <p:spPr/>
        <p:txBody>
          <a:bodyPr/>
          <a:lstStyle/>
          <a:p>
            <a:r>
              <a:rPr lang="ja-JP" altLang="en-US"/>
              <a:t>累積グラフ、滞留時間</a:t>
            </a:r>
          </a:p>
        </p:txBody>
      </p:sp>
      <p:sp>
        <p:nvSpPr>
          <p:cNvPr id="159747" name="Rectangle 3"/>
          <p:cNvSpPr>
            <a:spLocks noGrp="1" noChangeArrowheads="1"/>
          </p:cNvSpPr>
          <p:nvPr>
            <p:ph type="body" idx="1"/>
          </p:nvPr>
        </p:nvSpPr>
        <p:spPr>
          <a:xfrm>
            <a:off x="466725" y="1485900"/>
            <a:ext cx="8426450" cy="1398588"/>
          </a:xfrm>
        </p:spPr>
        <p:txBody>
          <a:bodyPr/>
          <a:lstStyle/>
          <a:p>
            <a:r>
              <a:rPr lang="ja-JP" altLang="en-US" dirty="0"/>
              <a:t>累積入庫量と累積</a:t>
            </a:r>
            <a:r>
              <a:rPr lang="ja-JP" altLang="en-US" dirty="0" smtClean="0"/>
              <a:t>出庫量の</a:t>
            </a:r>
            <a:r>
              <a:rPr lang="ja-JP" altLang="en-US" dirty="0" smtClean="0">
                <a:solidFill>
                  <a:srgbClr val="FF0000"/>
                </a:solidFill>
              </a:rPr>
              <a:t>時間差</a:t>
            </a:r>
            <a:r>
              <a:rPr lang="ja-JP" altLang="en-US" dirty="0" smtClean="0"/>
              <a:t>？</a:t>
            </a:r>
            <a:endParaRPr lang="ja-JP" altLang="en-US" dirty="0"/>
          </a:p>
        </p:txBody>
      </p:sp>
      <p:sp>
        <p:nvSpPr>
          <p:cNvPr id="159748" name="Line 4"/>
          <p:cNvSpPr>
            <a:spLocks noChangeShapeType="1"/>
          </p:cNvSpPr>
          <p:nvPr/>
        </p:nvSpPr>
        <p:spPr bwMode="auto">
          <a:xfrm flipV="1">
            <a:off x="2362200" y="3048000"/>
            <a:ext cx="0" cy="2971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59749" name="Line 5"/>
          <p:cNvSpPr>
            <a:spLocks noChangeShapeType="1"/>
          </p:cNvSpPr>
          <p:nvPr/>
        </p:nvSpPr>
        <p:spPr bwMode="auto">
          <a:xfrm>
            <a:off x="2362200" y="6019800"/>
            <a:ext cx="4953000" cy="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59750" name="Text Box 6"/>
          <p:cNvSpPr txBox="1">
            <a:spLocks noChangeArrowheads="1"/>
          </p:cNvSpPr>
          <p:nvPr/>
        </p:nvSpPr>
        <p:spPr bwMode="auto">
          <a:xfrm>
            <a:off x="3395663" y="3175000"/>
            <a:ext cx="1454150" cy="396875"/>
          </a:xfrm>
          <a:prstGeom prst="rect">
            <a:avLst/>
          </a:prstGeom>
          <a:noFill/>
          <a:ln w="9525">
            <a:noFill/>
            <a:miter lim="800000"/>
            <a:headEnd/>
            <a:tailEnd/>
          </a:ln>
          <a:effectLst/>
        </p:spPr>
        <p:txBody>
          <a:bodyPr wrap="none">
            <a:spAutoFit/>
          </a:bodyPr>
          <a:lstStyle/>
          <a:p>
            <a:pPr algn="l"/>
            <a:r>
              <a:rPr lang="ja-JP" altLang="en-US" sz="2000" b="1">
                <a:solidFill>
                  <a:srgbClr val="3333FF"/>
                </a:solidFill>
                <a:latin typeface="HG丸ｺﾞｼｯｸM-PRO" pitchFamily="50" charset="-128"/>
                <a:ea typeface="HG丸ｺﾞｼｯｸM-PRO" pitchFamily="50" charset="-128"/>
              </a:rPr>
              <a:t>累積入庫量</a:t>
            </a:r>
          </a:p>
        </p:txBody>
      </p:sp>
      <p:sp>
        <p:nvSpPr>
          <p:cNvPr id="159751" name="Text Box 7"/>
          <p:cNvSpPr txBox="1">
            <a:spLocks noChangeArrowheads="1"/>
          </p:cNvSpPr>
          <p:nvPr/>
        </p:nvSpPr>
        <p:spPr bwMode="auto">
          <a:xfrm>
            <a:off x="5318125" y="4568825"/>
            <a:ext cx="1454150" cy="396875"/>
          </a:xfrm>
          <a:prstGeom prst="rect">
            <a:avLst/>
          </a:prstGeom>
          <a:noFill/>
          <a:ln w="9525">
            <a:noFill/>
            <a:miter lim="800000"/>
            <a:headEnd/>
            <a:tailEnd/>
          </a:ln>
          <a:effectLst/>
        </p:spPr>
        <p:txBody>
          <a:bodyPr wrap="none">
            <a:spAutoFit/>
          </a:bodyPr>
          <a:lstStyle/>
          <a:p>
            <a:pPr algn="l"/>
            <a:r>
              <a:rPr lang="ja-JP" altLang="en-US" sz="2000" b="1">
                <a:solidFill>
                  <a:srgbClr val="FF0000"/>
                </a:solidFill>
                <a:latin typeface="HG丸ｺﾞｼｯｸM-PRO" pitchFamily="50" charset="-128"/>
                <a:ea typeface="HG丸ｺﾞｼｯｸM-PRO" pitchFamily="50" charset="-128"/>
              </a:rPr>
              <a:t>累積出庫量</a:t>
            </a:r>
          </a:p>
        </p:txBody>
      </p:sp>
      <p:sp>
        <p:nvSpPr>
          <p:cNvPr id="159752" name="Freeform 8"/>
          <p:cNvSpPr>
            <a:spLocks/>
          </p:cNvSpPr>
          <p:nvPr/>
        </p:nvSpPr>
        <p:spPr bwMode="auto">
          <a:xfrm>
            <a:off x="2400300" y="2751138"/>
            <a:ext cx="4321175" cy="3024187"/>
          </a:xfrm>
          <a:custGeom>
            <a:avLst/>
            <a:gdLst/>
            <a:ahLst/>
            <a:cxnLst>
              <a:cxn ang="0">
                <a:pos x="20" y="1803"/>
              </a:cxn>
              <a:cxn ang="0">
                <a:pos x="43" y="1768"/>
              </a:cxn>
              <a:cxn ang="0">
                <a:pos x="279" y="1365"/>
              </a:cxn>
              <a:cxn ang="0">
                <a:pos x="688" y="1060"/>
              </a:cxn>
              <a:cxn ang="0">
                <a:pos x="1230" y="904"/>
              </a:cxn>
              <a:cxn ang="0">
                <a:pos x="1760" y="202"/>
              </a:cxn>
              <a:cxn ang="0">
                <a:pos x="2491" y="0"/>
              </a:cxn>
            </a:cxnLst>
            <a:rect l="0" t="0" r="r" b="b"/>
            <a:pathLst>
              <a:path w="2491" h="1841">
                <a:moveTo>
                  <a:pt x="20" y="1803"/>
                </a:moveTo>
                <a:cubicBezTo>
                  <a:pt x="10" y="1822"/>
                  <a:pt x="0" y="1841"/>
                  <a:pt x="43" y="1768"/>
                </a:cubicBezTo>
                <a:cubicBezTo>
                  <a:pt x="86" y="1695"/>
                  <a:pt x="172" y="1483"/>
                  <a:pt x="279" y="1365"/>
                </a:cubicBezTo>
                <a:cubicBezTo>
                  <a:pt x="386" y="1247"/>
                  <a:pt x="530" y="1137"/>
                  <a:pt x="688" y="1060"/>
                </a:cubicBezTo>
                <a:cubicBezTo>
                  <a:pt x="846" y="983"/>
                  <a:pt x="1051" y="1047"/>
                  <a:pt x="1230" y="904"/>
                </a:cubicBezTo>
                <a:cubicBezTo>
                  <a:pt x="1409" y="761"/>
                  <a:pt x="1550" y="353"/>
                  <a:pt x="1760" y="202"/>
                </a:cubicBezTo>
                <a:cubicBezTo>
                  <a:pt x="1970" y="51"/>
                  <a:pt x="2230" y="25"/>
                  <a:pt x="2491" y="0"/>
                </a:cubicBezTo>
              </a:path>
            </a:pathLst>
          </a:custGeom>
          <a:noFill/>
          <a:ln w="28575" cmpd="sng">
            <a:solidFill>
              <a:srgbClr val="3333FF"/>
            </a:solidFill>
            <a:round/>
            <a:headEnd/>
            <a:tailEnd/>
          </a:ln>
          <a:effectLst/>
        </p:spPr>
        <p:txBody>
          <a:bodyPr/>
          <a:lstStyle/>
          <a:p>
            <a:endParaRPr lang="ja-JP" altLang="en-US"/>
          </a:p>
        </p:txBody>
      </p:sp>
      <p:sp>
        <p:nvSpPr>
          <p:cNvPr id="159753" name="Freeform 9"/>
          <p:cNvSpPr>
            <a:spLocks/>
          </p:cNvSpPr>
          <p:nvPr/>
        </p:nvSpPr>
        <p:spPr bwMode="auto">
          <a:xfrm>
            <a:off x="2438400" y="2989263"/>
            <a:ext cx="4665663" cy="3001962"/>
          </a:xfrm>
          <a:custGeom>
            <a:avLst/>
            <a:gdLst/>
            <a:ahLst/>
            <a:cxnLst>
              <a:cxn ang="0">
                <a:pos x="82" y="1872"/>
              </a:cxn>
              <a:cxn ang="0">
                <a:pos x="128" y="1872"/>
              </a:cxn>
              <a:cxn ang="0">
                <a:pos x="848" y="1757"/>
              </a:cxn>
              <a:cxn ang="0">
                <a:pos x="1268" y="1336"/>
              </a:cxn>
              <a:cxn ang="0">
                <a:pos x="1775" y="1106"/>
              </a:cxn>
              <a:cxn ang="0">
                <a:pos x="2311" y="282"/>
              </a:cxn>
              <a:cxn ang="0">
                <a:pos x="2939" y="0"/>
              </a:cxn>
            </a:cxnLst>
            <a:rect l="0" t="0" r="r" b="b"/>
            <a:pathLst>
              <a:path w="2939" h="1891">
                <a:moveTo>
                  <a:pt x="82" y="1872"/>
                </a:moveTo>
                <a:cubicBezTo>
                  <a:pt x="41" y="1881"/>
                  <a:pt x="0" y="1891"/>
                  <a:pt x="128" y="1872"/>
                </a:cubicBezTo>
                <a:cubicBezTo>
                  <a:pt x="256" y="1853"/>
                  <a:pt x="658" y="1846"/>
                  <a:pt x="848" y="1757"/>
                </a:cubicBezTo>
                <a:cubicBezTo>
                  <a:pt x="1038" y="1668"/>
                  <a:pt x="1114" y="1444"/>
                  <a:pt x="1268" y="1336"/>
                </a:cubicBezTo>
                <a:cubicBezTo>
                  <a:pt x="1422" y="1228"/>
                  <a:pt x="1601" y="1282"/>
                  <a:pt x="1775" y="1106"/>
                </a:cubicBezTo>
                <a:cubicBezTo>
                  <a:pt x="1949" y="930"/>
                  <a:pt x="2117" y="466"/>
                  <a:pt x="2311" y="282"/>
                </a:cubicBezTo>
                <a:cubicBezTo>
                  <a:pt x="2505" y="98"/>
                  <a:pt x="2835" y="47"/>
                  <a:pt x="2939" y="0"/>
                </a:cubicBezTo>
              </a:path>
            </a:pathLst>
          </a:custGeom>
          <a:noFill/>
          <a:ln w="19050" cmpd="sng">
            <a:solidFill>
              <a:srgbClr val="FF0000"/>
            </a:solidFill>
            <a:round/>
            <a:headEnd/>
            <a:tailEnd/>
          </a:ln>
          <a:effectLst/>
        </p:spPr>
        <p:txBody>
          <a:bodyPr/>
          <a:lstStyle/>
          <a:p>
            <a:endParaRPr lang="ja-JP" altLang="en-US"/>
          </a:p>
        </p:txBody>
      </p:sp>
      <p:sp>
        <p:nvSpPr>
          <p:cNvPr id="159754" name="Line 10"/>
          <p:cNvSpPr>
            <a:spLocks noChangeShapeType="1"/>
          </p:cNvSpPr>
          <p:nvPr/>
        </p:nvSpPr>
        <p:spPr bwMode="auto">
          <a:xfrm rot="-5400000">
            <a:off x="5125244" y="3690144"/>
            <a:ext cx="0" cy="969962"/>
          </a:xfrm>
          <a:prstGeom prst="line">
            <a:avLst/>
          </a:prstGeom>
          <a:noFill/>
          <a:ln w="38100">
            <a:solidFill>
              <a:schemeClr val="accent1"/>
            </a:solidFill>
            <a:round/>
            <a:headEnd type="triangle" w="med" len="med"/>
            <a:tailEnd type="triangle" w="med" len="med"/>
          </a:ln>
          <a:effectLst/>
        </p:spPr>
        <p:txBody>
          <a:bodyPr/>
          <a:lstStyle/>
          <a:p>
            <a:endParaRPr lang="ja-JP" altLang="en-US"/>
          </a:p>
        </p:txBody>
      </p:sp>
      <p:sp>
        <p:nvSpPr>
          <p:cNvPr id="159755" name="Line 11"/>
          <p:cNvSpPr>
            <a:spLocks noChangeShapeType="1"/>
          </p:cNvSpPr>
          <p:nvPr/>
        </p:nvSpPr>
        <p:spPr bwMode="auto">
          <a:xfrm rot="5400000">
            <a:off x="3462338" y="3078163"/>
            <a:ext cx="0" cy="2203450"/>
          </a:xfrm>
          <a:prstGeom prst="line">
            <a:avLst/>
          </a:prstGeom>
          <a:noFill/>
          <a:ln w="9525">
            <a:solidFill>
              <a:schemeClr val="tx1"/>
            </a:solidFill>
            <a:prstDash val="dash"/>
            <a:round/>
            <a:headEnd/>
            <a:tailEnd/>
          </a:ln>
          <a:effectLst/>
        </p:spPr>
        <p:txBody>
          <a:bodyPr/>
          <a:lstStyle/>
          <a:p>
            <a:endParaRPr lang="ja-JP" altLang="en-US"/>
          </a:p>
        </p:txBody>
      </p:sp>
      <p:sp>
        <p:nvSpPr>
          <p:cNvPr id="14" name="円形吹き出し 13"/>
          <p:cNvSpPr/>
          <p:nvPr/>
        </p:nvSpPr>
        <p:spPr bwMode="auto">
          <a:xfrm>
            <a:off x="970670" y="4951828"/>
            <a:ext cx="2560320" cy="858128"/>
          </a:xfrm>
          <a:prstGeom prst="wedgeEllipseCallout">
            <a:avLst>
              <a:gd name="adj1" fmla="val 112218"/>
              <a:gd name="adj2" fmla="val -131213"/>
            </a:avLst>
          </a:prstGeom>
          <a:solidFill>
            <a:srgbClr val="92D050"/>
          </a:solidFill>
          <a:ln w="9525" cap="flat" cmpd="sng" algn="ctr">
            <a:solidFill>
              <a:srgbClr val="00CC99"/>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800" b="1" i="0" u="none" strike="noStrike" cap="none" normalizeH="0" baseline="0" dirty="0" smtClean="0">
                <a:ln>
                  <a:noFill/>
                </a:ln>
                <a:solidFill>
                  <a:srgbClr val="0000CC"/>
                </a:solidFill>
                <a:effectLst/>
                <a:latin typeface="HG丸ｺﾞｼｯｸM-PRO" pitchFamily="50" charset="-128"/>
                <a:ea typeface="HG丸ｺﾞｼｯｸM-PRO" pitchFamily="50" charset="-128"/>
              </a:rPr>
              <a:t>滞留時間</a:t>
            </a:r>
          </a:p>
        </p:txBody>
      </p:sp>
    </p:spTree>
    <p:extLst>
      <p:ext uri="{BB962C8B-B14F-4D97-AF65-F5344CB8AC3E}">
        <p14:creationId xmlns:p14="http://schemas.microsoft.com/office/powerpoint/2010/main" val="3949465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在庫管理</a:t>
            </a:r>
            <a:r>
              <a:rPr lang="ja-JP" altLang="en-US" dirty="0" smtClean="0"/>
              <a:t>の</a:t>
            </a:r>
            <a:r>
              <a:rPr lang="ja-JP" altLang="en-US" dirty="0"/>
              <a:t>問題状況</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コンビニの品揃え</a:t>
            </a:r>
            <a:endParaRPr kumimoji="1" lang="en-US" altLang="ja-JP" dirty="0" smtClean="0"/>
          </a:p>
          <a:p>
            <a:pPr lvl="1"/>
            <a:r>
              <a:rPr lang="ja-JP" altLang="en-US" dirty="0"/>
              <a:t>お客</a:t>
            </a:r>
            <a:r>
              <a:rPr lang="ja-JP" altLang="en-US" dirty="0" smtClean="0"/>
              <a:t>は気まぐれ、いつ来るか分からない</a:t>
            </a:r>
            <a:endParaRPr lang="en-US" altLang="ja-JP" dirty="0" smtClean="0"/>
          </a:p>
          <a:p>
            <a:pPr lvl="1"/>
            <a:r>
              <a:rPr kumimoji="1" lang="ja-JP" altLang="en-US" dirty="0"/>
              <a:t>いつ行って</a:t>
            </a:r>
            <a:r>
              <a:rPr kumimoji="1" lang="ja-JP" altLang="en-US" dirty="0" smtClean="0"/>
              <a:t>も、品切れがめったにない</a:t>
            </a:r>
            <a:endParaRPr kumimoji="1" lang="en-US" altLang="ja-JP" dirty="0" smtClean="0"/>
          </a:p>
          <a:p>
            <a:pPr lvl="1"/>
            <a:r>
              <a:rPr lang="ja-JP" altLang="en-US" dirty="0"/>
              <a:t>店</a:t>
            </a:r>
            <a:r>
              <a:rPr lang="ja-JP" altLang="en-US" dirty="0" smtClean="0"/>
              <a:t>の</a:t>
            </a:r>
            <a:r>
              <a:rPr lang="ja-JP" altLang="en-US" dirty="0"/>
              <a:t>スペース</a:t>
            </a:r>
            <a:r>
              <a:rPr lang="ja-JP" altLang="en-US" dirty="0" smtClean="0"/>
              <a:t>は限られている</a:t>
            </a:r>
            <a:endParaRPr lang="en-US" altLang="ja-JP" dirty="0" smtClean="0"/>
          </a:p>
          <a:p>
            <a:pPr lvl="1"/>
            <a:endParaRPr kumimoji="1" lang="en-US" altLang="ja-JP" dirty="0"/>
          </a:p>
          <a:p>
            <a:pPr lvl="1"/>
            <a:r>
              <a:rPr kumimoji="1" lang="ja-JP" altLang="en-US" dirty="0" smtClean="0"/>
              <a:t>？？？　</a:t>
            </a:r>
            <a:r>
              <a:rPr lang="ja-JP" altLang="en-US" dirty="0"/>
              <a:t>どう</a:t>
            </a:r>
            <a:r>
              <a:rPr lang="ja-JP" altLang="en-US" dirty="0" smtClean="0"/>
              <a:t>やって品揃えを確保しているのか</a:t>
            </a:r>
            <a:endParaRPr kumimoji="1"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5CE01C66-CC6A-42E9-A148-0184549BE2D1}" type="slidenum">
              <a:rPr lang="en-US" altLang="ja-JP" smtClean="0"/>
              <a:pPr/>
              <a:t>2</a:t>
            </a:fld>
            <a:endParaRPr lang="en-US" altLang="ja-JP"/>
          </a:p>
        </p:txBody>
      </p:sp>
      <p:pic>
        <p:nvPicPr>
          <p:cNvPr id="247811" name="Picture 3" descr="C:\Documents and Settings\sakasegawa\Local Settings\Temporary Internet Files\Content.IE5\MHGL0J2Z\MC90024053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139178" y="4025189"/>
            <a:ext cx="1357884" cy="1825142"/>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p:cNvSpPr txBox="1"/>
          <p:nvPr/>
        </p:nvSpPr>
        <p:spPr>
          <a:xfrm>
            <a:off x="7596336" y="0"/>
            <a:ext cx="1547664" cy="646331"/>
          </a:xfrm>
          <a:prstGeom prst="rect">
            <a:avLst/>
          </a:prstGeom>
          <a:solidFill>
            <a:srgbClr val="0000CC">
              <a:alpha val="20000"/>
            </a:srgbClr>
          </a:solidFill>
        </p:spPr>
        <p:txBody>
          <a:bodyPr wrap="square" rtlCol="0">
            <a:spAutoFit/>
          </a:bodyPr>
          <a:lstStyle/>
          <a:p>
            <a:pPr algn="ctr"/>
            <a:r>
              <a:rPr kumimoji="1" lang="ja-JP" altLang="en-US" b="1" dirty="0" smtClean="0">
                <a:solidFill>
                  <a:srgbClr val="FF0000"/>
                </a:solidFill>
                <a:latin typeface="+mj-ea"/>
                <a:ea typeface="+mj-ea"/>
              </a:rPr>
              <a:t>テキスト</a:t>
            </a:r>
            <a:endParaRPr kumimoji="1" lang="en-US" altLang="ja-JP" b="1" dirty="0" smtClean="0">
              <a:solidFill>
                <a:srgbClr val="FF0000"/>
              </a:solidFill>
              <a:latin typeface="+mj-ea"/>
              <a:ea typeface="+mj-ea"/>
            </a:endParaRPr>
          </a:p>
          <a:p>
            <a:pPr algn="ctr"/>
            <a:r>
              <a:rPr kumimoji="1" lang="en-US" altLang="ja-JP" b="1" dirty="0" smtClean="0">
                <a:solidFill>
                  <a:srgbClr val="FF0000"/>
                </a:solidFill>
                <a:latin typeface="+mj-ea"/>
                <a:ea typeface="+mj-ea"/>
              </a:rPr>
              <a:t>191</a:t>
            </a:r>
            <a:r>
              <a:rPr kumimoji="1" lang="ja-JP" altLang="en-US" b="1" dirty="0" smtClean="0">
                <a:solidFill>
                  <a:srgbClr val="FF0000"/>
                </a:solidFill>
                <a:latin typeface="+mj-ea"/>
                <a:ea typeface="+mj-ea"/>
              </a:rPr>
              <a:t>ページ</a:t>
            </a:r>
            <a:endParaRPr kumimoji="1" lang="ja-JP" altLang="en-US" b="1" dirty="0">
              <a:solidFill>
                <a:srgbClr val="FF0000"/>
              </a:solidFill>
              <a:latin typeface="+mj-ea"/>
              <a:ea typeface="+mj-ea"/>
            </a:endParaRPr>
          </a:p>
        </p:txBody>
      </p:sp>
    </p:spTree>
    <p:extLst>
      <p:ext uri="{BB962C8B-B14F-4D97-AF65-F5344CB8AC3E}">
        <p14:creationId xmlns:p14="http://schemas.microsoft.com/office/powerpoint/2010/main" val="5213375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99" name="Freeform 35"/>
          <p:cNvSpPr>
            <a:spLocks/>
          </p:cNvSpPr>
          <p:nvPr/>
        </p:nvSpPr>
        <p:spPr bwMode="auto">
          <a:xfrm>
            <a:off x="2024612" y="3414713"/>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0" name="スライド番号プレースホルダ 5"/>
          <p:cNvSpPr>
            <a:spLocks noGrp="1"/>
          </p:cNvSpPr>
          <p:nvPr>
            <p:ph type="sldNum" sz="quarter" idx="12"/>
          </p:nvPr>
        </p:nvSpPr>
        <p:spPr/>
        <p:txBody>
          <a:bodyPr/>
          <a:lstStyle/>
          <a:p>
            <a:fld id="{9324FAB1-187D-4496-87BF-D4DB592ABEBB}" type="slidenum">
              <a:rPr lang="en-US" altLang="ja-JP"/>
              <a:pPr/>
              <a:t>20</a:t>
            </a:fld>
            <a:endParaRPr lang="en-US" altLang="ja-JP"/>
          </a:p>
        </p:txBody>
      </p:sp>
      <p:sp>
        <p:nvSpPr>
          <p:cNvPr id="36866" name="Rectangle 2"/>
          <p:cNvSpPr>
            <a:spLocks noGrp="1" noChangeArrowheads="1"/>
          </p:cNvSpPr>
          <p:nvPr>
            <p:ph type="title"/>
          </p:nvPr>
        </p:nvSpPr>
        <p:spPr/>
        <p:txBody>
          <a:bodyPr/>
          <a:lstStyle/>
          <a:p>
            <a:r>
              <a:rPr lang="ja-JP" altLang="en-US" dirty="0" smtClean="0"/>
              <a:t>制約付き在庫問題、その１</a:t>
            </a:r>
            <a:endParaRPr lang="ja-JP" altLang="en-US" dirty="0"/>
          </a:p>
        </p:txBody>
      </p:sp>
      <p:sp>
        <p:nvSpPr>
          <p:cNvPr id="36867" name="Rectangle 3"/>
          <p:cNvSpPr>
            <a:spLocks noGrp="1" noChangeArrowheads="1"/>
          </p:cNvSpPr>
          <p:nvPr>
            <p:ph type="body" idx="1"/>
          </p:nvPr>
        </p:nvSpPr>
        <p:spPr>
          <a:xfrm>
            <a:off x="466725" y="1485900"/>
            <a:ext cx="8426450" cy="1454150"/>
          </a:xfrm>
        </p:spPr>
        <p:txBody>
          <a:bodyPr/>
          <a:lstStyle/>
          <a:p>
            <a:r>
              <a:rPr lang="ja-JP" altLang="en-US" dirty="0"/>
              <a:t>予想</a:t>
            </a:r>
            <a:r>
              <a:rPr lang="ja-JP" altLang="en-US" dirty="0" smtClean="0"/>
              <a:t>需要（累積出庫量）に</a:t>
            </a:r>
            <a:r>
              <a:rPr lang="ja-JP" altLang="en-US" dirty="0"/>
              <a:t>対する最小回数</a:t>
            </a:r>
            <a:r>
              <a:rPr lang="ja-JP" altLang="en-US" dirty="0" smtClean="0"/>
              <a:t>発注は？</a:t>
            </a:r>
            <a:endParaRPr lang="en-US" altLang="ja-JP" dirty="0" smtClean="0"/>
          </a:p>
          <a:p>
            <a:pPr lvl="1"/>
            <a:r>
              <a:rPr lang="ja-JP" altLang="en-US" dirty="0" smtClean="0">
                <a:solidFill>
                  <a:srgbClr val="FF0000"/>
                </a:solidFill>
              </a:rPr>
              <a:t>倉庫容量には上限がある</a:t>
            </a:r>
            <a:endParaRPr lang="en-US" altLang="ja-JP" dirty="0" smtClean="0">
              <a:solidFill>
                <a:srgbClr val="FF0000"/>
              </a:solidFill>
            </a:endParaRPr>
          </a:p>
        </p:txBody>
      </p:sp>
      <p:sp>
        <p:nvSpPr>
          <p:cNvPr id="36873" name="Text Box 9"/>
          <p:cNvSpPr txBox="1">
            <a:spLocks noChangeArrowheads="1"/>
          </p:cNvSpPr>
          <p:nvPr/>
        </p:nvSpPr>
        <p:spPr bwMode="auto">
          <a:xfrm>
            <a:off x="5772150" y="3736975"/>
            <a:ext cx="1208088" cy="336550"/>
          </a:xfrm>
          <a:prstGeom prst="rect">
            <a:avLst/>
          </a:prstGeom>
          <a:noFill/>
          <a:ln w="9525">
            <a:noFill/>
            <a:miter lim="800000"/>
            <a:headEnd/>
            <a:tailEnd/>
          </a:ln>
          <a:effectLst/>
        </p:spPr>
        <p:txBody>
          <a:bodyPr wrap="none">
            <a:spAutoFit/>
          </a:bodyPr>
          <a:lstStyle/>
          <a:p>
            <a:pPr algn="l"/>
            <a:r>
              <a:rPr lang="ja-JP" altLang="en-US" sz="1600" b="1">
                <a:solidFill>
                  <a:srgbClr val="0000CC"/>
                </a:solidFill>
                <a:latin typeface="HG丸ｺﾞｼｯｸM-PRO" pitchFamily="50" charset="-128"/>
                <a:ea typeface="HG丸ｺﾞｼｯｸM-PRO" pitchFamily="50" charset="-128"/>
              </a:rPr>
              <a:t>累積出庫量</a:t>
            </a:r>
          </a:p>
        </p:txBody>
      </p:sp>
      <p:sp>
        <p:nvSpPr>
          <p:cNvPr id="36896" name="Line 32"/>
          <p:cNvSpPr>
            <a:spLocks noChangeShapeType="1"/>
          </p:cNvSpPr>
          <p:nvPr/>
        </p:nvSpPr>
        <p:spPr bwMode="auto">
          <a:xfrm>
            <a:off x="2020888" y="5999163"/>
            <a:ext cx="4968875" cy="0"/>
          </a:xfrm>
          <a:prstGeom prst="line">
            <a:avLst/>
          </a:prstGeom>
          <a:noFill/>
          <a:ln w="9525">
            <a:solidFill>
              <a:schemeClr val="tx1"/>
            </a:solidFill>
            <a:round/>
            <a:headEnd/>
            <a:tailEnd type="triangle" w="med" len="med"/>
          </a:ln>
          <a:effectLst/>
        </p:spPr>
        <p:txBody>
          <a:bodyPr/>
          <a:lstStyle/>
          <a:p>
            <a:endParaRPr lang="ja-JP" altLang="en-US"/>
          </a:p>
        </p:txBody>
      </p:sp>
      <p:sp>
        <p:nvSpPr>
          <p:cNvPr id="36897" name="Line 33"/>
          <p:cNvSpPr>
            <a:spLocks noChangeShapeType="1"/>
          </p:cNvSpPr>
          <p:nvPr/>
        </p:nvSpPr>
        <p:spPr bwMode="auto">
          <a:xfrm flipV="1">
            <a:off x="2020888" y="3154363"/>
            <a:ext cx="0" cy="2844800"/>
          </a:xfrm>
          <a:prstGeom prst="line">
            <a:avLst/>
          </a:prstGeom>
          <a:noFill/>
          <a:ln w="9525">
            <a:solidFill>
              <a:schemeClr val="tx1"/>
            </a:solidFill>
            <a:round/>
            <a:headEnd/>
            <a:tailEnd type="triangle" w="med" len="med"/>
          </a:ln>
          <a:effectLst/>
        </p:spPr>
        <p:txBody>
          <a:bodyPr/>
          <a:lstStyle/>
          <a:p>
            <a:endParaRPr lang="ja-JP" altLang="en-US"/>
          </a:p>
        </p:txBody>
      </p:sp>
      <p:sp>
        <p:nvSpPr>
          <p:cNvPr id="11" name="Line 9"/>
          <p:cNvSpPr>
            <a:spLocks noChangeShapeType="1"/>
          </p:cNvSpPr>
          <p:nvPr/>
        </p:nvSpPr>
        <p:spPr bwMode="auto">
          <a:xfrm>
            <a:off x="5262563" y="5157788"/>
            <a:ext cx="0" cy="849312"/>
          </a:xfrm>
          <a:prstGeom prst="line">
            <a:avLst/>
          </a:prstGeom>
          <a:noFill/>
          <a:ln w="38100">
            <a:solidFill>
              <a:srgbClr val="FF0000"/>
            </a:solidFill>
            <a:round/>
            <a:headEnd type="triangle" w="med" len="med"/>
            <a:tailEnd type="triangle" w="med" len="med"/>
          </a:ln>
          <a:effectLst/>
        </p:spPr>
        <p:txBody>
          <a:bodyPr/>
          <a:lstStyle/>
          <a:p>
            <a:endParaRPr lang="ja-JP" altLang="en-US"/>
          </a:p>
        </p:txBody>
      </p:sp>
      <p:sp>
        <p:nvSpPr>
          <p:cNvPr id="12" name="Text Box 10"/>
          <p:cNvSpPr txBox="1">
            <a:spLocks noChangeArrowheads="1"/>
          </p:cNvSpPr>
          <p:nvPr/>
        </p:nvSpPr>
        <p:spPr bwMode="auto">
          <a:xfrm>
            <a:off x="5365750" y="5418138"/>
            <a:ext cx="1106488"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倉庫容量</a:t>
            </a:r>
          </a:p>
        </p:txBody>
      </p:sp>
      <p:sp>
        <p:nvSpPr>
          <p:cNvPr id="13" name="Line 11"/>
          <p:cNvSpPr>
            <a:spLocks noChangeShapeType="1"/>
          </p:cNvSpPr>
          <p:nvPr/>
        </p:nvSpPr>
        <p:spPr bwMode="auto">
          <a:xfrm flipH="1">
            <a:off x="2001838" y="5175250"/>
            <a:ext cx="4303712" cy="0"/>
          </a:xfrm>
          <a:prstGeom prst="line">
            <a:avLst/>
          </a:prstGeom>
          <a:noFill/>
          <a:ln w="9525">
            <a:solidFill>
              <a:srgbClr val="FF0000"/>
            </a:solidFill>
            <a:prstDash val="dash"/>
            <a:round/>
            <a:headEnd/>
            <a:tailEnd/>
          </a:ln>
          <a:effectLst/>
        </p:spPr>
        <p:txBody>
          <a:bodyPr/>
          <a:lstStyle/>
          <a:p>
            <a:endParaRPr lang="ja-JP" altLang="en-US"/>
          </a:p>
        </p:txBody>
      </p:sp>
    </p:spTree>
    <p:extLst>
      <p:ext uri="{BB962C8B-B14F-4D97-AF65-F5344CB8AC3E}">
        <p14:creationId xmlns:p14="http://schemas.microsoft.com/office/powerpoint/2010/main" val="33155520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スライド番号プレースホルダ 5"/>
          <p:cNvSpPr>
            <a:spLocks noGrp="1"/>
          </p:cNvSpPr>
          <p:nvPr>
            <p:ph type="sldNum" sz="quarter" idx="12"/>
          </p:nvPr>
        </p:nvSpPr>
        <p:spPr/>
        <p:txBody>
          <a:bodyPr/>
          <a:lstStyle/>
          <a:p>
            <a:fld id="{22E34AFF-362A-4720-9983-7DD1914ACE43}" type="slidenum">
              <a:rPr lang="en-US" altLang="ja-JP"/>
              <a:pPr/>
              <a:t>21</a:t>
            </a:fld>
            <a:endParaRPr lang="en-US" altLang="ja-JP"/>
          </a:p>
        </p:txBody>
      </p:sp>
      <p:sp>
        <p:nvSpPr>
          <p:cNvPr id="163842" name="Rectangle 2"/>
          <p:cNvSpPr>
            <a:spLocks noGrp="1" noChangeArrowheads="1"/>
          </p:cNvSpPr>
          <p:nvPr>
            <p:ph type="title"/>
          </p:nvPr>
        </p:nvSpPr>
        <p:spPr/>
        <p:txBody>
          <a:bodyPr/>
          <a:lstStyle/>
          <a:p>
            <a:r>
              <a:rPr lang="ja-JP" altLang="en-US"/>
              <a:t>累積グラフ、在庫量制約</a:t>
            </a:r>
          </a:p>
        </p:txBody>
      </p:sp>
      <p:sp>
        <p:nvSpPr>
          <p:cNvPr id="163843" name="Rectangle 3"/>
          <p:cNvSpPr>
            <a:spLocks noGrp="1" noChangeArrowheads="1"/>
          </p:cNvSpPr>
          <p:nvPr>
            <p:ph type="body" idx="1"/>
          </p:nvPr>
        </p:nvSpPr>
        <p:spPr>
          <a:xfrm>
            <a:off x="466725" y="1485900"/>
            <a:ext cx="8426450" cy="1454150"/>
          </a:xfrm>
        </p:spPr>
        <p:txBody>
          <a:bodyPr/>
          <a:lstStyle/>
          <a:p>
            <a:r>
              <a:rPr lang="ja-JP" altLang="en-US"/>
              <a:t>予想需要に対する最小回数発注法</a:t>
            </a:r>
          </a:p>
          <a:p>
            <a:pPr lvl="1"/>
            <a:r>
              <a:rPr lang="ja-JP" altLang="en-US"/>
              <a:t>在庫量の上限制約</a:t>
            </a:r>
          </a:p>
        </p:txBody>
      </p:sp>
      <p:sp>
        <p:nvSpPr>
          <p:cNvPr id="163844" name="Text Box 4"/>
          <p:cNvSpPr txBox="1">
            <a:spLocks noChangeArrowheads="1"/>
          </p:cNvSpPr>
          <p:nvPr/>
        </p:nvSpPr>
        <p:spPr bwMode="auto">
          <a:xfrm>
            <a:off x="6748463" y="2527300"/>
            <a:ext cx="1208087" cy="336550"/>
          </a:xfrm>
          <a:prstGeom prst="rect">
            <a:avLst/>
          </a:prstGeom>
          <a:noFill/>
          <a:ln w="9525">
            <a:noFill/>
            <a:miter lim="800000"/>
            <a:headEnd/>
            <a:tailEnd/>
          </a:ln>
          <a:effectLst/>
        </p:spPr>
        <p:txBody>
          <a:bodyPr wrap="none">
            <a:spAutoFit/>
          </a:bodyPr>
          <a:lstStyle/>
          <a:p>
            <a:pPr algn="l"/>
            <a:r>
              <a:rPr lang="ja-JP" altLang="en-US" sz="1600" b="1">
                <a:solidFill>
                  <a:schemeClr val="accent1"/>
                </a:solidFill>
                <a:latin typeface="HG丸ｺﾞｼｯｸM-PRO" pitchFamily="50" charset="-128"/>
                <a:ea typeface="HG丸ｺﾞｼｯｸM-PRO" pitchFamily="50" charset="-128"/>
              </a:rPr>
              <a:t>累積入庫量</a:t>
            </a:r>
          </a:p>
        </p:txBody>
      </p:sp>
      <p:sp>
        <p:nvSpPr>
          <p:cNvPr id="163845" name="Text Box 5"/>
          <p:cNvSpPr txBox="1">
            <a:spLocks noChangeArrowheads="1"/>
          </p:cNvSpPr>
          <p:nvPr/>
        </p:nvSpPr>
        <p:spPr bwMode="auto">
          <a:xfrm>
            <a:off x="6786563" y="3206750"/>
            <a:ext cx="1208087" cy="336550"/>
          </a:xfrm>
          <a:prstGeom prst="rect">
            <a:avLst/>
          </a:prstGeom>
          <a:noFill/>
          <a:ln w="9525">
            <a:noFill/>
            <a:miter lim="800000"/>
            <a:headEnd/>
            <a:tailEnd/>
          </a:ln>
          <a:effectLst/>
        </p:spPr>
        <p:txBody>
          <a:bodyPr wrap="none">
            <a:spAutoFit/>
          </a:bodyPr>
          <a:lstStyle/>
          <a:p>
            <a:pPr algn="l"/>
            <a:r>
              <a:rPr lang="ja-JP" altLang="en-US" sz="1600" b="1">
                <a:solidFill>
                  <a:srgbClr val="0000CC"/>
                </a:solidFill>
                <a:latin typeface="HG丸ｺﾞｼｯｸM-PRO" pitchFamily="50" charset="-128"/>
                <a:ea typeface="HG丸ｺﾞｼｯｸM-PRO" pitchFamily="50" charset="-128"/>
              </a:rPr>
              <a:t>累積出庫量</a:t>
            </a:r>
          </a:p>
        </p:txBody>
      </p:sp>
      <p:sp>
        <p:nvSpPr>
          <p:cNvPr id="163846" name="Line 6"/>
          <p:cNvSpPr>
            <a:spLocks noChangeShapeType="1"/>
          </p:cNvSpPr>
          <p:nvPr/>
        </p:nvSpPr>
        <p:spPr bwMode="auto">
          <a:xfrm>
            <a:off x="2020888" y="5999163"/>
            <a:ext cx="4968875" cy="0"/>
          </a:xfrm>
          <a:prstGeom prst="line">
            <a:avLst/>
          </a:prstGeom>
          <a:noFill/>
          <a:ln w="9525">
            <a:solidFill>
              <a:schemeClr val="tx1"/>
            </a:solidFill>
            <a:round/>
            <a:headEnd/>
            <a:tailEnd type="triangle" w="med" len="med"/>
          </a:ln>
          <a:effectLst/>
        </p:spPr>
        <p:txBody>
          <a:bodyPr/>
          <a:lstStyle/>
          <a:p>
            <a:endParaRPr lang="ja-JP" altLang="en-US"/>
          </a:p>
        </p:txBody>
      </p:sp>
      <p:sp>
        <p:nvSpPr>
          <p:cNvPr id="163847" name="Line 7"/>
          <p:cNvSpPr>
            <a:spLocks noChangeShapeType="1"/>
          </p:cNvSpPr>
          <p:nvPr/>
        </p:nvSpPr>
        <p:spPr bwMode="auto">
          <a:xfrm flipV="1">
            <a:off x="2020888" y="3154363"/>
            <a:ext cx="0" cy="2844800"/>
          </a:xfrm>
          <a:prstGeom prst="line">
            <a:avLst/>
          </a:prstGeom>
          <a:noFill/>
          <a:ln w="9525">
            <a:solidFill>
              <a:schemeClr val="tx1"/>
            </a:solidFill>
            <a:round/>
            <a:headEnd/>
            <a:tailEnd type="triangle" w="med" len="med"/>
          </a:ln>
          <a:effectLst/>
        </p:spPr>
        <p:txBody>
          <a:bodyPr/>
          <a:lstStyle/>
          <a:p>
            <a:endParaRPr lang="ja-JP" altLang="en-US"/>
          </a:p>
        </p:txBody>
      </p:sp>
      <p:sp>
        <p:nvSpPr>
          <p:cNvPr id="163848" name="Freeform 8"/>
          <p:cNvSpPr>
            <a:spLocks/>
          </p:cNvSpPr>
          <p:nvPr/>
        </p:nvSpPr>
        <p:spPr bwMode="auto">
          <a:xfrm>
            <a:off x="204787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3849" name="Line 9"/>
          <p:cNvSpPr>
            <a:spLocks noChangeShapeType="1"/>
          </p:cNvSpPr>
          <p:nvPr/>
        </p:nvSpPr>
        <p:spPr bwMode="auto">
          <a:xfrm>
            <a:off x="5262563" y="5157788"/>
            <a:ext cx="0" cy="849312"/>
          </a:xfrm>
          <a:prstGeom prst="line">
            <a:avLst/>
          </a:prstGeom>
          <a:noFill/>
          <a:ln w="38100">
            <a:solidFill>
              <a:srgbClr val="FF0000"/>
            </a:solidFill>
            <a:round/>
            <a:headEnd type="triangle" w="med" len="med"/>
            <a:tailEnd type="triangle" w="med" len="med"/>
          </a:ln>
          <a:effectLst/>
        </p:spPr>
        <p:txBody>
          <a:bodyPr/>
          <a:lstStyle/>
          <a:p>
            <a:endParaRPr lang="ja-JP" altLang="en-US"/>
          </a:p>
        </p:txBody>
      </p:sp>
      <p:sp>
        <p:nvSpPr>
          <p:cNvPr id="163850" name="Text Box 10"/>
          <p:cNvSpPr txBox="1">
            <a:spLocks noChangeArrowheads="1"/>
          </p:cNvSpPr>
          <p:nvPr/>
        </p:nvSpPr>
        <p:spPr bwMode="auto">
          <a:xfrm>
            <a:off x="5365750" y="5418138"/>
            <a:ext cx="1106488"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倉庫容量</a:t>
            </a:r>
          </a:p>
        </p:txBody>
      </p:sp>
      <p:sp>
        <p:nvSpPr>
          <p:cNvPr id="163851" name="Line 11"/>
          <p:cNvSpPr>
            <a:spLocks noChangeShapeType="1"/>
          </p:cNvSpPr>
          <p:nvPr/>
        </p:nvSpPr>
        <p:spPr bwMode="auto">
          <a:xfrm flipH="1">
            <a:off x="2001838" y="5175250"/>
            <a:ext cx="4303712" cy="0"/>
          </a:xfrm>
          <a:prstGeom prst="line">
            <a:avLst/>
          </a:prstGeom>
          <a:noFill/>
          <a:ln w="9525">
            <a:solidFill>
              <a:srgbClr val="FF0000"/>
            </a:solidFill>
            <a:prstDash val="dash"/>
            <a:round/>
            <a:headEnd/>
            <a:tailEnd/>
          </a:ln>
          <a:effectLst/>
        </p:spPr>
        <p:txBody>
          <a:bodyPr/>
          <a:lstStyle/>
          <a:p>
            <a:endParaRPr lang="ja-JP" altLang="en-US"/>
          </a:p>
        </p:txBody>
      </p:sp>
      <p:sp>
        <p:nvSpPr>
          <p:cNvPr id="20" name="円形吹き出し 19"/>
          <p:cNvSpPr/>
          <p:nvPr/>
        </p:nvSpPr>
        <p:spPr bwMode="auto">
          <a:xfrm>
            <a:off x="2483768" y="3212976"/>
            <a:ext cx="2560320" cy="1045029"/>
          </a:xfrm>
          <a:prstGeom prst="wedgeEllipseCallout">
            <a:avLst>
              <a:gd name="adj1" fmla="val -66789"/>
              <a:gd name="adj2" fmla="val 135717"/>
            </a:avLst>
          </a:prstGeom>
          <a:solidFill>
            <a:srgbClr val="92D050"/>
          </a:solidFill>
          <a:ln w="9525" cap="flat" cmpd="sng" algn="ctr">
            <a:solidFill>
              <a:srgbClr val="00CC99"/>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2000" b="1" dirty="0">
                <a:solidFill>
                  <a:srgbClr val="0000CC"/>
                </a:solidFill>
                <a:latin typeface="HG丸ｺﾞｼｯｸM-PRO" pitchFamily="50" charset="-128"/>
                <a:ea typeface="HG丸ｺﾞｼｯｸM-PRO" pitchFamily="50" charset="-128"/>
              </a:rPr>
              <a:t>限度まで</a:t>
            </a:r>
            <a:endParaRPr kumimoji="1"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sz="2000" b="1" dirty="0" smtClean="0">
                <a:solidFill>
                  <a:srgbClr val="0000CC"/>
                </a:solidFill>
                <a:latin typeface="HG丸ｺﾞｼｯｸM-PRO" pitchFamily="50" charset="-128"/>
                <a:ea typeface="HG丸ｺﾞｼｯｸM-PRO" pitchFamily="50" charset="-128"/>
              </a:rPr>
              <a:t>発注しよう</a:t>
            </a:r>
            <a:endPar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p:txBody>
      </p:sp>
      <p:cxnSp>
        <p:nvCxnSpPr>
          <p:cNvPr id="13" name="直線コネクタ 12"/>
          <p:cNvCxnSpPr/>
          <p:nvPr/>
        </p:nvCxnSpPr>
        <p:spPr>
          <a:xfrm flipV="1">
            <a:off x="2025432" y="5157192"/>
            <a:ext cx="0" cy="864096"/>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2051720" y="5172432"/>
            <a:ext cx="1512168"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04077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スライド番号プレースホルダ 5"/>
          <p:cNvSpPr>
            <a:spLocks noGrp="1"/>
          </p:cNvSpPr>
          <p:nvPr>
            <p:ph type="sldNum" sz="quarter" idx="12"/>
          </p:nvPr>
        </p:nvSpPr>
        <p:spPr/>
        <p:txBody>
          <a:bodyPr/>
          <a:lstStyle/>
          <a:p>
            <a:fld id="{22E34AFF-362A-4720-9983-7DD1914ACE43}" type="slidenum">
              <a:rPr lang="en-US" altLang="ja-JP"/>
              <a:pPr/>
              <a:t>22</a:t>
            </a:fld>
            <a:endParaRPr lang="en-US" altLang="ja-JP"/>
          </a:p>
        </p:txBody>
      </p:sp>
      <p:sp>
        <p:nvSpPr>
          <p:cNvPr id="163842" name="Rectangle 2"/>
          <p:cNvSpPr>
            <a:spLocks noGrp="1" noChangeArrowheads="1"/>
          </p:cNvSpPr>
          <p:nvPr>
            <p:ph type="title"/>
          </p:nvPr>
        </p:nvSpPr>
        <p:spPr/>
        <p:txBody>
          <a:bodyPr/>
          <a:lstStyle/>
          <a:p>
            <a:r>
              <a:rPr lang="ja-JP" altLang="en-US"/>
              <a:t>累積グラフ、在庫量制約</a:t>
            </a:r>
          </a:p>
        </p:txBody>
      </p:sp>
      <p:sp>
        <p:nvSpPr>
          <p:cNvPr id="163843" name="Rectangle 3"/>
          <p:cNvSpPr>
            <a:spLocks noGrp="1" noChangeArrowheads="1"/>
          </p:cNvSpPr>
          <p:nvPr>
            <p:ph type="body" idx="1"/>
          </p:nvPr>
        </p:nvSpPr>
        <p:spPr>
          <a:xfrm>
            <a:off x="466725" y="1485900"/>
            <a:ext cx="8426450" cy="1454150"/>
          </a:xfrm>
        </p:spPr>
        <p:txBody>
          <a:bodyPr/>
          <a:lstStyle/>
          <a:p>
            <a:r>
              <a:rPr lang="ja-JP" altLang="en-US"/>
              <a:t>予想需要に対する最小回数発注法</a:t>
            </a:r>
          </a:p>
          <a:p>
            <a:pPr lvl="1"/>
            <a:r>
              <a:rPr lang="ja-JP" altLang="en-US"/>
              <a:t>在庫量の上限制約</a:t>
            </a:r>
          </a:p>
        </p:txBody>
      </p:sp>
      <p:sp>
        <p:nvSpPr>
          <p:cNvPr id="163844" name="Text Box 4"/>
          <p:cNvSpPr txBox="1">
            <a:spLocks noChangeArrowheads="1"/>
          </p:cNvSpPr>
          <p:nvPr/>
        </p:nvSpPr>
        <p:spPr bwMode="auto">
          <a:xfrm>
            <a:off x="6748463" y="2527300"/>
            <a:ext cx="1208087" cy="336550"/>
          </a:xfrm>
          <a:prstGeom prst="rect">
            <a:avLst/>
          </a:prstGeom>
          <a:noFill/>
          <a:ln w="9525">
            <a:noFill/>
            <a:miter lim="800000"/>
            <a:headEnd/>
            <a:tailEnd/>
          </a:ln>
          <a:effectLst/>
        </p:spPr>
        <p:txBody>
          <a:bodyPr wrap="none">
            <a:spAutoFit/>
          </a:bodyPr>
          <a:lstStyle/>
          <a:p>
            <a:pPr algn="l"/>
            <a:r>
              <a:rPr lang="ja-JP" altLang="en-US" sz="1600" b="1">
                <a:solidFill>
                  <a:schemeClr val="accent1"/>
                </a:solidFill>
                <a:latin typeface="HG丸ｺﾞｼｯｸM-PRO" pitchFamily="50" charset="-128"/>
                <a:ea typeface="HG丸ｺﾞｼｯｸM-PRO" pitchFamily="50" charset="-128"/>
              </a:rPr>
              <a:t>累積入庫量</a:t>
            </a:r>
          </a:p>
        </p:txBody>
      </p:sp>
      <p:sp>
        <p:nvSpPr>
          <p:cNvPr id="163845" name="Text Box 5"/>
          <p:cNvSpPr txBox="1">
            <a:spLocks noChangeArrowheads="1"/>
          </p:cNvSpPr>
          <p:nvPr/>
        </p:nvSpPr>
        <p:spPr bwMode="auto">
          <a:xfrm>
            <a:off x="6786563" y="3206750"/>
            <a:ext cx="1208087" cy="336550"/>
          </a:xfrm>
          <a:prstGeom prst="rect">
            <a:avLst/>
          </a:prstGeom>
          <a:noFill/>
          <a:ln w="9525">
            <a:noFill/>
            <a:miter lim="800000"/>
            <a:headEnd/>
            <a:tailEnd/>
          </a:ln>
          <a:effectLst/>
        </p:spPr>
        <p:txBody>
          <a:bodyPr wrap="none">
            <a:spAutoFit/>
          </a:bodyPr>
          <a:lstStyle/>
          <a:p>
            <a:pPr algn="l"/>
            <a:r>
              <a:rPr lang="ja-JP" altLang="en-US" sz="1600" b="1">
                <a:solidFill>
                  <a:srgbClr val="0000CC"/>
                </a:solidFill>
                <a:latin typeface="HG丸ｺﾞｼｯｸM-PRO" pitchFamily="50" charset="-128"/>
                <a:ea typeface="HG丸ｺﾞｼｯｸM-PRO" pitchFamily="50" charset="-128"/>
              </a:rPr>
              <a:t>累積出庫量</a:t>
            </a:r>
          </a:p>
        </p:txBody>
      </p:sp>
      <p:sp>
        <p:nvSpPr>
          <p:cNvPr id="163846" name="Line 6"/>
          <p:cNvSpPr>
            <a:spLocks noChangeShapeType="1"/>
          </p:cNvSpPr>
          <p:nvPr/>
        </p:nvSpPr>
        <p:spPr bwMode="auto">
          <a:xfrm>
            <a:off x="2020888" y="5999163"/>
            <a:ext cx="4968875" cy="0"/>
          </a:xfrm>
          <a:prstGeom prst="line">
            <a:avLst/>
          </a:prstGeom>
          <a:noFill/>
          <a:ln w="9525">
            <a:solidFill>
              <a:schemeClr val="tx1"/>
            </a:solidFill>
            <a:round/>
            <a:headEnd/>
            <a:tailEnd type="triangle" w="med" len="med"/>
          </a:ln>
          <a:effectLst/>
        </p:spPr>
        <p:txBody>
          <a:bodyPr/>
          <a:lstStyle/>
          <a:p>
            <a:endParaRPr lang="ja-JP" altLang="en-US"/>
          </a:p>
        </p:txBody>
      </p:sp>
      <p:sp>
        <p:nvSpPr>
          <p:cNvPr id="163847" name="Line 7"/>
          <p:cNvSpPr>
            <a:spLocks noChangeShapeType="1"/>
          </p:cNvSpPr>
          <p:nvPr/>
        </p:nvSpPr>
        <p:spPr bwMode="auto">
          <a:xfrm flipV="1">
            <a:off x="2020888" y="3154363"/>
            <a:ext cx="0" cy="2844800"/>
          </a:xfrm>
          <a:prstGeom prst="line">
            <a:avLst/>
          </a:prstGeom>
          <a:noFill/>
          <a:ln w="9525">
            <a:solidFill>
              <a:schemeClr val="tx1"/>
            </a:solidFill>
            <a:round/>
            <a:headEnd/>
            <a:tailEnd type="triangle" w="med" len="med"/>
          </a:ln>
          <a:effectLst/>
        </p:spPr>
        <p:txBody>
          <a:bodyPr/>
          <a:lstStyle/>
          <a:p>
            <a:endParaRPr lang="ja-JP" altLang="en-US"/>
          </a:p>
        </p:txBody>
      </p:sp>
      <p:sp>
        <p:nvSpPr>
          <p:cNvPr id="163848" name="Freeform 8"/>
          <p:cNvSpPr>
            <a:spLocks/>
          </p:cNvSpPr>
          <p:nvPr/>
        </p:nvSpPr>
        <p:spPr bwMode="auto">
          <a:xfrm>
            <a:off x="204787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3849" name="Line 9"/>
          <p:cNvSpPr>
            <a:spLocks noChangeShapeType="1"/>
          </p:cNvSpPr>
          <p:nvPr/>
        </p:nvSpPr>
        <p:spPr bwMode="auto">
          <a:xfrm>
            <a:off x="5262563" y="5157788"/>
            <a:ext cx="0" cy="849312"/>
          </a:xfrm>
          <a:prstGeom prst="line">
            <a:avLst/>
          </a:prstGeom>
          <a:noFill/>
          <a:ln w="38100">
            <a:solidFill>
              <a:srgbClr val="FF0000"/>
            </a:solidFill>
            <a:round/>
            <a:headEnd type="triangle" w="med" len="med"/>
            <a:tailEnd type="triangle" w="med" len="med"/>
          </a:ln>
          <a:effectLst/>
        </p:spPr>
        <p:txBody>
          <a:bodyPr/>
          <a:lstStyle/>
          <a:p>
            <a:endParaRPr lang="ja-JP" altLang="en-US"/>
          </a:p>
        </p:txBody>
      </p:sp>
      <p:sp>
        <p:nvSpPr>
          <p:cNvPr id="163850" name="Text Box 10"/>
          <p:cNvSpPr txBox="1">
            <a:spLocks noChangeArrowheads="1"/>
          </p:cNvSpPr>
          <p:nvPr/>
        </p:nvSpPr>
        <p:spPr bwMode="auto">
          <a:xfrm>
            <a:off x="5365750" y="5418138"/>
            <a:ext cx="1106488"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倉庫容量</a:t>
            </a:r>
          </a:p>
        </p:txBody>
      </p:sp>
      <p:sp>
        <p:nvSpPr>
          <p:cNvPr id="163851" name="Line 11"/>
          <p:cNvSpPr>
            <a:spLocks noChangeShapeType="1"/>
          </p:cNvSpPr>
          <p:nvPr/>
        </p:nvSpPr>
        <p:spPr bwMode="auto">
          <a:xfrm flipH="1">
            <a:off x="2001838" y="5175250"/>
            <a:ext cx="4303712" cy="0"/>
          </a:xfrm>
          <a:prstGeom prst="line">
            <a:avLst/>
          </a:prstGeom>
          <a:noFill/>
          <a:ln w="9525">
            <a:solidFill>
              <a:srgbClr val="FF0000"/>
            </a:solidFill>
            <a:prstDash val="dash"/>
            <a:round/>
            <a:headEnd/>
            <a:tailEnd/>
          </a:ln>
          <a:effectLst/>
        </p:spPr>
        <p:txBody>
          <a:bodyPr/>
          <a:lstStyle/>
          <a:p>
            <a:endParaRPr lang="ja-JP" altLang="en-US"/>
          </a:p>
        </p:txBody>
      </p:sp>
      <p:sp>
        <p:nvSpPr>
          <p:cNvPr id="163856" name="Line 16"/>
          <p:cNvSpPr>
            <a:spLocks noChangeShapeType="1"/>
          </p:cNvSpPr>
          <p:nvPr/>
        </p:nvSpPr>
        <p:spPr bwMode="auto">
          <a:xfrm>
            <a:off x="3765436" y="4323576"/>
            <a:ext cx="0" cy="849313"/>
          </a:xfrm>
          <a:prstGeom prst="line">
            <a:avLst/>
          </a:prstGeom>
          <a:noFill/>
          <a:ln w="38100">
            <a:solidFill>
              <a:srgbClr val="FF0000"/>
            </a:solidFill>
            <a:round/>
            <a:headEnd type="triangle" w="med" len="med"/>
            <a:tailEnd type="triangle" w="med" len="med"/>
          </a:ln>
          <a:effectLst/>
        </p:spPr>
        <p:txBody>
          <a:bodyPr/>
          <a:lstStyle/>
          <a:p>
            <a:endParaRPr lang="ja-JP" altLang="en-US"/>
          </a:p>
        </p:txBody>
      </p:sp>
      <p:sp>
        <p:nvSpPr>
          <p:cNvPr id="19" name="円形吹き出し 18"/>
          <p:cNvSpPr/>
          <p:nvPr/>
        </p:nvSpPr>
        <p:spPr bwMode="auto">
          <a:xfrm>
            <a:off x="916240" y="2558143"/>
            <a:ext cx="2560320" cy="1045029"/>
          </a:xfrm>
          <a:prstGeom prst="wedgeEllipseCallout">
            <a:avLst>
              <a:gd name="adj1" fmla="val 50143"/>
              <a:gd name="adj2" fmla="val 118917"/>
            </a:avLst>
          </a:prstGeom>
          <a:solidFill>
            <a:srgbClr val="92D050"/>
          </a:solidFill>
          <a:ln w="9525" cap="flat" cmpd="sng" algn="ctr">
            <a:solidFill>
              <a:srgbClr val="00CC99"/>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限度まで</a:t>
            </a:r>
            <a:endParaRPr kumimoji="1"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発注しよう</a:t>
            </a:r>
          </a:p>
        </p:txBody>
      </p:sp>
      <p:sp>
        <p:nvSpPr>
          <p:cNvPr id="20" name="円形吹き出し 19"/>
          <p:cNvSpPr/>
          <p:nvPr/>
        </p:nvSpPr>
        <p:spPr bwMode="auto">
          <a:xfrm>
            <a:off x="208668" y="3951515"/>
            <a:ext cx="2560320" cy="1045029"/>
          </a:xfrm>
          <a:prstGeom prst="wedgeEllipseCallout">
            <a:avLst>
              <a:gd name="adj1" fmla="val 75228"/>
              <a:gd name="adj2" fmla="val 59541"/>
            </a:avLst>
          </a:prstGeom>
          <a:solidFill>
            <a:srgbClr val="92D050"/>
          </a:solidFill>
          <a:ln w="9525" cap="flat" cmpd="sng" algn="ctr">
            <a:solidFill>
              <a:srgbClr val="00CC99"/>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在庫なし</a:t>
            </a:r>
            <a:endParaRPr kumimoji="1"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sz="2000" b="1" dirty="0" smtClean="0">
                <a:solidFill>
                  <a:srgbClr val="0000CC"/>
                </a:solidFill>
                <a:latin typeface="HG丸ｺﾞｼｯｸM-PRO" pitchFamily="50" charset="-128"/>
                <a:ea typeface="HG丸ｺﾞｼｯｸM-PRO" pitchFamily="50" charset="-128"/>
              </a:rPr>
              <a:t>発注しよう</a:t>
            </a:r>
            <a:endPar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p:txBody>
      </p:sp>
      <p:cxnSp>
        <p:nvCxnSpPr>
          <p:cNvPr id="22" name="直線コネクタ 21"/>
          <p:cNvCxnSpPr/>
          <p:nvPr/>
        </p:nvCxnSpPr>
        <p:spPr>
          <a:xfrm flipV="1">
            <a:off x="2025432" y="5157192"/>
            <a:ext cx="0" cy="864096"/>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2051720" y="5172432"/>
            <a:ext cx="1512168"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V="1">
            <a:off x="3563888" y="4293096"/>
            <a:ext cx="0" cy="864096"/>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3548648" y="4304144"/>
            <a:ext cx="1512168"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93675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99" name="Freeform 35"/>
          <p:cNvSpPr>
            <a:spLocks/>
          </p:cNvSpPr>
          <p:nvPr/>
        </p:nvSpPr>
        <p:spPr bwMode="auto">
          <a:xfrm>
            <a:off x="2024612" y="3414713"/>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4" name="Freeform 40"/>
          <p:cNvSpPr>
            <a:spLocks/>
          </p:cNvSpPr>
          <p:nvPr/>
        </p:nvSpPr>
        <p:spPr bwMode="auto">
          <a:xfrm>
            <a:off x="2032000" y="2577421"/>
            <a:ext cx="4525963" cy="2592387"/>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rgbClr val="FF0000"/>
            </a:solidFill>
            <a:round/>
            <a:headEnd/>
            <a:tailEnd/>
          </a:ln>
          <a:effectLst/>
        </p:spPr>
        <p:txBody>
          <a:bodyPr/>
          <a:lstStyle/>
          <a:p>
            <a:endParaRPr lang="ja-JP" altLang="en-US"/>
          </a:p>
        </p:txBody>
      </p:sp>
      <p:sp>
        <p:nvSpPr>
          <p:cNvPr id="10" name="スライド番号プレースホルダ 5"/>
          <p:cNvSpPr>
            <a:spLocks noGrp="1"/>
          </p:cNvSpPr>
          <p:nvPr>
            <p:ph type="sldNum" sz="quarter" idx="12"/>
          </p:nvPr>
        </p:nvSpPr>
        <p:spPr/>
        <p:txBody>
          <a:bodyPr/>
          <a:lstStyle/>
          <a:p>
            <a:fld id="{9324FAB1-187D-4496-87BF-D4DB592ABEBB}" type="slidenum">
              <a:rPr lang="en-US" altLang="ja-JP"/>
              <a:pPr/>
              <a:t>23</a:t>
            </a:fld>
            <a:endParaRPr lang="en-US" altLang="ja-JP"/>
          </a:p>
        </p:txBody>
      </p:sp>
      <p:sp>
        <p:nvSpPr>
          <p:cNvPr id="36866" name="Rectangle 2"/>
          <p:cNvSpPr>
            <a:spLocks noGrp="1" noChangeArrowheads="1"/>
          </p:cNvSpPr>
          <p:nvPr>
            <p:ph type="title"/>
          </p:nvPr>
        </p:nvSpPr>
        <p:spPr/>
        <p:txBody>
          <a:bodyPr/>
          <a:lstStyle/>
          <a:p>
            <a:r>
              <a:rPr lang="ja-JP" altLang="en-US" dirty="0"/>
              <a:t>累積グラフ</a:t>
            </a:r>
            <a:r>
              <a:rPr lang="ja-JP" altLang="en-US" dirty="0" smtClean="0"/>
              <a:t>、在庫量制約</a:t>
            </a:r>
            <a:endParaRPr lang="ja-JP" altLang="en-US" dirty="0"/>
          </a:p>
        </p:txBody>
      </p:sp>
      <p:sp>
        <p:nvSpPr>
          <p:cNvPr id="36867" name="Rectangle 3"/>
          <p:cNvSpPr>
            <a:spLocks noGrp="1" noChangeArrowheads="1"/>
          </p:cNvSpPr>
          <p:nvPr>
            <p:ph type="body" idx="1"/>
          </p:nvPr>
        </p:nvSpPr>
        <p:spPr>
          <a:xfrm>
            <a:off x="466725" y="1485900"/>
            <a:ext cx="8426450" cy="1454150"/>
          </a:xfrm>
        </p:spPr>
        <p:txBody>
          <a:bodyPr/>
          <a:lstStyle/>
          <a:p>
            <a:r>
              <a:rPr lang="ja-JP" altLang="en-US" dirty="0"/>
              <a:t>予想</a:t>
            </a:r>
            <a:r>
              <a:rPr lang="ja-JP" altLang="en-US" dirty="0" smtClean="0"/>
              <a:t>需要（累積出庫量）に</a:t>
            </a:r>
            <a:r>
              <a:rPr lang="ja-JP" altLang="en-US" dirty="0"/>
              <a:t>対する最小回数</a:t>
            </a:r>
            <a:r>
              <a:rPr lang="ja-JP" altLang="en-US" dirty="0" smtClean="0"/>
              <a:t>発注は？</a:t>
            </a:r>
            <a:endParaRPr lang="en-US" altLang="ja-JP" dirty="0" smtClean="0"/>
          </a:p>
          <a:p>
            <a:pPr lvl="1"/>
            <a:r>
              <a:rPr lang="ja-JP" altLang="en-US" dirty="0" smtClean="0">
                <a:solidFill>
                  <a:srgbClr val="FF0000"/>
                </a:solidFill>
              </a:rPr>
              <a:t>倉庫容量には上限がある</a:t>
            </a:r>
            <a:endParaRPr lang="en-US" altLang="ja-JP" dirty="0" smtClean="0">
              <a:solidFill>
                <a:srgbClr val="FF0000"/>
              </a:solidFill>
            </a:endParaRPr>
          </a:p>
        </p:txBody>
      </p:sp>
      <p:sp>
        <p:nvSpPr>
          <p:cNvPr id="36873" name="Text Box 9"/>
          <p:cNvSpPr txBox="1">
            <a:spLocks noChangeArrowheads="1"/>
          </p:cNvSpPr>
          <p:nvPr/>
        </p:nvSpPr>
        <p:spPr bwMode="auto">
          <a:xfrm>
            <a:off x="5772150" y="3736975"/>
            <a:ext cx="1208088" cy="336550"/>
          </a:xfrm>
          <a:prstGeom prst="rect">
            <a:avLst/>
          </a:prstGeom>
          <a:noFill/>
          <a:ln w="9525">
            <a:noFill/>
            <a:miter lim="800000"/>
            <a:headEnd/>
            <a:tailEnd/>
          </a:ln>
          <a:effectLst/>
        </p:spPr>
        <p:txBody>
          <a:bodyPr wrap="none">
            <a:spAutoFit/>
          </a:bodyPr>
          <a:lstStyle/>
          <a:p>
            <a:pPr algn="l"/>
            <a:r>
              <a:rPr lang="ja-JP" altLang="en-US" sz="1600" b="1">
                <a:solidFill>
                  <a:srgbClr val="0000CC"/>
                </a:solidFill>
                <a:latin typeface="HG丸ｺﾞｼｯｸM-PRO" pitchFamily="50" charset="-128"/>
                <a:ea typeface="HG丸ｺﾞｼｯｸM-PRO" pitchFamily="50" charset="-128"/>
              </a:rPr>
              <a:t>累積出庫量</a:t>
            </a:r>
          </a:p>
        </p:txBody>
      </p:sp>
      <p:sp>
        <p:nvSpPr>
          <p:cNvPr id="36896" name="Line 32"/>
          <p:cNvSpPr>
            <a:spLocks noChangeShapeType="1"/>
          </p:cNvSpPr>
          <p:nvPr/>
        </p:nvSpPr>
        <p:spPr bwMode="auto">
          <a:xfrm>
            <a:off x="2020888" y="5999163"/>
            <a:ext cx="4968875" cy="0"/>
          </a:xfrm>
          <a:prstGeom prst="line">
            <a:avLst/>
          </a:prstGeom>
          <a:noFill/>
          <a:ln w="9525">
            <a:solidFill>
              <a:schemeClr val="tx1"/>
            </a:solidFill>
            <a:round/>
            <a:headEnd/>
            <a:tailEnd type="triangle" w="med" len="med"/>
          </a:ln>
          <a:effectLst/>
        </p:spPr>
        <p:txBody>
          <a:bodyPr/>
          <a:lstStyle/>
          <a:p>
            <a:endParaRPr lang="ja-JP" altLang="en-US"/>
          </a:p>
        </p:txBody>
      </p:sp>
      <p:sp>
        <p:nvSpPr>
          <p:cNvPr id="36897" name="Line 33"/>
          <p:cNvSpPr>
            <a:spLocks noChangeShapeType="1"/>
          </p:cNvSpPr>
          <p:nvPr/>
        </p:nvSpPr>
        <p:spPr bwMode="auto">
          <a:xfrm flipV="1">
            <a:off x="2020888" y="3154363"/>
            <a:ext cx="0" cy="2844800"/>
          </a:xfrm>
          <a:prstGeom prst="line">
            <a:avLst/>
          </a:prstGeom>
          <a:noFill/>
          <a:ln w="9525">
            <a:solidFill>
              <a:schemeClr val="tx1"/>
            </a:solidFill>
            <a:round/>
            <a:headEnd/>
            <a:tailEnd type="triangle" w="med" len="med"/>
          </a:ln>
          <a:effectLst/>
        </p:spPr>
        <p:txBody>
          <a:bodyPr/>
          <a:lstStyle/>
          <a:p>
            <a:endParaRPr lang="ja-JP" altLang="en-US"/>
          </a:p>
        </p:txBody>
      </p:sp>
      <p:sp>
        <p:nvSpPr>
          <p:cNvPr id="11" name="Line 9"/>
          <p:cNvSpPr>
            <a:spLocks noChangeShapeType="1"/>
          </p:cNvSpPr>
          <p:nvPr/>
        </p:nvSpPr>
        <p:spPr bwMode="auto">
          <a:xfrm>
            <a:off x="5262563" y="5157788"/>
            <a:ext cx="0" cy="849312"/>
          </a:xfrm>
          <a:prstGeom prst="line">
            <a:avLst/>
          </a:prstGeom>
          <a:noFill/>
          <a:ln w="38100">
            <a:solidFill>
              <a:srgbClr val="FF0000"/>
            </a:solidFill>
            <a:round/>
            <a:headEnd type="triangle" w="med" len="med"/>
            <a:tailEnd type="triangle" w="med" len="med"/>
          </a:ln>
          <a:effectLst/>
        </p:spPr>
        <p:txBody>
          <a:bodyPr/>
          <a:lstStyle/>
          <a:p>
            <a:endParaRPr lang="ja-JP" altLang="en-US"/>
          </a:p>
        </p:txBody>
      </p:sp>
      <p:sp>
        <p:nvSpPr>
          <p:cNvPr id="12" name="Text Box 10"/>
          <p:cNvSpPr txBox="1">
            <a:spLocks noChangeArrowheads="1"/>
          </p:cNvSpPr>
          <p:nvPr/>
        </p:nvSpPr>
        <p:spPr bwMode="auto">
          <a:xfrm>
            <a:off x="5365750" y="5418138"/>
            <a:ext cx="1106488"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倉庫容量</a:t>
            </a:r>
          </a:p>
        </p:txBody>
      </p:sp>
      <p:sp>
        <p:nvSpPr>
          <p:cNvPr id="13" name="Line 11"/>
          <p:cNvSpPr>
            <a:spLocks noChangeShapeType="1"/>
          </p:cNvSpPr>
          <p:nvPr/>
        </p:nvSpPr>
        <p:spPr bwMode="auto">
          <a:xfrm flipH="1">
            <a:off x="2001838" y="5175250"/>
            <a:ext cx="4303712" cy="0"/>
          </a:xfrm>
          <a:prstGeom prst="line">
            <a:avLst/>
          </a:prstGeom>
          <a:noFill/>
          <a:ln w="9525">
            <a:solidFill>
              <a:srgbClr val="FF0000"/>
            </a:solidFill>
            <a:prstDash val="dash"/>
            <a:round/>
            <a:headEnd/>
            <a:tailEnd/>
          </a:ln>
          <a:effectLst/>
        </p:spPr>
        <p:txBody>
          <a:bodyPr/>
          <a:lstStyle/>
          <a:p>
            <a:endParaRPr lang="ja-JP" altLang="en-US"/>
          </a:p>
        </p:txBody>
      </p:sp>
      <p:sp>
        <p:nvSpPr>
          <p:cNvPr id="15" name="上矢印 14"/>
          <p:cNvSpPr/>
          <p:nvPr/>
        </p:nvSpPr>
        <p:spPr bwMode="auto">
          <a:xfrm>
            <a:off x="3794760" y="4267200"/>
            <a:ext cx="701040" cy="716280"/>
          </a:xfrm>
          <a:prstGeom prst="upArrow">
            <a:avLst/>
          </a:prstGeom>
          <a:solidFill>
            <a:schemeClr val="accent5">
              <a:lumMod val="40000"/>
              <a:lumOff val="60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Tree>
    <p:extLst>
      <p:ext uri="{BB962C8B-B14F-4D97-AF65-F5344CB8AC3E}">
        <p14:creationId xmlns:p14="http://schemas.microsoft.com/office/powerpoint/2010/main" val="3213983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1000"/>
                                  </p:stCondLst>
                                  <p:childTnLst>
                                    <p:set>
                                      <p:cBhvr>
                                        <p:cTn id="6" dur="1" fill="hold">
                                          <p:stCondLst>
                                            <p:cond delay="0"/>
                                          </p:stCondLst>
                                        </p:cTn>
                                        <p:tgtEl>
                                          <p:spTgt spid="14"/>
                                        </p:tgtEl>
                                        <p:attrNameLst>
                                          <p:attrName>style.visibility</p:attrName>
                                        </p:attrNameLst>
                                      </p:cBhvr>
                                      <p:to>
                                        <p:strVal val="visible"/>
                                      </p:to>
                                    </p:set>
                                  </p:childTnLst>
                                </p:cTn>
                              </p:par>
                            </p:childTnLst>
                          </p:cTn>
                        </p:par>
                        <p:par>
                          <p:cTn id="7" fill="hold">
                            <p:stCondLst>
                              <p:cond delay="1000"/>
                            </p:stCondLst>
                            <p:childTnLst>
                              <p:par>
                                <p:cTn id="8" presetID="42" presetClass="path" presetSubtype="0" accel="50000" decel="50000" fill="hold" grpId="0" nodeType="afterEffect">
                                  <p:stCondLst>
                                    <p:cond delay="0"/>
                                  </p:stCondLst>
                                  <p:childTnLst>
                                    <p:animMotion origin="layout" path="M 0.00017 0.12214 L 2.5E-6 -2.67638E-6 " pathEditMode="relative" rAng="0" ptsTypes="AA">
                                      <p:cBhvr>
                                        <p:cTn id="9" dur="2000" fill="hold"/>
                                        <p:tgtEl>
                                          <p:spTgt spid="14"/>
                                        </p:tgtEl>
                                        <p:attrNameLst>
                                          <p:attrName>ppt_x</p:attrName>
                                          <p:attrName>ppt_y</p:attrName>
                                        </p:attrNameLst>
                                      </p:cBhvr>
                                      <p:rCtr x="-17" y="-6107"/>
                                    </p:animMotion>
                                  </p:childTnLst>
                                </p:cTn>
                              </p:par>
                            </p:childTnLst>
                          </p:cTn>
                        </p:par>
                        <p:par>
                          <p:cTn id="10" fill="hold">
                            <p:stCondLst>
                              <p:cond delay="3000"/>
                            </p:stCondLst>
                            <p:childTnLst>
                              <p:par>
                                <p:cTn id="11" presetID="10" presetClass="entr" presetSubtype="0" fill="hold" grpId="0" nodeType="after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スライド番号プレースホルダ 5"/>
          <p:cNvSpPr>
            <a:spLocks noGrp="1"/>
          </p:cNvSpPr>
          <p:nvPr>
            <p:ph type="sldNum" sz="quarter" idx="12"/>
          </p:nvPr>
        </p:nvSpPr>
        <p:spPr/>
        <p:txBody>
          <a:bodyPr/>
          <a:lstStyle/>
          <a:p>
            <a:fld id="{22E34AFF-362A-4720-9983-7DD1914ACE43}" type="slidenum">
              <a:rPr lang="en-US" altLang="ja-JP"/>
              <a:pPr/>
              <a:t>24</a:t>
            </a:fld>
            <a:endParaRPr lang="en-US" altLang="ja-JP"/>
          </a:p>
        </p:txBody>
      </p:sp>
      <p:sp>
        <p:nvSpPr>
          <p:cNvPr id="163842" name="Rectangle 2"/>
          <p:cNvSpPr>
            <a:spLocks noGrp="1" noChangeArrowheads="1"/>
          </p:cNvSpPr>
          <p:nvPr>
            <p:ph type="title"/>
          </p:nvPr>
        </p:nvSpPr>
        <p:spPr/>
        <p:txBody>
          <a:bodyPr/>
          <a:lstStyle/>
          <a:p>
            <a:r>
              <a:rPr lang="ja-JP" altLang="en-US" dirty="0"/>
              <a:t>累積グラフ、在庫量制約</a:t>
            </a:r>
          </a:p>
        </p:txBody>
      </p:sp>
      <p:sp>
        <p:nvSpPr>
          <p:cNvPr id="163843" name="Rectangle 3"/>
          <p:cNvSpPr>
            <a:spLocks noGrp="1" noChangeArrowheads="1"/>
          </p:cNvSpPr>
          <p:nvPr>
            <p:ph type="body" idx="1"/>
          </p:nvPr>
        </p:nvSpPr>
        <p:spPr>
          <a:xfrm>
            <a:off x="466725" y="1485900"/>
            <a:ext cx="8426450" cy="1454150"/>
          </a:xfrm>
        </p:spPr>
        <p:txBody>
          <a:bodyPr/>
          <a:lstStyle/>
          <a:p>
            <a:r>
              <a:rPr lang="ja-JP" altLang="en-US"/>
              <a:t>予想需要に対する最小回数発注法</a:t>
            </a:r>
          </a:p>
          <a:p>
            <a:pPr lvl="1"/>
            <a:r>
              <a:rPr lang="ja-JP" altLang="en-US"/>
              <a:t>在庫量の上限制約</a:t>
            </a:r>
          </a:p>
        </p:txBody>
      </p:sp>
      <p:sp>
        <p:nvSpPr>
          <p:cNvPr id="163844" name="Text Box 4"/>
          <p:cNvSpPr txBox="1">
            <a:spLocks noChangeArrowheads="1"/>
          </p:cNvSpPr>
          <p:nvPr/>
        </p:nvSpPr>
        <p:spPr bwMode="auto">
          <a:xfrm>
            <a:off x="6748463" y="2527300"/>
            <a:ext cx="1208087" cy="336550"/>
          </a:xfrm>
          <a:prstGeom prst="rect">
            <a:avLst/>
          </a:prstGeom>
          <a:noFill/>
          <a:ln w="9525">
            <a:noFill/>
            <a:miter lim="800000"/>
            <a:headEnd/>
            <a:tailEnd/>
          </a:ln>
          <a:effectLst/>
        </p:spPr>
        <p:txBody>
          <a:bodyPr wrap="none">
            <a:spAutoFit/>
          </a:bodyPr>
          <a:lstStyle/>
          <a:p>
            <a:pPr algn="l"/>
            <a:r>
              <a:rPr lang="ja-JP" altLang="en-US" sz="1600" b="1">
                <a:solidFill>
                  <a:schemeClr val="accent1"/>
                </a:solidFill>
                <a:latin typeface="HG丸ｺﾞｼｯｸM-PRO" pitchFamily="50" charset="-128"/>
                <a:ea typeface="HG丸ｺﾞｼｯｸM-PRO" pitchFamily="50" charset="-128"/>
              </a:rPr>
              <a:t>累積入庫量</a:t>
            </a:r>
          </a:p>
        </p:txBody>
      </p:sp>
      <p:sp>
        <p:nvSpPr>
          <p:cNvPr id="163845" name="Text Box 5"/>
          <p:cNvSpPr txBox="1">
            <a:spLocks noChangeArrowheads="1"/>
          </p:cNvSpPr>
          <p:nvPr/>
        </p:nvSpPr>
        <p:spPr bwMode="auto">
          <a:xfrm>
            <a:off x="6786563" y="3206750"/>
            <a:ext cx="1208087" cy="336550"/>
          </a:xfrm>
          <a:prstGeom prst="rect">
            <a:avLst/>
          </a:prstGeom>
          <a:noFill/>
          <a:ln w="9525">
            <a:noFill/>
            <a:miter lim="800000"/>
            <a:headEnd/>
            <a:tailEnd/>
          </a:ln>
          <a:effectLst/>
        </p:spPr>
        <p:txBody>
          <a:bodyPr wrap="none">
            <a:spAutoFit/>
          </a:bodyPr>
          <a:lstStyle/>
          <a:p>
            <a:pPr algn="l"/>
            <a:r>
              <a:rPr lang="ja-JP" altLang="en-US" sz="1600" b="1">
                <a:solidFill>
                  <a:srgbClr val="0000CC"/>
                </a:solidFill>
                <a:latin typeface="HG丸ｺﾞｼｯｸM-PRO" pitchFamily="50" charset="-128"/>
                <a:ea typeface="HG丸ｺﾞｼｯｸM-PRO" pitchFamily="50" charset="-128"/>
              </a:rPr>
              <a:t>累積出庫量</a:t>
            </a:r>
          </a:p>
        </p:txBody>
      </p:sp>
      <p:sp>
        <p:nvSpPr>
          <p:cNvPr id="163846" name="Line 6"/>
          <p:cNvSpPr>
            <a:spLocks noChangeShapeType="1"/>
          </p:cNvSpPr>
          <p:nvPr/>
        </p:nvSpPr>
        <p:spPr bwMode="auto">
          <a:xfrm>
            <a:off x="2020888" y="5999163"/>
            <a:ext cx="4968875" cy="0"/>
          </a:xfrm>
          <a:prstGeom prst="line">
            <a:avLst/>
          </a:prstGeom>
          <a:noFill/>
          <a:ln w="9525">
            <a:solidFill>
              <a:schemeClr val="tx1"/>
            </a:solidFill>
            <a:round/>
            <a:headEnd/>
            <a:tailEnd type="triangle" w="med" len="med"/>
          </a:ln>
          <a:effectLst/>
        </p:spPr>
        <p:txBody>
          <a:bodyPr/>
          <a:lstStyle/>
          <a:p>
            <a:endParaRPr lang="ja-JP" altLang="en-US"/>
          </a:p>
        </p:txBody>
      </p:sp>
      <p:sp>
        <p:nvSpPr>
          <p:cNvPr id="163847" name="Line 7"/>
          <p:cNvSpPr>
            <a:spLocks noChangeShapeType="1"/>
          </p:cNvSpPr>
          <p:nvPr/>
        </p:nvSpPr>
        <p:spPr bwMode="auto">
          <a:xfrm flipV="1">
            <a:off x="2020888" y="3154363"/>
            <a:ext cx="0" cy="2844800"/>
          </a:xfrm>
          <a:prstGeom prst="line">
            <a:avLst/>
          </a:prstGeom>
          <a:noFill/>
          <a:ln w="9525">
            <a:solidFill>
              <a:schemeClr val="tx1"/>
            </a:solidFill>
            <a:round/>
            <a:headEnd/>
            <a:tailEnd type="triangle" w="med" len="med"/>
          </a:ln>
          <a:effectLst/>
        </p:spPr>
        <p:txBody>
          <a:bodyPr/>
          <a:lstStyle/>
          <a:p>
            <a:endParaRPr lang="ja-JP" altLang="en-US"/>
          </a:p>
        </p:txBody>
      </p:sp>
      <p:sp>
        <p:nvSpPr>
          <p:cNvPr id="163848" name="Freeform 8"/>
          <p:cNvSpPr>
            <a:spLocks/>
          </p:cNvSpPr>
          <p:nvPr/>
        </p:nvSpPr>
        <p:spPr bwMode="auto">
          <a:xfrm>
            <a:off x="204787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3849" name="Line 9"/>
          <p:cNvSpPr>
            <a:spLocks noChangeShapeType="1"/>
          </p:cNvSpPr>
          <p:nvPr/>
        </p:nvSpPr>
        <p:spPr bwMode="auto">
          <a:xfrm>
            <a:off x="5262563" y="5157788"/>
            <a:ext cx="0" cy="849312"/>
          </a:xfrm>
          <a:prstGeom prst="line">
            <a:avLst/>
          </a:prstGeom>
          <a:noFill/>
          <a:ln w="38100">
            <a:solidFill>
              <a:srgbClr val="FF0000"/>
            </a:solidFill>
            <a:round/>
            <a:headEnd type="triangle" w="med" len="med"/>
            <a:tailEnd type="triangle" w="med" len="med"/>
          </a:ln>
          <a:effectLst/>
        </p:spPr>
        <p:txBody>
          <a:bodyPr/>
          <a:lstStyle/>
          <a:p>
            <a:endParaRPr lang="ja-JP" altLang="en-US"/>
          </a:p>
        </p:txBody>
      </p:sp>
      <p:sp>
        <p:nvSpPr>
          <p:cNvPr id="163850" name="Text Box 10"/>
          <p:cNvSpPr txBox="1">
            <a:spLocks noChangeArrowheads="1"/>
          </p:cNvSpPr>
          <p:nvPr/>
        </p:nvSpPr>
        <p:spPr bwMode="auto">
          <a:xfrm>
            <a:off x="5365750" y="5418138"/>
            <a:ext cx="1106488"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倉庫容量</a:t>
            </a:r>
          </a:p>
        </p:txBody>
      </p:sp>
      <p:sp>
        <p:nvSpPr>
          <p:cNvPr id="163851" name="Line 11"/>
          <p:cNvSpPr>
            <a:spLocks noChangeShapeType="1"/>
          </p:cNvSpPr>
          <p:nvPr/>
        </p:nvSpPr>
        <p:spPr bwMode="auto">
          <a:xfrm flipH="1">
            <a:off x="2001838" y="5175250"/>
            <a:ext cx="4303712" cy="0"/>
          </a:xfrm>
          <a:prstGeom prst="line">
            <a:avLst/>
          </a:prstGeom>
          <a:noFill/>
          <a:ln w="9525">
            <a:solidFill>
              <a:srgbClr val="FF0000"/>
            </a:solidFill>
            <a:prstDash val="dash"/>
            <a:round/>
            <a:headEnd/>
            <a:tailEnd/>
          </a:ln>
          <a:effectLst/>
        </p:spPr>
        <p:txBody>
          <a:bodyPr/>
          <a:lstStyle/>
          <a:p>
            <a:endParaRPr lang="ja-JP" altLang="en-US"/>
          </a:p>
        </p:txBody>
      </p:sp>
      <p:sp>
        <p:nvSpPr>
          <p:cNvPr id="163855" name="Freeform 15"/>
          <p:cNvSpPr>
            <a:spLocks/>
          </p:cNvSpPr>
          <p:nvPr/>
        </p:nvSpPr>
        <p:spPr bwMode="auto">
          <a:xfrm>
            <a:off x="2020888" y="2687638"/>
            <a:ext cx="4572000" cy="3311525"/>
          </a:xfrm>
          <a:custGeom>
            <a:avLst/>
            <a:gdLst/>
            <a:ahLst/>
            <a:cxnLst>
              <a:cxn ang="0">
                <a:pos x="0" y="2086"/>
              </a:cxn>
              <a:cxn ang="0">
                <a:pos x="0" y="1567"/>
              </a:cxn>
              <a:cxn ang="0">
                <a:pos x="950" y="1567"/>
              </a:cxn>
              <a:cxn ang="0">
                <a:pos x="950" y="1049"/>
              </a:cxn>
              <a:cxn ang="0">
                <a:pos x="1889" y="1049"/>
              </a:cxn>
              <a:cxn ang="0">
                <a:pos x="1889" y="519"/>
              </a:cxn>
              <a:cxn ang="0">
                <a:pos x="2580" y="519"/>
              </a:cxn>
              <a:cxn ang="0">
                <a:pos x="2580" y="0"/>
              </a:cxn>
              <a:cxn ang="0">
                <a:pos x="2880" y="0"/>
              </a:cxn>
            </a:cxnLst>
            <a:rect l="0" t="0" r="r" b="b"/>
            <a:pathLst>
              <a:path w="2880" h="2086">
                <a:moveTo>
                  <a:pt x="0" y="2086"/>
                </a:moveTo>
                <a:lnTo>
                  <a:pt x="0" y="1567"/>
                </a:lnTo>
                <a:lnTo>
                  <a:pt x="950" y="1567"/>
                </a:lnTo>
                <a:lnTo>
                  <a:pt x="950" y="1049"/>
                </a:lnTo>
                <a:lnTo>
                  <a:pt x="1889" y="1049"/>
                </a:lnTo>
                <a:lnTo>
                  <a:pt x="1889" y="519"/>
                </a:lnTo>
                <a:lnTo>
                  <a:pt x="2580" y="519"/>
                </a:lnTo>
                <a:lnTo>
                  <a:pt x="2580" y="0"/>
                </a:lnTo>
                <a:lnTo>
                  <a:pt x="2880" y="0"/>
                </a:lnTo>
              </a:path>
            </a:pathLst>
          </a:custGeom>
          <a:noFill/>
          <a:ln w="19050" cap="flat" cmpd="sng">
            <a:solidFill>
              <a:schemeClr val="accent1"/>
            </a:solidFill>
            <a:prstDash val="solid"/>
            <a:round/>
            <a:headEnd type="none" w="med" len="med"/>
            <a:tailEnd type="none" w="med" len="med"/>
          </a:ln>
          <a:effectLst/>
        </p:spPr>
        <p:txBody>
          <a:bodyPr/>
          <a:lstStyle/>
          <a:p>
            <a:endParaRPr lang="ja-JP" altLang="en-US"/>
          </a:p>
        </p:txBody>
      </p:sp>
      <p:sp>
        <p:nvSpPr>
          <p:cNvPr id="163856" name="Line 16"/>
          <p:cNvSpPr>
            <a:spLocks noChangeShapeType="1"/>
          </p:cNvSpPr>
          <p:nvPr/>
        </p:nvSpPr>
        <p:spPr bwMode="auto">
          <a:xfrm>
            <a:off x="3531507" y="4324349"/>
            <a:ext cx="0" cy="849313"/>
          </a:xfrm>
          <a:prstGeom prst="line">
            <a:avLst/>
          </a:prstGeom>
          <a:noFill/>
          <a:ln w="38100">
            <a:solidFill>
              <a:srgbClr val="FF0000"/>
            </a:solidFill>
            <a:round/>
            <a:headEnd type="triangle" w="med" len="med"/>
            <a:tailEnd type="triangle" w="med" len="med"/>
          </a:ln>
          <a:effectLst/>
        </p:spPr>
        <p:txBody>
          <a:bodyPr/>
          <a:lstStyle/>
          <a:p>
            <a:endParaRPr lang="ja-JP" altLang="en-US"/>
          </a:p>
        </p:txBody>
      </p:sp>
      <p:sp>
        <p:nvSpPr>
          <p:cNvPr id="163857" name="Line 17"/>
          <p:cNvSpPr>
            <a:spLocks noChangeShapeType="1"/>
          </p:cNvSpPr>
          <p:nvPr/>
        </p:nvSpPr>
        <p:spPr bwMode="auto">
          <a:xfrm>
            <a:off x="4913313" y="3511550"/>
            <a:ext cx="0" cy="849313"/>
          </a:xfrm>
          <a:prstGeom prst="line">
            <a:avLst/>
          </a:prstGeom>
          <a:noFill/>
          <a:ln w="38100">
            <a:solidFill>
              <a:srgbClr val="FF0000"/>
            </a:solidFill>
            <a:round/>
            <a:headEnd type="triangle" w="med" len="med"/>
            <a:tailEnd type="triangle" w="med" len="med"/>
          </a:ln>
          <a:effectLst/>
        </p:spPr>
        <p:txBody>
          <a:bodyPr/>
          <a:lstStyle/>
          <a:p>
            <a:endParaRPr lang="ja-JP" altLang="en-US"/>
          </a:p>
        </p:txBody>
      </p:sp>
      <p:sp>
        <p:nvSpPr>
          <p:cNvPr id="163858" name="Line 18"/>
          <p:cNvSpPr>
            <a:spLocks noChangeShapeType="1"/>
          </p:cNvSpPr>
          <p:nvPr/>
        </p:nvSpPr>
        <p:spPr bwMode="auto">
          <a:xfrm>
            <a:off x="6029325" y="2687638"/>
            <a:ext cx="0" cy="849312"/>
          </a:xfrm>
          <a:prstGeom prst="line">
            <a:avLst/>
          </a:prstGeom>
          <a:noFill/>
          <a:ln w="38100">
            <a:solidFill>
              <a:srgbClr val="FF0000"/>
            </a:solidFill>
            <a:round/>
            <a:headEnd type="triangle" w="med" len="med"/>
            <a:tailEnd type="triangle" w="med" len="med"/>
          </a:ln>
          <a:effectLst/>
        </p:spPr>
        <p:txBody>
          <a:bodyPr/>
          <a:lstStyle/>
          <a:p>
            <a:endParaRPr lang="ja-JP" altLang="en-US"/>
          </a:p>
        </p:txBody>
      </p:sp>
      <p:sp>
        <p:nvSpPr>
          <p:cNvPr id="21" name="Freeform 40"/>
          <p:cNvSpPr>
            <a:spLocks/>
          </p:cNvSpPr>
          <p:nvPr/>
        </p:nvSpPr>
        <p:spPr bwMode="auto">
          <a:xfrm>
            <a:off x="2032000" y="2573338"/>
            <a:ext cx="4525963" cy="2592387"/>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rgbClr val="FF0000"/>
            </a:solidFill>
            <a:round/>
            <a:headEnd/>
            <a:tailEnd/>
          </a:ln>
          <a:effectLst/>
        </p:spPr>
        <p:txBody>
          <a:bodyPr/>
          <a:lstStyle/>
          <a:p>
            <a:endParaRPr lang="ja-JP" altLang="en-US"/>
          </a:p>
        </p:txBody>
      </p:sp>
    </p:spTree>
    <p:extLst>
      <p:ext uri="{BB962C8B-B14F-4D97-AF65-F5344CB8AC3E}">
        <p14:creationId xmlns:p14="http://schemas.microsoft.com/office/powerpoint/2010/main" val="530819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スライド番号プレースホルダ 5"/>
          <p:cNvSpPr>
            <a:spLocks noGrp="1"/>
          </p:cNvSpPr>
          <p:nvPr>
            <p:ph type="sldNum" sz="quarter" idx="12"/>
          </p:nvPr>
        </p:nvSpPr>
        <p:spPr/>
        <p:txBody>
          <a:bodyPr/>
          <a:lstStyle/>
          <a:p>
            <a:fld id="{B7D7E203-544B-4F48-BC26-E92268A4B7DB}" type="slidenum">
              <a:rPr lang="en-US" altLang="ja-JP"/>
              <a:pPr/>
              <a:t>25</a:t>
            </a:fld>
            <a:endParaRPr lang="en-US" altLang="ja-JP"/>
          </a:p>
        </p:txBody>
      </p:sp>
      <p:sp>
        <p:nvSpPr>
          <p:cNvPr id="165890" name="Rectangle 2"/>
          <p:cNvSpPr>
            <a:spLocks noGrp="1" noChangeArrowheads="1"/>
          </p:cNvSpPr>
          <p:nvPr>
            <p:ph type="title"/>
          </p:nvPr>
        </p:nvSpPr>
        <p:spPr/>
        <p:txBody>
          <a:bodyPr/>
          <a:lstStyle/>
          <a:p>
            <a:r>
              <a:rPr lang="ja-JP" altLang="en-US" dirty="0" smtClean="0"/>
              <a:t>制約付き在庫問題、その２</a:t>
            </a:r>
            <a:endParaRPr lang="ja-JP" altLang="en-US" dirty="0"/>
          </a:p>
        </p:txBody>
      </p:sp>
      <p:sp>
        <p:nvSpPr>
          <p:cNvPr id="165891" name="Rectangle 3"/>
          <p:cNvSpPr>
            <a:spLocks noGrp="1" noChangeArrowheads="1"/>
          </p:cNvSpPr>
          <p:nvPr>
            <p:ph type="body" idx="1"/>
          </p:nvPr>
        </p:nvSpPr>
        <p:spPr>
          <a:xfrm>
            <a:off x="466725" y="1485900"/>
            <a:ext cx="8426450" cy="1454150"/>
          </a:xfrm>
        </p:spPr>
        <p:txBody>
          <a:bodyPr/>
          <a:lstStyle/>
          <a:p>
            <a:r>
              <a:rPr lang="ja-JP" altLang="en-US" dirty="0" smtClean="0"/>
              <a:t>在庫品は陳腐化する場合の最適発注法</a:t>
            </a:r>
          </a:p>
          <a:p>
            <a:pPr lvl="1"/>
            <a:r>
              <a:rPr lang="ja-JP" altLang="en-US" dirty="0" smtClean="0"/>
              <a:t>滞留</a:t>
            </a:r>
            <a:r>
              <a:rPr lang="ja-JP" altLang="en-US" dirty="0"/>
              <a:t>時間の上限制約</a:t>
            </a:r>
          </a:p>
        </p:txBody>
      </p:sp>
      <p:sp>
        <p:nvSpPr>
          <p:cNvPr id="165894" name="Line 6"/>
          <p:cNvSpPr>
            <a:spLocks noChangeShapeType="1"/>
          </p:cNvSpPr>
          <p:nvPr/>
        </p:nvSpPr>
        <p:spPr bwMode="auto">
          <a:xfrm>
            <a:off x="2020888" y="5999163"/>
            <a:ext cx="4968875" cy="0"/>
          </a:xfrm>
          <a:prstGeom prst="line">
            <a:avLst/>
          </a:prstGeom>
          <a:noFill/>
          <a:ln w="9525">
            <a:solidFill>
              <a:schemeClr val="tx1"/>
            </a:solidFill>
            <a:round/>
            <a:headEnd/>
            <a:tailEnd type="triangle" w="med" len="med"/>
          </a:ln>
          <a:effectLst/>
        </p:spPr>
        <p:txBody>
          <a:bodyPr/>
          <a:lstStyle/>
          <a:p>
            <a:endParaRPr lang="ja-JP" altLang="en-US"/>
          </a:p>
        </p:txBody>
      </p:sp>
      <p:sp>
        <p:nvSpPr>
          <p:cNvPr id="165895" name="Line 7"/>
          <p:cNvSpPr>
            <a:spLocks noChangeShapeType="1"/>
          </p:cNvSpPr>
          <p:nvPr/>
        </p:nvSpPr>
        <p:spPr bwMode="auto">
          <a:xfrm flipV="1">
            <a:off x="2020888" y="3154363"/>
            <a:ext cx="0" cy="2844800"/>
          </a:xfrm>
          <a:prstGeom prst="line">
            <a:avLst/>
          </a:prstGeom>
          <a:noFill/>
          <a:ln w="9525">
            <a:solidFill>
              <a:schemeClr val="tx1"/>
            </a:solidFill>
            <a:round/>
            <a:headEnd/>
            <a:tailEnd type="triangle" w="med" len="med"/>
          </a:ln>
          <a:effectLst/>
        </p:spPr>
        <p:txBody>
          <a:bodyPr/>
          <a:lstStyle/>
          <a:p>
            <a:endParaRPr lang="ja-JP" altLang="en-US"/>
          </a:p>
        </p:txBody>
      </p:sp>
      <p:sp>
        <p:nvSpPr>
          <p:cNvPr id="165896" name="Freeform 8"/>
          <p:cNvSpPr>
            <a:spLocks/>
          </p:cNvSpPr>
          <p:nvPr/>
        </p:nvSpPr>
        <p:spPr bwMode="auto">
          <a:xfrm>
            <a:off x="204787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5897" name="Line 9"/>
          <p:cNvSpPr>
            <a:spLocks noChangeShapeType="1"/>
          </p:cNvSpPr>
          <p:nvPr/>
        </p:nvSpPr>
        <p:spPr bwMode="auto">
          <a:xfrm>
            <a:off x="5262563" y="5157788"/>
            <a:ext cx="0" cy="849312"/>
          </a:xfrm>
          <a:prstGeom prst="line">
            <a:avLst/>
          </a:prstGeom>
          <a:noFill/>
          <a:ln w="38100">
            <a:solidFill>
              <a:srgbClr val="FF9999"/>
            </a:solidFill>
            <a:round/>
            <a:headEnd type="triangle" w="med" len="med"/>
            <a:tailEnd type="triangle" w="med" len="med"/>
          </a:ln>
          <a:effectLst/>
        </p:spPr>
        <p:txBody>
          <a:bodyPr/>
          <a:lstStyle/>
          <a:p>
            <a:endParaRPr lang="ja-JP" altLang="en-US"/>
          </a:p>
        </p:txBody>
      </p:sp>
      <p:sp>
        <p:nvSpPr>
          <p:cNvPr id="165898" name="Text Box 10"/>
          <p:cNvSpPr txBox="1">
            <a:spLocks noChangeArrowheads="1"/>
          </p:cNvSpPr>
          <p:nvPr/>
        </p:nvSpPr>
        <p:spPr bwMode="auto">
          <a:xfrm>
            <a:off x="5365750" y="5418138"/>
            <a:ext cx="1106488"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倉庫容量</a:t>
            </a:r>
          </a:p>
        </p:txBody>
      </p:sp>
      <p:sp>
        <p:nvSpPr>
          <p:cNvPr id="165911" name="Line 23"/>
          <p:cNvSpPr>
            <a:spLocks noChangeShapeType="1"/>
          </p:cNvSpPr>
          <p:nvPr/>
        </p:nvSpPr>
        <p:spPr bwMode="auto">
          <a:xfrm>
            <a:off x="2027238" y="3908425"/>
            <a:ext cx="1274762" cy="0"/>
          </a:xfrm>
          <a:prstGeom prst="line">
            <a:avLst/>
          </a:prstGeom>
          <a:noFill/>
          <a:ln w="38100">
            <a:solidFill>
              <a:srgbClr val="FF0000"/>
            </a:solidFill>
            <a:round/>
            <a:headEnd type="triangle" w="med" len="med"/>
            <a:tailEnd type="triangle" w="med" len="med"/>
          </a:ln>
          <a:effectLst/>
        </p:spPr>
        <p:txBody>
          <a:bodyPr/>
          <a:lstStyle/>
          <a:p>
            <a:endParaRPr lang="ja-JP" altLang="en-US"/>
          </a:p>
        </p:txBody>
      </p:sp>
      <p:sp>
        <p:nvSpPr>
          <p:cNvPr id="165912" name="Line 24"/>
          <p:cNvSpPr>
            <a:spLocks noChangeShapeType="1"/>
          </p:cNvSpPr>
          <p:nvPr/>
        </p:nvSpPr>
        <p:spPr bwMode="auto">
          <a:xfrm>
            <a:off x="3282950" y="3243263"/>
            <a:ext cx="0" cy="2778125"/>
          </a:xfrm>
          <a:prstGeom prst="line">
            <a:avLst/>
          </a:prstGeom>
          <a:noFill/>
          <a:ln w="9525">
            <a:solidFill>
              <a:srgbClr val="FF0000"/>
            </a:solidFill>
            <a:prstDash val="dash"/>
            <a:round/>
            <a:headEnd/>
            <a:tailEnd/>
          </a:ln>
          <a:effectLst/>
        </p:spPr>
        <p:txBody>
          <a:bodyPr/>
          <a:lstStyle/>
          <a:p>
            <a:endParaRPr lang="ja-JP" altLang="en-US"/>
          </a:p>
        </p:txBody>
      </p:sp>
      <p:sp>
        <p:nvSpPr>
          <p:cNvPr id="165916" name="Freeform 28"/>
          <p:cNvSpPr>
            <a:spLocks/>
          </p:cNvSpPr>
          <p:nvPr/>
        </p:nvSpPr>
        <p:spPr bwMode="auto">
          <a:xfrm>
            <a:off x="205422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5920" name="Text Box 32"/>
          <p:cNvSpPr txBox="1">
            <a:spLocks noChangeArrowheads="1"/>
          </p:cNvSpPr>
          <p:nvPr/>
        </p:nvSpPr>
        <p:spPr bwMode="auto">
          <a:xfrm>
            <a:off x="2082800" y="3384550"/>
            <a:ext cx="1427163"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倉庫滞留時間</a:t>
            </a:r>
          </a:p>
        </p:txBody>
      </p:sp>
      <p:sp>
        <p:nvSpPr>
          <p:cNvPr id="165924" name="Text Box 36"/>
          <p:cNvSpPr txBox="1">
            <a:spLocks noChangeArrowheads="1"/>
          </p:cNvSpPr>
          <p:nvPr/>
        </p:nvSpPr>
        <p:spPr bwMode="auto">
          <a:xfrm>
            <a:off x="6786563" y="3206750"/>
            <a:ext cx="1208087" cy="336550"/>
          </a:xfrm>
          <a:prstGeom prst="rect">
            <a:avLst/>
          </a:prstGeom>
          <a:noFill/>
          <a:ln w="9525">
            <a:noFill/>
            <a:miter lim="800000"/>
            <a:headEnd/>
            <a:tailEnd/>
          </a:ln>
          <a:effectLst/>
        </p:spPr>
        <p:txBody>
          <a:bodyPr wrap="none">
            <a:spAutoFit/>
          </a:bodyPr>
          <a:lstStyle/>
          <a:p>
            <a:pPr algn="l"/>
            <a:r>
              <a:rPr lang="ja-JP" altLang="en-US" sz="1600" b="1">
                <a:solidFill>
                  <a:srgbClr val="0000CC"/>
                </a:solidFill>
                <a:latin typeface="HG丸ｺﾞｼｯｸM-PRO" pitchFamily="50" charset="-128"/>
                <a:ea typeface="HG丸ｺﾞｼｯｸM-PRO" pitchFamily="50" charset="-128"/>
              </a:rPr>
              <a:t>累積出庫量</a:t>
            </a:r>
          </a:p>
        </p:txBody>
      </p:sp>
      <p:sp>
        <p:nvSpPr>
          <p:cNvPr id="24" name="Line 11"/>
          <p:cNvSpPr>
            <a:spLocks noChangeShapeType="1"/>
          </p:cNvSpPr>
          <p:nvPr/>
        </p:nvSpPr>
        <p:spPr bwMode="auto">
          <a:xfrm flipH="1">
            <a:off x="2001838" y="5175250"/>
            <a:ext cx="4303712" cy="0"/>
          </a:xfrm>
          <a:prstGeom prst="line">
            <a:avLst/>
          </a:prstGeom>
          <a:noFill/>
          <a:ln w="9525">
            <a:solidFill>
              <a:srgbClr val="FF0000"/>
            </a:solidFill>
            <a:prstDash val="dash"/>
            <a:round/>
            <a:headEnd/>
            <a:tailEnd/>
          </a:ln>
          <a:effectLst/>
        </p:spPr>
        <p:txBody>
          <a:bodyPr/>
          <a:lstStyle/>
          <a:p>
            <a:endParaRPr lang="ja-JP" altLang="en-US"/>
          </a:p>
        </p:txBody>
      </p:sp>
    </p:spTree>
    <p:extLst>
      <p:ext uri="{BB962C8B-B14F-4D97-AF65-F5344CB8AC3E}">
        <p14:creationId xmlns:p14="http://schemas.microsoft.com/office/powerpoint/2010/main" val="9823437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スライド番号プレースホルダ 5"/>
          <p:cNvSpPr>
            <a:spLocks noGrp="1"/>
          </p:cNvSpPr>
          <p:nvPr>
            <p:ph type="sldNum" sz="quarter" idx="12"/>
          </p:nvPr>
        </p:nvSpPr>
        <p:spPr/>
        <p:txBody>
          <a:bodyPr/>
          <a:lstStyle/>
          <a:p>
            <a:fld id="{B7D7E203-544B-4F48-BC26-E92268A4B7DB}" type="slidenum">
              <a:rPr lang="en-US" altLang="ja-JP"/>
              <a:pPr/>
              <a:t>26</a:t>
            </a:fld>
            <a:endParaRPr lang="en-US" altLang="ja-JP"/>
          </a:p>
        </p:txBody>
      </p:sp>
      <p:sp>
        <p:nvSpPr>
          <p:cNvPr id="165890" name="Rectangle 2"/>
          <p:cNvSpPr>
            <a:spLocks noGrp="1" noChangeArrowheads="1"/>
          </p:cNvSpPr>
          <p:nvPr>
            <p:ph type="title"/>
          </p:nvPr>
        </p:nvSpPr>
        <p:spPr/>
        <p:txBody>
          <a:bodyPr/>
          <a:lstStyle/>
          <a:p>
            <a:r>
              <a:rPr lang="ja-JP" altLang="en-US"/>
              <a:t>累積グラフ、滞留時間制約</a:t>
            </a:r>
          </a:p>
        </p:txBody>
      </p:sp>
      <p:sp>
        <p:nvSpPr>
          <p:cNvPr id="165891" name="Rectangle 3"/>
          <p:cNvSpPr>
            <a:spLocks noGrp="1" noChangeArrowheads="1"/>
          </p:cNvSpPr>
          <p:nvPr>
            <p:ph type="body" idx="1"/>
          </p:nvPr>
        </p:nvSpPr>
        <p:spPr>
          <a:xfrm>
            <a:off x="466725" y="1485900"/>
            <a:ext cx="8426450" cy="1454150"/>
          </a:xfrm>
        </p:spPr>
        <p:txBody>
          <a:bodyPr/>
          <a:lstStyle/>
          <a:p>
            <a:r>
              <a:rPr lang="ja-JP" altLang="en-US" dirty="0" smtClean="0"/>
              <a:t>保管品は陳腐化する場合の最適発注法</a:t>
            </a:r>
          </a:p>
          <a:p>
            <a:pPr lvl="1"/>
            <a:r>
              <a:rPr lang="ja-JP" altLang="en-US" dirty="0" smtClean="0"/>
              <a:t>滞留</a:t>
            </a:r>
            <a:r>
              <a:rPr lang="ja-JP" altLang="en-US" dirty="0"/>
              <a:t>時間の上限制約</a:t>
            </a:r>
          </a:p>
        </p:txBody>
      </p:sp>
      <p:sp>
        <p:nvSpPr>
          <p:cNvPr id="165894" name="Line 6"/>
          <p:cNvSpPr>
            <a:spLocks noChangeShapeType="1"/>
          </p:cNvSpPr>
          <p:nvPr/>
        </p:nvSpPr>
        <p:spPr bwMode="auto">
          <a:xfrm>
            <a:off x="2020888" y="5999163"/>
            <a:ext cx="4968875" cy="0"/>
          </a:xfrm>
          <a:prstGeom prst="line">
            <a:avLst/>
          </a:prstGeom>
          <a:noFill/>
          <a:ln w="9525">
            <a:solidFill>
              <a:schemeClr val="tx1"/>
            </a:solidFill>
            <a:round/>
            <a:headEnd/>
            <a:tailEnd type="triangle" w="med" len="med"/>
          </a:ln>
          <a:effectLst/>
        </p:spPr>
        <p:txBody>
          <a:bodyPr/>
          <a:lstStyle/>
          <a:p>
            <a:endParaRPr lang="ja-JP" altLang="en-US"/>
          </a:p>
        </p:txBody>
      </p:sp>
      <p:sp>
        <p:nvSpPr>
          <p:cNvPr id="165895" name="Line 7"/>
          <p:cNvSpPr>
            <a:spLocks noChangeShapeType="1"/>
          </p:cNvSpPr>
          <p:nvPr/>
        </p:nvSpPr>
        <p:spPr bwMode="auto">
          <a:xfrm flipV="1">
            <a:off x="2020888" y="3154363"/>
            <a:ext cx="0" cy="2844800"/>
          </a:xfrm>
          <a:prstGeom prst="line">
            <a:avLst/>
          </a:prstGeom>
          <a:noFill/>
          <a:ln w="9525">
            <a:solidFill>
              <a:schemeClr val="tx1"/>
            </a:solidFill>
            <a:round/>
            <a:headEnd/>
            <a:tailEnd type="triangle" w="med" len="med"/>
          </a:ln>
          <a:effectLst/>
        </p:spPr>
        <p:txBody>
          <a:bodyPr/>
          <a:lstStyle/>
          <a:p>
            <a:endParaRPr lang="ja-JP" altLang="en-US"/>
          </a:p>
        </p:txBody>
      </p:sp>
      <p:sp>
        <p:nvSpPr>
          <p:cNvPr id="165896" name="Freeform 8"/>
          <p:cNvSpPr>
            <a:spLocks/>
          </p:cNvSpPr>
          <p:nvPr/>
        </p:nvSpPr>
        <p:spPr bwMode="auto">
          <a:xfrm>
            <a:off x="204787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5897" name="Line 9"/>
          <p:cNvSpPr>
            <a:spLocks noChangeShapeType="1"/>
          </p:cNvSpPr>
          <p:nvPr/>
        </p:nvSpPr>
        <p:spPr bwMode="auto">
          <a:xfrm>
            <a:off x="5262563" y="5157788"/>
            <a:ext cx="0" cy="849312"/>
          </a:xfrm>
          <a:prstGeom prst="line">
            <a:avLst/>
          </a:prstGeom>
          <a:noFill/>
          <a:ln w="38100">
            <a:solidFill>
              <a:srgbClr val="FF9999"/>
            </a:solidFill>
            <a:round/>
            <a:headEnd type="triangle" w="med" len="med"/>
            <a:tailEnd type="triangle" w="med" len="med"/>
          </a:ln>
          <a:effectLst/>
        </p:spPr>
        <p:txBody>
          <a:bodyPr/>
          <a:lstStyle/>
          <a:p>
            <a:endParaRPr lang="ja-JP" altLang="en-US"/>
          </a:p>
        </p:txBody>
      </p:sp>
      <p:sp>
        <p:nvSpPr>
          <p:cNvPr id="165898" name="Text Box 10"/>
          <p:cNvSpPr txBox="1">
            <a:spLocks noChangeArrowheads="1"/>
          </p:cNvSpPr>
          <p:nvPr/>
        </p:nvSpPr>
        <p:spPr bwMode="auto">
          <a:xfrm>
            <a:off x="5365750" y="5418138"/>
            <a:ext cx="1106488"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倉庫容量</a:t>
            </a:r>
          </a:p>
        </p:txBody>
      </p:sp>
      <p:sp>
        <p:nvSpPr>
          <p:cNvPr id="165911" name="Line 23"/>
          <p:cNvSpPr>
            <a:spLocks noChangeShapeType="1"/>
          </p:cNvSpPr>
          <p:nvPr/>
        </p:nvSpPr>
        <p:spPr bwMode="auto">
          <a:xfrm>
            <a:off x="2027238" y="3908425"/>
            <a:ext cx="1274762" cy="0"/>
          </a:xfrm>
          <a:prstGeom prst="line">
            <a:avLst/>
          </a:prstGeom>
          <a:noFill/>
          <a:ln w="38100">
            <a:solidFill>
              <a:srgbClr val="FF0000"/>
            </a:solidFill>
            <a:round/>
            <a:headEnd type="triangle" w="med" len="med"/>
            <a:tailEnd type="triangle" w="med" len="med"/>
          </a:ln>
          <a:effectLst/>
        </p:spPr>
        <p:txBody>
          <a:bodyPr/>
          <a:lstStyle/>
          <a:p>
            <a:endParaRPr lang="ja-JP" altLang="en-US"/>
          </a:p>
        </p:txBody>
      </p:sp>
      <p:sp>
        <p:nvSpPr>
          <p:cNvPr id="165912" name="Line 24"/>
          <p:cNvSpPr>
            <a:spLocks noChangeShapeType="1"/>
          </p:cNvSpPr>
          <p:nvPr/>
        </p:nvSpPr>
        <p:spPr bwMode="auto">
          <a:xfrm>
            <a:off x="3282950" y="3243263"/>
            <a:ext cx="0" cy="2778125"/>
          </a:xfrm>
          <a:prstGeom prst="line">
            <a:avLst/>
          </a:prstGeom>
          <a:noFill/>
          <a:ln w="9525">
            <a:solidFill>
              <a:srgbClr val="FF0000"/>
            </a:solidFill>
            <a:prstDash val="dash"/>
            <a:round/>
            <a:headEnd/>
            <a:tailEnd/>
          </a:ln>
          <a:effectLst/>
        </p:spPr>
        <p:txBody>
          <a:bodyPr/>
          <a:lstStyle/>
          <a:p>
            <a:endParaRPr lang="ja-JP" altLang="en-US"/>
          </a:p>
        </p:txBody>
      </p:sp>
      <p:sp>
        <p:nvSpPr>
          <p:cNvPr id="165916" name="Freeform 28"/>
          <p:cNvSpPr>
            <a:spLocks/>
          </p:cNvSpPr>
          <p:nvPr/>
        </p:nvSpPr>
        <p:spPr bwMode="auto">
          <a:xfrm>
            <a:off x="205422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5920" name="Text Box 32"/>
          <p:cNvSpPr txBox="1">
            <a:spLocks noChangeArrowheads="1"/>
          </p:cNvSpPr>
          <p:nvPr/>
        </p:nvSpPr>
        <p:spPr bwMode="auto">
          <a:xfrm>
            <a:off x="2082800" y="3384550"/>
            <a:ext cx="1427163"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倉庫滞留時間</a:t>
            </a:r>
          </a:p>
        </p:txBody>
      </p:sp>
      <p:sp>
        <p:nvSpPr>
          <p:cNvPr id="165924" name="Text Box 36"/>
          <p:cNvSpPr txBox="1">
            <a:spLocks noChangeArrowheads="1"/>
          </p:cNvSpPr>
          <p:nvPr/>
        </p:nvSpPr>
        <p:spPr bwMode="auto">
          <a:xfrm>
            <a:off x="6786563" y="3206750"/>
            <a:ext cx="1208087" cy="336550"/>
          </a:xfrm>
          <a:prstGeom prst="rect">
            <a:avLst/>
          </a:prstGeom>
          <a:noFill/>
          <a:ln w="9525">
            <a:noFill/>
            <a:miter lim="800000"/>
            <a:headEnd/>
            <a:tailEnd/>
          </a:ln>
          <a:effectLst/>
        </p:spPr>
        <p:txBody>
          <a:bodyPr wrap="none">
            <a:spAutoFit/>
          </a:bodyPr>
          <a:lstStyle/>
          <a:p>
            <a:pPr algn="l"/>
            <a:r>
              <a:rPr lang="ja-JP" altLang="en-US" sz="1600" b="1">
                <a:solidFill>
                  <a:srgbClr val="0000CC"/>
                </a:solidFill>
                <a:latin typeface="HG丸ｺﾞｼｯｸM-PRO" pitchFamily="50" charset="-128"/>
                <a:ea typeface="HG丸ｺﾞｼｯｸM-PRO" pitchFamily="50" charset="-128"/>
              </a:rPr>
              <a:t>累積出庫量</a:t>
            </a:r>
          </a:p>
        </p:txBody>
      </p:sp>
      <p:sp>
        <p:nvSpPr>
          <p:cNvPr id="24" name="Line 11"/>
          <p:cNvSpPr>
            <a:spLocks noChangeShapeType="1"/>
          </p:cNvSpPr>
          <p:nvPr/>
        </p:nvSpPr>
        <p:spPr bwMode="auto">
          <a:xfrm flipH="1">
            <a:off x="2001838" y="5175250"/>
            <a:ext cx="4303712" cy="0"/>
          </a:xfrm>
          <a:prstGeom prst="line">
            <a:avLst/>
          </a:prstGeom>
          <a:noFill/>
          <a:ln w="9525">
            <a:solidFill>
              <a:srgbClr val="FF0000"/>
            </a:solidFill>
            <a:prstDash val="dash"/>
            <a:round/>
            <a:headEnd/>
            <a:tailEnd/>
          </a:ln>
          <a:effectLst/>
        </p:spPr>
        <p:txBody>
          <a:bodyPr/>
          <a:lstStyle/>
          <a:p>
            <a:endParaRPr lang="ja-JP" altLang="en-US"/>
          </a:p>
        </p:txBody>
      </p:sp>
      <p:sp>
        <p:nvSpPr>
          <p:cNvPr id="25" name="Freeform 28"/>
          <p:cNvSpPr>
            <a:spLocks/>
          </p:cNvSpPr>
          <p:nvPr/>
        </p:nvSpPr>
        <p:spPr bwMode="auto">
          <a:xfrm>
            <a:off x="2030353" y="3426971"/>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accent5">
                <a:lumMod val="75000"/>
              </a:schemeClr>
            </a:solidFill>
            <a:round/>
            <a:headEnd/>
            <a:tailEnd/>
          </a:ln>
          <a:effectLst/>
        </p:spPr>
        <p:txBody>
          <a:bodyPr/>
          <a:lstStyle/>
          <a:p>
            <a:endParaRPr lang="ja-JP" altLang="en-US"/>
          </a:p>
        </p:txBody>
      </p:sp>
      <p:cxnSp>
        <p:nvCxnSpPr>
          <p:cNvPr id="22" name="直線コネクタ 21"/>
          <p:cNvCxnSpPr/>
          <p:nvPr/>
        </p:nvCxnSpPr>
        <p:spPr>
          <a:xfrm flipV="1">
            <a:off x="2021831" y="5157192"/>
            <a:ext cx="0" cy="864096"/>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1972511" y="5172432"/>
            <a:ext cx="1663385"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1986912" y="5334259"/>
            <a:ext cx="134655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8" name="円形吹き出し 27"/>
          <p:cNvSpPr/>
          <p:nvPr/>
        </p:nvSpPr>
        <p:spPr bwMode="auto">
          <a:xfrm>
            <a:off x="4572000" y="3861048"/>
            <a:ext cx="2560320" cy="1045029"/>
          </a:xfrm>
          <a:prstGeom prst="wedgeEllipseCallout">
            <a:avLst>
              <a:gd name="adj1" fmla="val -96800"/>
              <a:gd name="adj2" fmla="val 91653"/>
            </a:avLst>
          </a:prstGeom>
          <a:solidFill>
            <a:srgbClr val="92D050"/>
          </a:solidFill>
          <a:ln w="9525" cap="flat" cmpd="sng" algn="ctr">
            <a:solidFill>
              <a:srgbClr val="00CC99"/>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2000" b="1" dirty="0" smtClean="0">
                <a:solidFill>
                  <a:srgbClr val="0000CC"/>
                </a:solidFill>
                <a:latin typeface="HG丸ｺﾞｼｯｸM-PRO" pitchFamily="50" charset="-128"/>
                <a:ea typeface="HG丸ｺﾞｼｯｸM-PRO" pitchFamily="50" charset="-128"/>
              </a:rPr>
              <a:t>限度まで</a:t>
            </a:r>
            <a:endParaRPr lang="en-US" altLang="ja-JP" sz="2000" b="1" dirty="0" smtClean="0">
              <a:solidFill>
                <a:srgbClr val="0000CC"/>
              </a:solidFill>
              <a:latin typeface="HG丸ｺﾞｼｯｸM-PRO" pitchFamily="50" charset="-128"/>
              <a:ea typeface="HG丸ｺﾞｼｯｸM-PRO"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sz="2000" b="1" dirty="0" smtClean="0">
                <a:solidFill>
                  <a:srgbClr val="0000CC"/>
                </a:solidFill>
                <a:latin typeface="HG丸ｺﾞｼｯｸM-PRO" pitchFamily="50" charset="-128"/>
                <a:ea typeface="HG丸ｺﾞｼｯｸM-PRO" pitchFamily="50" charset="-128"/>
              </a:rPr>
              <a:t>発注できない</a:t>
            </a:r>
            <a:endPar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8959113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スライド番号プレースホルダ 5"/>
          <p:cNvSpPr>
            <a:spLocks noGrp="1"/>
          </p:cNvSpPr>
          <p:nvPr>
            <p:ph type="sldNum" sz="quarter" idx="12"/>
          </p:nvPr>
        </p:nvSpPr>
        <p:spPr/>
        <p:txBody>
          <a:bodyPr/>
          <a:lstStyle/>
          <a:p>
            <a:fld id="{B7D7E203-544B-4F48-BC26-E92268A4B7DB}" type="slidenum">
              <a:rPr lang="en-US" altLang="ja-JP"/>
              <a:pPr/>
              <a:t>27</a:t>
            </a:fld>
            <a:endParaRPr lang="en-US" altLang="ja-JP"/>
          </a:p>
        </p:txBody>
      </p:sp>
      <p:sp>
        <p:nvSpPr>
          <p:cNvPr id="165890" name="Rectangle 2"/>
          <p:cNvSpPr>
            <a:spLocks noGrp="1" noChangeArrowheads="1"/>
          </p:cNvSpPr>
          <p:nvPr>
            <p:ph type="title"/>
          </p:nvPr>
        </p:nvSpPr>
        <p:spPr/>
        <p:txBody>
          <a:bodyPr/>
          <a:lstStyle/>
          <a:p>
            <a:r>
              <a:rPr lang="ja-JP" altLang="en-US" dirty="0" smtClean="0"/>
              <a:t>累積グラフ、滞留時間制約</a:t>
            </a:r>
            <a:endParaRPr lang="ja-JP" altLang="en-US" dirty="0"/>
          </a:p>
        </p:txBody>
      </p:sp>
      <p:sp>
        <p:nvSpPr>
          <p:cNvPr id="165891" name="Rectangle 3"/>
          <p:cNvSpPr>
            <a:spLocks noGrp="1" noChangeArrowheads="1"/>
          </p:cNvSpPr>
          <p:nvPr>
            <p:ph type="body" idx="1"/>
          </p:nvPr>
        </p:nvSpPr>
        <p:spPr>
          <a:xfrm>
            <a:off x="466725" y="1485900"/>
            <a:ext cx="8426450" cy="1454150"/>
          </a:xfrm>
        </p:spPr>
        <p:txBody>
          <a:bodyPr/>
          <a:lstStyle/>
          <a:p>
            <a:r>
              <a:rPr lang="ja-JP" altLang="en-US" dirty="0" smtClean="0"/>
              <a:t>在庫品は陳腐化する場合の最適発注法</a:t>
            </a:r>
          </a:p>
          <a:p>
            <a:pPr lvl="1"/>
            <a:r>
              <a:rPr lang="ja-JP" altLang="en-US" dirty="0" smtClean="0"/>
              <a:t>滞留</a:t>
            </a:r>
            <a:r>
              <a:rPr lang="ja-JP" altLang="en-US" dirty="0"/>
              <a:t>時間の上限制約</a:t>
            </a:r>
          </a:p>
        </p:txBody>
      </p:sp>
      <p:sp>
        <p:nvSpPr>
          <p:cNvPr id="165894" name="Line 6"/>
          <p:cNvSpPr>
            <a:spLocks noChangeShapeType="1"/>
          </p:cNvSpPr>
          <p:nvPr/>
        </p:nvSpPr>
        <p:spPr bwMode="auto">
          <a:xfrm>
            <a:off x="2020888" y="5999163"/>
            <a:ext cx="4968875" cy="0"/>
          </a:xfrm>
          <a:prstGeom prst="line">
            <a:avLst/>
          </a:prstGeom>
          <a:noFill/>
          <a:ln w="9525">
            <a:solidFill>
              <a:schemeClr val="tx1"/>
            </a:solidFill>
            <a:round/>
            <a:headEnd/>
            <a:tailEnd type="triangle" w="med" len="med"/>
          </a:ln>
          <a:effectLst/>
        </p:spPr>
        <p:txBody>
          <a:bodyPr/>
          <a:lstStyle/>
          <a:p>
            <a:endParaRPr lang="ja-JP" altLang="en-US"/>
          </a:p>
        </p:txBody>
      </p:sp>
      <p:sp>
        <p:nvSpPr>
          <p:cNvPr id="165895" name="Line 7"/>
          <p:cNvSpPr>
            <a:spLocks noChangeShapeType="1"/>
          </p:cNvSpPr>
          <p:nvPr/>
        </p:nvSpPr>
        <p:spPr bwMode="auto">
          <a:xfrm flipV="1">
            <a:off x="2020888" y="3154363"/>
            <a:ext cx="0" cy="2844800"/>
          </a:xfrm>
          <a:prstGeom prst="line">
            <a:avLst/>
          </a:prstGeom>
          <a:noFill/>
          <a:ln w="9525">
            <a:solidFill>
              <a:schemeClr val="tx1"/>
            </a:solidFill>
            <a:round/>
            <a:headEnd/>
            <a:tailEnd type="triangle" w="med" len="med"/>
          </a:ln>
          <a:effectLst/>
        </p:spPr>
        <p:txBody>
          <a:bodyPr/>
          <a:lstStyle/>
          <a:p>
            <a:endParaRPr lang="ja-JP" altLang="en-US"/>
          </a:p>
        </p:txBody>
      </p:sp>
      <p:sp>
        <p:nvSpPr>
          <p:cNvPr id="165896" name="Freeform 8"/>
          <p:cNvSpPr>
            <a:spLocks/>
          </p:cNvSpPr>
          <p:nvPr/>
        </p:nvSpPr>
        <p:spPr bwMode="auto">
          <a:xfrm>
            <a:off x="204787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5897" name="Line 9"/>
          <p:cNvSpPr>
            <a:spLocks noChangeShapeType="1"/>
          </p:cNvSpPr>
          <p:nvPr/>
        </p:nvSpPr>
        <p:spPr bwMode="auto">
          <a:xfrm>
            <a:off x="5262563" y="5157788"/>
            <a:ext cx="0" cy="849312"/>
          </a:xfrm>
          <a:prstGeom prst="line">
            <a:avLst/>
          </a:prstGeom>
          <a:noFill/>
          <a:ln w="38100">
            <a:solidFill>
              <a:srgbClr val="FF9999"/>
            </a:solidFill>
            <a:round/>
            <a:headEnd type="triangle" w="med" len="med"/>
            <a:tailEnd type="triangle" w="med" len="med"/>
          </a:ln>
          <a:effectLst/>
        </p:spPr>
        <p:txBody>
          <a:bodyPr/>
          <a:lstStyle/>
          <a:p>
            <a:endParaRPr lang="ja-JP" altLang="en-US"/>
          </a:p>
        </p:txBody>
      </p:sp>
      <p:sp>
        <p:nvSpPr>
          <p:cNvPr id="165898" name="Text Box 10"/>
          <p:cNvSpPr txBox="1">
            <a:spLocks noChangeArrowheads="1"/>
          </p:cNvSpPr>
          <p:nvPr/>
        </p:nvSpPr>
        <p:spPr bwMode="auto">
          <a:xfrm>
            <a:off x="5365750" y="5418138"/>
            <a:ext cx="1106488"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倉庫容量</a:t>
            </a:r>
          </a:p>
        </p:txBody>
      </p:sp>
      <p:sp>
        <p:nvSpPr>
          <p:cNvPr id="165911" name="Line 23"/>
          <p:cNvSpPr>
            <a:spLocks noChangeShapeType="1"/>
          </p:cNvSpPr>
          <p:nvPr/>
        </p:nvSpPr>
        <p:spPr bwMode="auto">
          <a:xfrm>
            <a:off x="2027238" y="3908425"/>
            <a:ext cx="1274762" cy="0"/>
          </a:xfrm>
          <a:prstGeom prst="line">
            <a:avLst/>
          </a:prstGeom>
          <a:noFill/>
          <a:ln w="38100">
            <a:solidFill>
              <a:srgbClr val="FF0000"/>
            </a:solidFill>
            <a:round/>
            <a:headEnd type="triangle" w="med" len="med"/>
            <a:tailEnd type="triangle" w="med" len="med"/>
          </a:ln>
          <a:effectLst/>
        </p:spPr>
        <p:txBody>
          <a:bodyPr/>
          <a:lstStyle/>
          <a:p>
            <a:endParaRPr lang="ja-JP" altLang="en-US"/>
          </a:p>
        </p:txBody>
      </p:sp>
      <p:sp>
        <p:nvSpPr>
          <p:cNvPr id="165912" name="Line 24"/>
          <p:cNvSpPr>
            <a:spLocks noChangeShapeType="1"/>
          </p:cNvSpPr>
          <p:nvPr/>
        </p:nvSpPr>
        <p:spPr bwMode="auto">
          <a:xfrm>
            <a:off x="3282950" y="3243263"/>
            <a:ext cx="0" cy="2778125"/>
          </a:xfrm>
          <a:prstGeom prst="line">
            <a:avLst/>
          </a:prstGeom>
          <a:noFill/>
          <a:ln w="9525">
            <a:solidFill>
              <a:srgbClr val="FF0000"/>
            </a:solidFill>
            <a:prstDash val="dash"/>
            <a:round/>
            <a:headEnd/>
            <a:tailEnd/>
          </a:ln>
          <a:effectLst/>
        </p:spPr>
        <p:txBody>
          <a:bodyPr/>
          <a:lstStyle/>
          <a:p>
            <a:endParaRPr lang="ja-JP" altLang="en-US"/>
          </a:p>
        </p:txBody>
      </p:sp>
      <p:sp>
        <p:nvSpPr>
          <p:cNvPr id="165916" name="Freeform 28"/>
          <p:cNvSpPr>
            <a:spLocks/>
          </p:cNvSpPr>
          <p:nvPr/>
        </p:nvSpPr>
        <p:spPr bwMode="auto">
          <a:xfrm>
            <a:off x="205422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5920" name="Text Box 32"/>
          <p:cNvSpPr txBox="1">
            <a:spLocks noChangeArrowheads="1"/>
          </p:cNvSpPr>
          <p:nvPr/>
        </p:nvSpPr>
        <p:spPr bwMode="auto">
          <a:xfrm>
            <a:off x="2082800" y="3384550"/>
            <a:ext cx="1427163"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倉庫滞留時間</a:t>
            </a:r>
          </a:p>
        </p:txBody>
      </p:sp>
      <p:sp>
        <p:nvSpPr>
          <p:cNvPr id="165924" name="Text Box 36"/>
          <p:cNvSpPr txBox="1">
            <a:spLocks noChangeArrowheads="1"/>
          </p:cNvSpPr>
          <p:nvPr/>
        </p:nvSpPr>
        <p:spPr bwMode="auto">
          <a:xfrm>
            <a:off x="6786563" y="3206750"/>
            <a:ext cx="1208087" cy="336550"/>
          </a:xfrm>
          <a:prstGeom prst="rect">
            <a:avLst/>
          </a:prstGeom>
          <a:noFill/>
          <a:ln w="9525">
            <a:noFill/>
            <a:miter lim="800000"/>
            <a:headEnd/>
            <a:tailEnd/>
          </a:ln>
          <a:effectLst/>
        </p:spPr>
        <p:txBody>
          <a:bodyPr wrap="none">
            <a:spAutoFit/>
          </a:bodyPr>
          <a:lstStyle/>
          <a:p>
            <a:pPr algn="l"/>
            <a:r>
              <a:rPr lang="ja-JP" altLang="en-US" sz="1600" b="1">
                <a:solidFill>
                  <a:srgbClr val="0000CC"/>
                </a:solidFill>
                <a:latin typeface="HG丸ｺﾞｼｯｸM-PRO" pitchFamily="50" charset="-128"/>
                <a:ea typeface="HG丸ｺﾞｼｯｸM-PRO" pitchFamily="50" charset="-128"/>
              </a:rPr>
              <a:t>累積出庫量</a:t>
            </a:r>
          </a:p>
        </p:txBody>
      </p:sp>
      <p:sp>
        <p:nvSpPr>
          <p:cNvPr id="24" name="Line 11"/>
          <p:cNvSpPr>
            <a:spLocks noChangeShapeType="1"/>
          </p:cNvSpPr>
          <p:nvPr/>
        </p:nvSpPr>
        <p:spPr bwMode="auto">
          <a:xfrm flipH="1">
            <a:off x="2001838" y="5175250"/>
            <a:ext cx="4303712" cy="0"/>
          </a:xfrm>
          <a:prstGeom prst="line">
            <a:avLst/>
          </a:prstGeom>
          <a:noFill/>
          <a:ln w="9525">
            <a:solidFill>
              <a:srgbClr val="FF0000"/>
            </a:solidFill>
            <a:prstDash val="dash"/>
            <a:round/>
            <a:headEnd/>
            <a:tailEnd/>
          </a:ln>
          <a:effectLst/>
        </p:spPr>
        <p:txBody>
          <a:bodyPr/>
          <a:lstStyle/>
          <a:p>
            <a:endParaRPr lang="ja-JP" altLang="en-US"/>
          </a:p>
        </p:txBody>
      </p:sp>
      <p:sp>
        <p:nvSpPr>
          <p:cNvPr id="17" name="円形吹き出し 16"/>
          <p:cNvSpPr/>
          <p:nvPr/>
        </p:nvSpPr>
        <p:spPr bwMode="auto">
          <a:xfrm>
            <a:off x="3779912" y="2924944"/>
            <a:ext cx="2560320" cy="1045029"/>
          </a:xfrm>
          <a:prstGeom prst="wedgeEllipseCallout">
            <a:avLst>
              <a:gd name="adj1" fmla="val -65389"/>
              <a:gd name="adj2" fmla="val 90599"/>
            </a:avLst>
          </a:prstGeom>
          <a:solidFill>
            <a:srgbClr val="92D050"/>
          </a:solidFill>
          <a:ln w="9525" cap="flat" cmpd="sng" algn="ctr">
            <a:solidFill>
              <a:srgbClr val="00CC99"/>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限度まで</a:t>
            </a:r>
            <a:endParaRPr kumimoji="1"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sz="2000" b="1" dirty="0" smtClean="0">
                <a:solidFill>
                  <a:srgbClr val="0000CC"/>
                </a:solidFill>
                <a:latin typeface="HG丸ｺﾞｼｯｸM-PRO" pitchFamily="50" charset="-128"/>
                <a:ea typeface="HG丸ｺﾞｼｯｸM-PRO" pitchFamily="50" charset="-128"/>
              </a:rPr>
              <a:t>発注できない</a:t>
            </a:r>
            <a:endPar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p:txBody>
      </p:sp>
      <p:cxnSp>
        <p:nvCxnSpPr>
          <p:cNvPr id="18" name="直線コネクタ 17"/>
          <p:cNvCxnSpPr/>
          <p:nvPr/>
        </p:nvCxnSpPr>
        <p:spPr>
          <a:xfrm flipV="1">
            <a:off x="2025432" y="5157192"/>
            <a:ext cx="0" cy="864096"/>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2051720" y="5334259"/>
            <a:ext cx="122413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V="1">
            <a:off x="3293635" y="4465052"/>
            <a:ext cx="0" cy="864096"/>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26" name="Line 23"/>
          <p:cNvSpPr>
            <a:spLocks noChangeShapeType="1"/>
          </p:cNvSpPr>
          <p:nvPr/>
        </p:nvSpPr>
        <p:spPr bwMode="auto">
          <a:xfrm>
            <a:off x="3275856" y="5013176"/>
            <a:ext cx="1274762" cy="0"/>
          </a:xfrm>
          <a:prstGeom prst="line">
            <a:avLst/>
          </a:prstGeom>
          <a:noFill/>
          <a:ln w="38100">
            <a:solidFill>
              <a:srgbClr val="FF0000"/>
            </a:solidFill>
            <a:round/>
            <a:headEnd type="triangle" w="med" len="med"/>
            <a:tailEnd type="triangle" w="med" len="med"/>
          </a:ln>
          <a:effectLst/>
        </p:spPr>
        <p:txBody>
          <a:bodyPr/>
          <a:lstStyle/>
          <a:p>
            <a:endParaRPr lang="ja-JP" altLang="en-US"/>
          </a:p>
        </p:txBody>
      </p:sp>
      <p:sp>
        <p:nvSpPr>
          <p:cNvPr id="27" name="円形吹き出し 26"/>
          <p:cNvSpPr/>
          <p:nvPr/>
        </p:nvSpPr>
        <p:spPr bwMode="auto">
          <a:xfrm>
            <a:off x="5652120" y="3789040"/>
            <a:ext cx="2560320" cy="1045029"/>
          </a:xfrm>
          <a:prstGeom prst="wedgeEllipseCallout">
            <a:avLst>
              <a:gd name="adj1" fmla="val -89055"/>
              <a:gd name="adj2" fmla="val 56864"/>
            </a:avLst>
          </a:prstGeom>
          <a:solidFill>
            <a:srgbClr val="92D050"/>
          </a:solidFill>
          <a:ln w="9525" cap="flat" cmpd="sng" algn="ctr">
            <a:solidFill>
              <a:srgbClr val="00CC99"/>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2000" b="1" dirty="0" smtClean="0">
                <a:solidFill>
                  <a:srgbClr val="0000CC"/>
                </a:solidFill>
                <a:latin typeface="HG丸ｺﾞｼｯｸM-PRO" pitchFamily="50" charset="-128"/>
                <a:ea typeface="HG丸ｺﾞｼｯｸM-PRO" pitchFamily="50" charset="-128"/>
              </a:rPr>
              <a:t>滞留時間制約発注量</a:t>
            </a:r>
            <a:endPar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p:txBody>
      </p:sp>
      <p:cxnSp>
        <p:nvCxnSpPr>
          <p:cNvPr id="28" name="直線コネクタ 27"/>
          <p:cNvCxnSpPr/>
          <p:nvPr/>
        </p:nvCxnSpPr>
        <p:spPr>
          <a:xfrm>
            <a:off x="3347864" y="4437112"/>
            <a:ext cx="1512168"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3275856" y="4941168"/>
            <a:ext cx="1224136"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8001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スライド番号プレースホルダ 5"/>
          <p:cNvSpPr>
            <a:spLocks noGrp="1"/>
          </p:cNvSpPr>
          <p:nvPr>
            <p:ph type="sldNum" sz="quarter" idx="12"/>
          </p:nvPr>
        </p:nvSpPr>
        <p:spPr/>
        <p:txBody>
          <a:bodyPr/>
          <a:lstStyle/>
          <a:p>
            <a:fld id="{B7D7E203-544B-4F48-BC26-E92268A4B7DB}" type="slidenum">
              <a:rPr lang="en-US" altLang="ja-JP"/>
              <a:pPr/>
              <a:t>28</a:t>
            </a:fld>
            <a:endParaRPr lang="en-US" altLang="ja-JP"/>
          </a:p>
        </p:txBody>
      </p:sp>
      <p:sp>
        <p:nvSpPr>
          <p:cNvPr id="165890" name="Rectangle 2"/>
          <p:cNvSpPr>
            <a:spLocks noGrp="1" noChangeArrowheads="1"/>
          </p:cNvSpPr>
          <p:nvPr>
            <p:ph type="title"/>
          </p:nvPr>
        </p:nvSpPr>
        <p:spPr/>
        <p:txBody>
          <a:bodyPr/>
          <a:lstStyle/>
          <a:p>
            <a:r>
              <a:rPr lang="ja-JP" altLang="en-US"/>
              <a:t>累積グラフ、滞留時間制約</a:t>
            </a:r>
          </a:p>
        </p:txBody>
      </p:sp>
      <p:sp>
        <p:nvSpPr>
          <p:cNvPr id="165891" name="Rectangle 3"/>
          <p:cNvSpPr>
            <a:spLocks noGrp="1" noChangeArrowheads="1"/>
          </p:cNvSpPr>
          <p:nvPr>
            <p:ph type="body" idx="1"/>
          </p:nvPr>
        </p:nvSpPr>
        <p:spPr>
          <a:xfrm>
            <a:off x="466725" y="1485900"/>
            <a:ext cx="8426450" cy="1454150"/>
          </a:xfrm>
        </p:spPr>
        <p:txBody>
          <a:bodyPr/>
          <a:lstStyle/>
          <a:p>
            <a:r>
              <a:rPr lang="ja-JP" altLang="en-US" dirty="0" smtClean="0"/>
              <a:t>保管品は陳腐化する場合の最適発注法</a:t>
            </a:r>
          </a:p>
          <a:p>
            <a:pPr lvl="1"/>
            <a:r>
              <a:rPr lang="ja-JP" altLang="en-US" dirty="0" smtClean="0"/>
              <a:t>滞留</a:t>
            </a:r>
            <a:r>
              <a:rPr lang="ja-JP" altLang="en-US" dirty="0"/>
              <a:t>時間の上限制約</a:t>
            </a:r>
          </a:p>
        </p:txBody>
      </p:sp>
      <p:sp>
        <p:nvSpPr>
          <p:cNvPr id="165894" name="Line 6"/>
          <p:cNvSpPr>
            <a:spLocks noChangeShapeType="1"/>
          </p:cNvSpPr>
          <p:nvPr/>
        </p:nvSpPr>
        <p:spPr bwMode="auto">
          <a:xfrm>
            <a:off x="2020888" y="5999163"/>
            <a:ext cx="4968875" cy="0"/>
          </a:xfrm>
          <a:prstGeom prst="line">
            <a:avLst/>
          </a:prstGeom>
          <a:noFill/>
          <a:ln w="9525">
            <a:solidFill>
              <a:schemeClr val="tx1"/>
            </a:solidFill>
            <a:round/>
            <a:headEnd/>
            <a:tailEnd type="triangle" w="med" len="med"/>
          </a:ln>
          <a:effectLst/>
        </p:spPr>
        <p:txBody>
          <a:bodyPr/>
          <a:lstStyle/>
          <a:p>
            <a:endParaRPr lang="ja-JP" altLang="en-US"/>
          </a:p>
        </p:txBody>
      </p:sp>
      <p:sp>
        <p:nvSpPr>
          <p:cNvPr id="165895" name="Line 7"/>
          <p:cNvSpPr>
            <a:spLocks noChangeShapeType="1"/>
          </p:cNvSpPr>
          <p:nvPr/>
        </p:nvSpPr>
        <p:spPr bwMode="auto">
          <a:xfrm flipV="1">
            <a:off x="2020888" y="3154363"/>
            <a:ext cx="0" cy="2844800"/>
          </a:xfrm>
          <a:prstGeom prst="line">
            <a:avLst/>
          </a:prstGeom>
          <a:noFill/>
          <a:ln w="9525">
            <a:solidFill>
              <a:schemeClr val="tx1"/>
            </a:solidFill>
            <a:round/>
            <a:headEnd/>
            <a:tailEnd type="triangle" w="med" len="med"/>
          </a:ln>
          <a:effectLst/>
        </p:spPr>
        <p:txBody>
          <a:bodyPr/>
          <a:lstStyle/>
          <a:p>
            <a:endParaRPr lang="ja-JP" altLang="en-US"/>
          </a:p>
        </p:txBody>
      </p:sp>
      <p:sp>
        <p:nvSpPr>
          <p:cNvPr id="165896" name="Freeform 8"/>
          <p:cNvSpPr>
            <a:spLocks/>
          </p:cNvSpPr>
          <p:nvPr/>
        </p:nvSpPr>
        <p:spPr bwMode="auto">
          <a:xfrm>
            <a:off x="204787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5897" name="Line 9"/>
          <p:cNvSpPr>
            <a:spLocks noChangeShapeType="1"/>
          </p:cNvSpPr>
          <p:nvPr/>
        </p:nvSpPr>
        <p:spPr bwMode="auto">
          <a:xfrm>
            <a:off x="5262563" y="5157788"/>
            <a:ext cx="0" cy="849312"/>
          </a:xfrm>
          <a:prstGeom prst="line">
            <a:avLst/>
          </a:prstGeom>
          <a:noFill/>
          <a:ln w="38100">
            <a:solidFill>
              <a:srgbClr val="FF9999"/>
            </a:solidFill>
            <a:round/>
            <a:headEnd type="triangle" w="med" len="med"/>
            <a:tailEnd type="triangle" w="med" len="med"/>
          </a:ln>
          <a:effectLst/>
        </p:spPr>
        <p:txBody>
          <a:bodyPr/>
          <a:lstStyle/>
          <a:p>
            <a:endParaRPr lang="ja-JP" altLang="en-US"/>
          </a:p>
        </p:txBody>
      </p:sp>
      <p:sp>
        <p:nvSpPr>
          <p:cNvPr id="165898" name="Text Box 10"/>
          <p:cNvSpPr txBox="1">
            <a:spLocks noChangeArrowheads="1"/>
          </p:cNvSpPr>
          <p:nvPr/>
        </p:nvSpPr>
        <p:spPr bwMode="auto">
          <a:xfrm>
            <a:off x="5365750" y="5418138"/>
            <a:ext cx="1106488"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倉庫容量</a:t>
            </a:r>
          </a:p>
        </p:txBody>
      </p:sp>
      <p:sp>
        <p:nvSpPr>
          <p:cNvPr id="165911" name="Line 23"/>
          <p:cNvSpPr>
            <a:spLocks noChangeShapeType="1"/>
          </p:cNvSpPr>
          <p:nvPr/>
        </p:nvSpPr>
        <p:spPr bwMode="auto">
          <a:xfrm>
            <a:off x="2027238" y="3908425"/>
            <a:ext cx="1274762" cy="0"/>
          </a:xfrm>
          <a:prstGeom prst="line">
            <a:avLst/>
          </a:prstGeom>
          <a:noFill/>
          <a:ln w="38100">
            <a:solidFill>
              <a:srgbClr val="FF0000"/>
            </a:solidFill>
            <a:round/>
            <a:headEnd type="triangle" w="med" len="med"/>
            <a:tailEnd type="triangle" w="med" len="med"/>
          </a:ln>
          <a:effectLst/>
        </p:spPr>
        <p:txBody>
          <a:bodyPr/>
          <a:lstStyle/>
          <a:p>
            <a:endParaRPr lang="ja-JP" altLang="en-US"/>
          </a:p>
        </p:txBody>
      </p:sp>
      <p:sp>
        <p:nvSpPr>
          <p:cNvPr id="165912" name="Line 24"/>
          <p:cNvSpPr>
            <a:spLocks noChangeShapeType="1"/>
          </p:cNvSpPr>
          <p:nvPr/>
        </p:nvSpPr>
        <p:spPr bwMode="auto">
          <a:xfrm>
            <a:off x="3282950" y="3243263"/>
            <a:ext cx="0" cy="2778125"/>
          </a:xfrm>
          <a:prstGeom prst="line">
            <a:avLst/>
          </a:prstGeom>
          <a:noFill/>
          <a:ln w="9525">
            <a:solidFill>
              <a:srgbClr val="FF0000"/>
            </a:solidFill>
            <a:prstDash val="dash"/>
            <a:round/>
            <a:headEnd/>
            <a:tailEnd/>
          </a:ln>
          <a:effectLst/>
        </p:spPr>
        <p:txBody>
          <a:bodyPr/>
          <a:lstStyle/>
          <a:p>
            <a:endParaRPr lang="ja-JP" altLang="en-US"/>
          </a:p>
        </p:txBody>
      </p:sp>
      <p:sp>
        <p:nvSpPr>
          <p:cNvPr id="165916" name="Freeform 28"/>
          <p:cNvSpPr>
            <a:spLocks/>
          </p:cNvSpPr>
          <p:nvPr/>
        </p:nvSpPr>
        <p:spPr bwMode="auto">
          <a:xfrm>
            <a:off x="205422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5920" name="Text Box 32"/>
          <p:cNvSpPr txBox="1">
            <a:spLocks noChangeArrowheads="1"/>
          </p:cNvSpPr>
          <p:nvPr/>
        </p:nvSpPr>
        <p:spPr bwMode="auto">
          <a:xfrm>
            <a:off x="2082800" y="3384550"/>
            <a:ext cx="1427163"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倉庫滞留時間</a:t>
            </a:r>
          </a:p>
        </p:txBody>
      </p:sp>
      <p:sp>
        <p:nvSpPr>
          <p:cNvPr id="165924" name="Text Box 36"/>
          <p:cNvSpPr txBox="1">
            <a:spLocks noChangeArrowheads="1"/>
          </p:cNvSpPr>
          <p:nvPr/>
        </p:nvSpPr>
        <p:spPr bwMode="auto">
          <a:xfrm>
            <a:off x="6786563" y="3206750"/>
            <a:ext cx="1208087" cy="336550"/>
          </a:xfrm>
          <a:prstGeom prst="rect">
            <a:avLst/>
          </a:prstGeom>
          <a:noFill/>
          <a:ln w="9525">
            <a:noFill/>
            <a:miter lim="800000"/>
            <a:headEnd/>
            <a:tailEnd/>
          </a:ln>
          <a:effectLst/>
        </p:spPr>
        <p:txBody>
          <a:bodyPr wrap="none">
            <a:spAutoFit/>
          </a:bodyPr>
          <a:lstStyle/>
          <a:p>
            <a:pPr algn="l"/>
            <a:r>
              <a:rPr lang="ja-JP" altLang="en-US" sz="1600" b="1">
                <a:solidFill>
                  <a:srgbClr val="0000CC"/>
                </a:solidFill>
                <a:latin typeface="HG丸ｺﾞｼｯｸM-PRO" pitchFamily="50" charset="-128"/>
                <a:ea typeface="HG丸ｺﾞｼｯｸM-PRO" pitchFamily="50" charset="-128"/>
              </a:rPr>
              <a:t>累積出庫量</a:t>
            </a:r>
          </a:p>
        </p:txBody>
      </p:sp>
      <p:sp>
        <p:nvSpPr>
          <p:cNvPr id="165938" name="Line 50"/>
          <p:cNvSpPr>
            <a:spLocks noChangeShapeType="1"/>
          </p:cNvSpPr>
          <p:nvPr/>
        </p:nvSpPr>
        <p:spPr bwMode="auto">
          <a:xfrm>
            <a:off x="4421188" y="4087813"/>
            <a:ext cx="0" cy="849312"/>
          </a:xfrm>
          <a:prstGeom prst="line">
            <a:avLst/>
          </a:prstGeom>
          <a:noFill/>
          <a:ln w="38100">
            <a:solidFill>
              <a:srgbClr val="FF9999"/>
            </a:solidFill>
            <a:round/>
            <a:headEnd type="triangle" w="med" len="med"/>
            <a:tailEnd type="triangle" w="med" len="med"/>
          </a:ln>
          <a:effectLst/>
        </p:spPr>
        <p:txBody>
          <a:bodyPr/>
          <a:lstStyle/>
          <a:p>
            <a:endParaRPr lang="ja-JP" altLang="en-US"/>
          </a:p>
        </p:txBody>
      </p:sp>
      <p:sp>
        <p:nvSpPr>
          <p:cNvPr id="24" name="Line 11"/>
          <p:cNvSpPr>
            <a:spLocks noChangeShapeType="1"/>
          </p:cNvSpPr>
          <p:nvPr/>
        </p:nvSpPr>
        <p:spPr bwMode="auto">
          <a:xfrm flipH="1">
            <a:off x="2001838" y="5175250"/>
            <a:ext cx="4303712" cy="0"/>
          </a:xfrm>
          <a:prstGeom prst="line">
            <a:avLst/>
          </a:prstGeom>
          <a:noFill/>
          <a:ln w="9525">
            <a:solidFill>
              <a:srgbClr val="FF0000"/>
            </a:solidFill>
            <a:prstDash val="dash"/>
            <a:round/>
            <a:headEnd/>
            <a:tailEnd/>
          </a:ln>
          <a:effectLst/>
        </p:spPr>
        <p:txBody>
          <a:bodyPr/>
          <a:lstStyle/>
          <a:p>
            <a:endParaRPr lang="ja-JP" altLang="en-US"/>
          </a:p>
        </p:txBody>
      </p:sp>
      <p:sp>
        <p:nvSpPr>
          <p:cNvPr id="25" name="Freeform 28"/>
          <p:cNvSpPr>
            <a:spLocks/>
          </p:cNvSpPr>
          <p:nvPr/>
        </p:nvSpPr>
        <p:spPr bwMode="auto">
          <a:xfrm>
            <a:off x="2030353" y="3426971"/>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accent5">
                <a:lumMod val="75000"/>
              </a:schemeClr>
            </a:solidFill>
            <a:round/>
            <a:headEnd/>
            <a:tailEnd/>
          </a:ln>
          <a:effectLst/>
        </p:spPr>
        <p:txBody>
          <a:bodyPr/>
          <a:lstStyle/>
          <a:p>
            <a:endParaRPr lang="ja-JP" altLang="en-US"/>
          </a:p>
        </p:txBody>
      </p:sp>
      <p:cxnSp>
        <p:nvCxnSpPr>
          <p:cNvPr id="22" name="直線コネクタ 21"/>
          <p:cNvCxnSpPr/>
          <p:nvPr/>
        </p:nvCxnSpPr>
        <p:spPr>
          <a:xfrm>
            <a:off x="2051720" y="5334259"/>
            <a:ext cx="122413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V="1">
            <a:off x="4572000" y="4077072"/>
            <a:ext cx="0" cy="864096"/>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3275856" y="4941168"/>
            <a:ext cx="122413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4572000" y="4077072"/>
            <a:ext cx="6480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0" name="円形吹き出し 29"/>
          <p:cNvSpPr/>
          <p:nvPr/>
        </p:nvSpPr>
        <p:spPr bwMode="auto">
          <a:xfrm>
            <a:off x="5292080" y="2348880"/>
            <a:ext cx="2560320" cy="1045029"/>
          </a:xfrm>
          <a:prstGeom prst="wedgeEllipseCallout">
            <a:avLst>
              <a:gd name="adj1" fmla="val -76146"/>
              <a:gd name="adj2" fmla="val 107466"/>
            </a:avLst>
          </a:prstGeom>
          <a:solidFill>
            <a:srgbClr val="92D050"/>
          </a:solidFill>
          <a:ln w="9525" cap="flat" cmpd="sng" algn="ctr">
            <a:solidFill>
              <a:srgbClr val="00CC99"/>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2000" b="1" dirty="0" smtClean="0">
                <a:solidFill>
                  <a:srgbClr val="0000CC"/>
                </a:solidFill>
                <a:latin typeface="HG丸ｺﾞｼｯｸM-PRO" pitchFamily="50" charset="-128"/>
                <a:ea typeface="HG丸ｺﾞｼｯｸM-PRO" pitchFamily="50" charset="-128"/>
              </a:rPr>
              <a:t>倉庫容量制約</a:t>
            </a:r>
            <a:endParaRPr lang="en-US" altLang="ja-JP" sz="2000" b="1" dirty="0" smtClean="0">
              <a:solidFill>
                <a:srgbClr val="0000CC"/>
              </a:solidFill>
              <a:latin typeface="HG丸ｺﾞｼｯｸM-PRO" pitchFamily="50" charset="-128"/>
              <a:ea typeface="HG丸ｺﾞｼｯｸM-PRO"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sz="2000" b="1" dirty="0" smtClean="0">
                <a:solidFill>
                  <a:srgbClr val="0000CC"/>
                </a:solidFill>
                <a:latin typeface="HG丸ｺﾞｼｯｸM-PRO" pitchFamily="50" charset="-128"/>
                <a:ea typeface="HG丸ｺﾞｼｯｸM-PRO" pitchFamily="50" charset="-128"/>
              </a:rPr>
              <a:t>発注量</a:t>
            </a:r>
            <a:endPar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19850711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スライド番号プレースホルダ 5"/>
          <p:cNvSpPr>
            <a:spLocks noGrp="1"/>
          </p:cNvSpPr>
          <p:nvPr>
            <p:ph type="sldNum" sz="quarter" idx="12"/>
          </p:nvPr>
        </p:nvSpPr>
        <p:spPr/>
        <p:txBody>
          <a:bodyPr/>
          <a:lstStyle/>
          <a:p>
            <a:fld id="{B7D7E203-544B-4F48-BC26-E92268A4B7DB}" type="slidenum">
              <a:rPr lang="en-US" altLang="ja-JP"/>
              <a:pPr/>
              <a:t>29</a:t>
            </a:fld>
            <a:endParaRPr lang="en-US" altLang="ja-JP"/>
          </a:p>
        </p:txBody>
      </p:sp>
      <p:sp>
        <p:nvSpPr>
          <p:cNvPr id="165890" name="Rectangle 2"/>
          <p:cNvSpPr>
            <a:spLocks noGrp="1" noChangeArrowheads="1"/>
          </p:cNvSpPr>
          <p:nvPr>
            <p:ph type="title"/>
          </p:nvPr>
        </p:nvSpPr>
        <p:spPr/>
        <p:txBody>
          <a:bodyPr/>
          <a:lstStyle/>
          <a:p>
            <a:r>
              <a:rPr lang="ja-JP" altLang="en-US" dirty="0" smtClean="0"/>
              <a:t>累積グラフ、滞留時間制約</a:t>
            </a:r>
            <a:endParaRPr lang="ja-JP" altLang="en-US" dirty="0"/>
          </a:p>
        </p:txBody>
      </p:sp>
      <p:sp>
        <p:nvSpPr>
          <p:cNvPr id="165891" name="Rectangle 3"/>
          <p:cNvSpPr>
            <a:spLocks noGrp="1" noChangeArrowheads="1"/>
          </p:cNvSpPr>
          <p:nvPr>
            <p:ph type="body" idx="1"/>
          </p:nvPr>
        </p:nvSpPr>
        <p:spPr>
          <a:xfrm>
            <a:off x="466725" y="1485900"/>
            <a:ext cx="8426450" cy="1454150"/>
          </a:xfrm>
        </p:spPr>
        <p:txBody>
          <a:bodyPr/>
          <a:lstStyle/>
          <a:p>
            <a:r>
              <a:rPr lang="ja-JP" altLang="en-US" dirty="0" smtClean="0"/>
              <a:t>在庫品は陳腐化する場合の最適発注法</a:t>
            </a:r>
          </a:p>
          <a:p>
            <a:pPr lvl="1"/>
            <a:r>
              <a:rPr lang="ja-JP" altLang="en-US" dirty="0" smtClean="0"/>
              <a:t>滞留</a:t>
            </a:r>
            <a:r>
              <a:rPr lang="ja-JP" altLang="en-US" dirty="0"/>
              <a:t>時間の上限制約</a:t>
            </a:r>
          </a:p>
        </p:txBody>
      </p:sp>
      <p:sp>
        <p:nvSpPr>
          <p:cNvPr id="165894" name="Line 6"/>
          <p:cNvSpPr>
            <a:spLocks noChangeShapeType="1"/>
          </p:cNvSpPr>
          <p:nvPr/>
        </p:nvSpPr>
        <p:spPr bwMode="auto">
          <a:xfrm>
            <a:off x="2020888" y="5999163"/>
            <a:ext cx="4968875" cy="0"/>
          </a:xfrm>
          <a:prstGeom prst="line">
            <a:avLst/>
          </a:prstGeom>
          <a:noFill/>
          <a:ln w="9525">
            <a:solidFill>
              <a:schemeClr val="tx1"/>
            </a:solidFill>
            <a:round/>
            <a:headEnd/>
            <a:tailEnd type="triangle" w="med" len="med"/>
          </a:ln>
          <a:effectLst/>
        </p:spPr>
        <p:txBody>
          <a:bodyPr/>
          <a:lstStyle/>
          <a:p>
            <a:endParaRPr lang="ja-JP" altLang="en-US"/>
          </a:p>
        </p:txBody>
      </p:sp>
      <p:sp>
        <p:nvSpPr>
          <p:cNvPr id="165895" name="Line 7"/>
          <p:cNvSpPr>
            <a:spLocks noChangeShapeType="1"/>
          </p:cNvSpPr>
          <p:nvPr/>
        </p:nvSpPr>
        <p:spPr bwMode="auto">
          <a:xfrm flipV="1">
            <a:off x="2020888" y="3154363"/>
            <a:ext cx="0" cy="2844800"/>
          </a:xfrm>
          <a:prstGeom prst="line">
            <a:avLst/>
          </a:prstGeom>
          <a:noFill/>
          <a:ln w="9525">
            <a:solidFill>
              <a:schemeClr val="tx1"/>
            </a:solidFill>
            <a:round/>
            <a:headEnd/>
            <a:tailEnd type="triangle" w="med" len="med"/>
          </a:ln>
          <a:effectLst/>
        </p:spPr>
        <p:txBody>
          <a:bodyPr/>
          <a:lstStyle/>
          <a:p>
            <a:endParaRPr lang="ja-JP" altLang="en-US"/>
          </a:p>
        </p:txBody>
      </p:sp>
      <p:sp>
        <p:nvSpPr>
          <p:cNvPr id="165896" name="Freeform 8"/>
          <p:cNvSpPr>
            <a:spLocks/>
          </p:cNvSpPr>
          <p:nvPr/>
        </p:nvSpPr>
        <p:spPr bwMode="auto">
          <a:xfrm>
            <a:off x="204787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5897" name="Line 9"/>
          <p:cNvSpPr>
            <a:spLocks noChangeShapeType="1"/>
          </p:cNvSpPr>
          <p:nvPr/>
        </p:nvSpPr>
        <p:spPr bwMode="auto">
          <a:xfrm>
            <a:off x="5262563" y="5157788"/>
            <a:ext cx="0" cy="849312"/>
          </a:xfrm>
          <a:prstGeom prst="line">
            <a:avLst/>
          </a:prstGeom>
          <a:noFill/>
          <a:ln w="38100">
            <a:solidFill>
              <a:srgbClr val="FF9999"/>
            </a:solidFill>
            <a:round/>
            <a:headEnd type="triangle" w="med" len="med"/>
            <a:tailEnd type="triangle" w="med" len="med"/>
          </a:ln>
          <a:effectLst/>
        </p:spPr>
        <p:txBody>
          <a:bodyPr/>
          <a:lstStyle/>
          <a:p>
            <a:endParaRPr lang="ja-JP" altLang="en-US"/>
          </a:p>
        </p:txBody>
      </p:sp>
      <p:sp>
        <p:nvSpPr>
          <p:cNvPr id="165898" name="Text Box 10"/>
          <p:cNvSpPr txBox="1">
            <a:spLocks noChangeArrowheads="1"/>
          </p:cNvSpPr>
          <p:nvPr/>
        </p:nvSpPr>
        <p:spPr bwMode="auto">
          <a:xfrm>
            <a:off x="5365750" y="5418138"/>
            <a:ext cx="1106488"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倉庫容量</a:t>
            </a:r>
          </a:p>
        </p:txBody>
      </p:sp>
      <p:sp>
        <p:nvSpPr>
          <p:cNvPr id="165911" name="Line 23"/>
          <p:cNvSpPr>
            <a:spLocks noChangeShapeType="1"/>
          </p:cNvSpPr>
          <p:nvPr/>
        </p:nvSpPr>
        <p:spPr bwMode="auto">
          <a:xfrm>
            <a:off x="2027238" y="3908425"/>
            <a:ext cx="1274762" cy="0"/>
          </a:xfrm>
          <a:prstGeom prst="line">
            <a:avLst/>
          </a:prstGeom>
          <a:noFill/>
          <a:ln w="38100">
            <a:solidFill>
              <a:srgbClr val="FF0000"/>
            </a:solidFill>
            <a:round/>
            <a:headEnd type="triangle" w="med" len="med"/>
            <a:tailEnd type="triangle" w="med" len="med"/>
          </a:ln>
          <a:effectLst/>
        </p:spPr>
        <p:txBody>
          <a:bodyPr/>
          <a:lstStyle/>
          <a:p>
            <a:endParaRPr lang="ja-JP" altLang="en-US"/>
          </a:p>
        </p:txBody>
      </p:sp>
      <p:sp>
        <p:nvSpPr>
          <p:cNvPr id="165912" name="Line 24"/>
          <p:cNvSpPr>
            <a:spLocks noChangeShapeType="1"/>
          </p:cNvSpPr>
          <p:nvPr/>
        </p:nvSpPr>
        <p:spPr bwMode="auto">
          <a:xfrm>
            <a:off x="3282950" y="3243263"/>
            <a:ext cx="0" cy="2778125"/>
          </a:xfrm>
          <a:prstGeom prst="line">
            <a:avLst/>
          </a:prstGeom>
          <a:noFill/>
          <a:ln w="9525">
            <a:solidFill>
              <a:srgbClr val="FF0000"/>
            </a:solidFill>
            <a:prstDash val="dash"/>
            <a:round/>
            <a:headEnd/>
            <a:tailEnd/>
          </a:ln>
          <a:effectLst/>
        </p:spPr>
        <p:txBody>
          <a:bodyPr/>
          <a:lstStyle/>
          <a:p>
            <a:endParaRPr lang="ja-JP" altLang="en-US"/>
          </a:p>
        </p:txBody>
      </p:sp>
      <p:sp>
        <p:nvSpPr>
          <p:cNvPr id="165916" name="Freeform 28"/>
          <p:cNvSpPr>
            <a:spLocks/>
          </p:cNvSpPr>
          <p:nvPr/>
        </p:nvSpPr>
        <p:spPr bwMode="auto">
          <a:xfrm>
            <a:off x="205422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5920" name="Text Box 32"/>
          <p:cNvSpPr txBox="1">
            <a:spLocks noChangeArrowheads="1"/>
          </p:cNvSpPr>
          <p:nvPr/>
        </p:nvSpPr>
        <p:spPr bwMode="auto">
          <a:xfrm>
            <a:off x="2082800" y="3384550"/>
            <a:ext cx="1427163"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倉庫滞留時間</a:t>
            </a:r>
          </a:p>
        </p:txBody>
      </p:sp>
      <p:sp>
        <p:nvSpPr>
          <p:cNvPr id="165924" name="Text Box 36"/>
          <p:cNvSpPr txBox="1">
            <a:spLocks noChangeArrowheads="1"/>
          </p:cNvSpPr>
          <p:nvPr/>
        </p:nvSpPr>
        <p:spPr bwMode="auto">
          <a:xfrm>
            <a:off x="6786563" y="3206750"/>
            <a:ext cx="1208087" cy="336550"/>
          </a:xfrm>
          <a:prstGeom prst="rect">
            <a:avLst/>
          </a:prstGeom>
          <a:noFill/>
          <a:ln w="9525">
            <a:noFill/>
            <a:miter lim="800000"/>
            <a:headEnd/>
            <a:tailEnd/>
          </a:ln>
          <a:effectLst/>
        </p:spPr>
        <p:txBody>
          <a:bodyPr wrap="none">
            <a:spAutoFit/>
          </a:bodyPr>
          <a:lstStyle/>
          <a:p>
            <a:pPr algn="l"/>
            <a:r>
              <a:rPr lang="ja-JP" altLang="en-US" sz="1600" b="1">
                <a:solidFill>
                  <a:srgbClr val="0000CC"/>
                </a:solidFill>
                <a:latin typeface="HG丸ｺﾞｼｯｸM-PRO" pitchFamily="50" charset="-128"/>
                <a:ea typeface="HG丸ｺﾞｼｯｸM-PRO" pitchFamily="50" charset="-128"/>
              </a:rPr>
              <a:t>累積出庫量</a:t>
            </a:r>
          </a:p>
        </p:txBody>
      </p:sp>
      <p:sp>
        <p:nvSpPr>
          <p:cNvPr id="24" name="Line 11"/>
          <p:cNvSpPr>
            <a:spLocks noChangeShapeType="1"/>
          </p:cNvSpPr>
          <p:nvPr/>
        </p:nvSpPr>
        <p:spPr bwMode="auto">
          <a:xfrm flipH="1">
            <a:off x="2001838" y="5175250"/>
            <a:ext cx="4303712" cy="0"/>
          </a:xfrm>
          <a:prstGeom prst="line">
            <a:avLst/>
          </a:prstGeom>
          <a:noFill/>
          <a:ln w="9525">
            <a:solidFill>
              <a:srgbClr val="FF0000"/>
            </a:solidFill>
            <a:prstDash val="dash"/>
            <a:round/>
            <a:headEnd/>
            <a:tailEnd/>
          </a:ln>
          <a:effectLst/>
        </p:spPr>
        <p:txBody>
          <a:bodyPr/>
          <a:lstStyle/>
          <a:p>
            <a:endParaRPr lang="ja-JP" altLang="en-US"/>
          </a:p>
        </p:txBody>
      </p:sp>
      <p:sp>
        <p:nvSpPr>
          <p:cNvPr id="25" name="Freeform 49"/>
          <p:cNvSpPr>
            <a:spLocks/>
          </p:cNvSpPr>
          <p:nvPr/>
        </p:nvSpPr>
        <p:spPr bwMode="auto">
          <a:xfrm>
            <a:off x="2013229" y="2625098"/>
            <a:ext cx="4672012" cy="3392487"/>
          </a:xfrm>
          <a:custGeom>
            <a:avLst/>
            <a:gdLst/>
            <a:ahLst/>
            <a:cxnLst>
              <a:cxn ang="0">
                <a:pos x="0" y="2137"/>
              </a:cxn>
              <a:cxn ang="0">
                <a:pos x="0" y="1717"/>
              </a:cxn>
              <a:cxn ang="0">
                <a:pos x="795" y="1717"/>
              </a:cxn>
              <a:cxn ang="0">
                <a:pos x="795" y="1458"/>
              </a:cxn>
              <a:cxn ang="0">
                <a:pos x="1601" y="1458"/>
              </a:cxn>
              <a:cxn ang="0">
                <a:pos x="1601" y="928"/>
              </a:cxn>
              <a:cxn ang="0">
                <a:pos x="2004" y="928"/>
              </a:cxn>
              <a:cxn ang="0">
                <a:pos x="2004" y="519"/>
              </a:cxn>
              <a:cxn ang="0">
                <a:pos x="2765" y="519"/>
              </a:cxn>
              <a:cxn ang="0">
                <a:pos x="2765" y="0"/>
              </a:cxn>
              <a:cxn ang="0">
                <a:pos x="2943" y="0"/>
              </a:cxn>
            </a:cxnLst>
            <a:rect l="0" t="0" r="r" b="b"/>
            <a:pathLst>
              <a:path w="2943" h="2137">
                <a:moveTo>
                  <a:pt x="0" y="2137"/>
                </a:moveTo>
                <a:lnTo>
                  <a:pt x="0" y="1717"/>
                </a:lnTo>
                <a:lnTo>
                  <a:pt x="795" y="1717"/>
                </a:lnTo>
                <a:lnTo>
                  <a:pt x="795" y="1458"/>
                </a:lnTo>
                <a:lnTo>
                  <a:pt x="1601" y="1458"/>
                </a:lnTo>
                <a:lnTo>
                  <a:pt x="1601" y="928"/>
                </a:lnTo>
                <a:lnTo>
                  <a:pt x="2004" y="928"/>
                </a:lnTo>
                <a:lnTo>
                  <a:pt x="2004" y="519"/>
                </a:lnTo>
                <a:lnTo>
                  <a:pt x="2765" y="519"/>
                </a:lnTo>
                <a:lnTo>
                  <a:pt x="2765" y="0"/>
                </a:lnTo>
                <a:lnTo>
                  <a:pt x="2943" y="0"/>
                </a:lnTo>
              </a:path>
            </a:pathLst>
          </a:custGeom>
          <a:noFill/>
          <a:ln w="19050" cap="flat" cmpd="sng">
            <a:solidFill>
              <a:schemeClr val="accent1"/>
            </a:solidFill>
            <a:prstDash val="solid"/>
            <a:round/>
            <a:headEnd type="none" w="med" len="med"/>
            <a:tailEnd type="none" w="med" len="med"/>
          </a:ln>
          <a:effectLst/>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a:p>
        </p:txBody>
      </p:sp>
      <p:sp>
        <p:nvSpPr>
          <p:cNvPr id="30" name="Freeform 40"/>
          <p:cNvSpPr>
            <a:spLocks/>
          </p:cNvSpPr>
          <p:nvPr/>
        </p:nvSpPr>
        <p:spPr bwMode="auto">
          <a:xfrm>
            <a:off x="2032000" y="2577421"/>
            <a:ext cx="4525963" cy="2592387"/>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19050">
            <a:solidFill>
              <a:srgbClr val="FF0000"/>
            </a:solidFill>
            <a:round/>
            <a:headEnd/>
            <a:tailEnd/>
          </a:ln>
          <a:effectLst/>
        </p:spPr>
        <p:txBody>
          <a:bodyPr/>
          <a:lstStyle/>
          <a:p>
            <a:endParaRPr lang="ja-JP" altLang="en-US"/>
          </a:p>
        </p:txBody>
      </p:sp>
      <p:sp>
        <p:nvSpPr>
          <p:cNvPr id="32" name="Freeform 40"/>
          <p:cNvSpPr>
            <a:spLocks/>
          </p:cNvSpPr>
          <p:nvPr/>
        </p:nvSpPr>
        <p:spPr bwMode="auto">
          <a:xfrm>
            <a:off x="755576" y="3429000"/>
            <a:ext cx="4525963" cy="2592387"/>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19050">
            <a:solidFill>
              <a:srgbClr val="FF0000"/>
            </a:solidFill>
            <a:prstDash val="dash"/>
            <a:round/>
            <a:headEnd/>
            <a:tailEnd/>
          </a:ln>
          <a:effectLst/>
        </p:spPr>
        <p:txBody>
          <a:bodyPr/>
          <a:lstStyle/>
          <a:p>
            <a:endParaRPr lang="ja-JP" altLang="en-US"/>
          </a:p>
        </p:txBody>
      </p:sp>
    </p:spTree>
    <p:extLst>
      <p:ext uri="{BB962C8B-B14F-4D97-AF65-F5344CB8AC3E}">
        <p14:creationId xmlns:p14="http://schemas.microsoft.com/office/powerpoint/2010/main" val="2281605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1000"/>
                                  </p:stCondLst>
                                  <p:childTnLst>
                                    <p:set>
                                      <p:cBhvr>
                                        <p:cTn id="6" dur="1" fill="hold">
                                          <p:stCondLst>
                                            <p:cond delay="0"/>
                                          </p:stCondLst>
                                        </p:cTn>
                                        <p:tgtEl>
                                          <p:spTgt spid="30"/>
                                        </p:tgtEl>
                                        <p:attrNameLst>
                                          <p:attrName>style.visibility</p:attrName>
                                        </p:attrNameLst>
                                      </p:cBhvr>
                                      <p:to>
                                        <p:strVal val="visible"/>
                                      </p:to>
                                    </p:set>
                                  </p:childTnLst>
                                </p:cTn>
                              </p:par>
                            </p:childTnLst>
                          </p:cTn>
                        </p:par>
                        <p:par>
                          <p:cTn id="7" fill="hold">
                            <p:stCondLst>
                              <p:cond delay="1000"/>
                            </p:stCondLst>
                            <p:childTnLst>
                              <p:par>
                                <p:cTn id="8" presetID="42" presetClass="path" presetSubtype="0" accel="50000" decel="50000" fill="hold" grpId="0" nodeType="afterEffect">
                                  <p:stCondLst>
                                    <p:cond delay="0"/>
                                  </p:stCondLst>
                                  <p:childTnLst>
                                    <p:animMotion origin="layout" path="M 0.00017 0.12214 L 2.5E-6 -2.67638E-6 " pathEditMode="relative" rAng="0" ptsTypes="AA">
                                      <p:cBhvr>
                                        <p:cTn id="9" dur="2000" fill="hold"/>
                                        <p:tgtEl>
                                          <p:spTgt spid="30"/>
                                        </p:tgtEl>
                                        <p:attrNameLst>
                                          <p:attrName>ppt_x</p:attrName>
                                          <p:attrName>ppt_y</p:attrName>
                                        </p:attrNameLst>
                                      </p:cBhvr>
                                      <p:rCtr x="-17" y="-6107"/>
                                    </p:animMotion>
                                  </p:childTnLst>
                                </p:cTn>
                              </p:par>
                            </p:childTnLst>
                          </p:cTn>
                        </p:par>
                        <p:par>
                          <p:cTn id="10" fill="hold">
                            <p:stCondLst>
                              <p:cond delay="3000"/>
                            </p:stCondLst>
                            <p:childTnLst>
                              <p:par>
                                <p:cTn id="11" presetID="1" presetClass="entr" presetSubtype="0" fill="hold" grpId="1" nodeType="afterEffect">
                                  <p:stCondLst>
                                    <p:cond delay="1000"/>
                                  </p:stCondLst>
                                  <p:childTnLst>
                                    <p:set>
                                      <p:cBhvr>
                                        <p:cTn id="12" dur="1" fill="hold">
                                          <p:stCondLst>
                                            <p:cond delay="0"/>
                                          </p:stCondLst>
                                        </p:cTn>
                                        <p:tgtEl>
                                          <p:spTgt spid="32"/>
                                        </p:tgtEl>
                                        <p:attrNameLst>
                                          <p:attrName>style.visibility</p:attrName>
                                        </p:attrNameLst>
                                      </p:cBhvr>
                                      <p:to>
                                        <p:strVal val="visible"/>
                                      </p:to>
                                    </p:set>
                                  </p:childTnLst>
                                </p:cTn>
                              </p:par>
                            </p:childTnLst>
                          </p:cTn>
                        </p:par>
                        <p:par>
                          <p:cTn id="13" fill="hold">
                            <p:stCondLst>
                              <p:cond delay="4000"/>
                            </p:stCondLst>
                            <p:childTnLst>
                              <p:par>
                                <p:cTn id="14" presetID="42" presetClass="path" presetSubtype="0" accel="50000" decel="50000" fill="hold" grpId="0" nodeType="afterEffect">
                                  <p:stCondLst>
                                    <p:cond delay="0"/>
                                  </p:stCondLst>
                                  <p:childTnLst>
                                    <p:animMotion origin="layout" path="M 0.13056 -1.58455E-6 L -3.61111E-6 -1.58455E-6 " pathEditMode="relative" rAng="0" ptsTypes="AA">
                                      <p:cBhvr>
                                        <p:cTn id="15" dur="2000" fill="hold"/>
                                        <p:tgtEl>
                                          <p:spTgt spid="32"/>
                                        </p:tgtEl>
                                        <p:attrNameLst>
                                          <p:attrName>ppt_x</p:attrName>
                                          <p:attrName>ppt_y</p:attrName>
                                        </p:attrNameLst>
                                      </p:cBhvr>
                                      <p:rCtr x="-6528" y="0"/>
                                    </p:animMotion>
                                  </p:childTnLst>
                                </p:cTn>
                              </p:par>
                            </p:childTnLst>
                          </p:cTn>
                        </p:par>
                        <p:par>
                          <p:cTn id="16" fill="hold">
                            <p:stCondLst>
                              <p:cond delay="6000"/>
                            </p:stCondLst>
                            <p:childTnLst>
                              <p:par>
                                <p:cTn id="17" presetID="22" presetClass="entr" presetSubtype="8" fill="hold" grpId="0" nodeType="afterEffect">
                                  <p:stCondLst>
                                    <p:cond delay="1000"/>
                                  </p:stCondLst>
                                  <p:childTnLst>
                                    <p:set>
                                      <p:cBhvr>
                                        <p:cTn id="18" dur="1" fill="hold">
                                          <p:stCondLst>
                                            <p:cond delay="0"/>
                                          </p:stCondLst>
                                        </p:cTn>
                                        <p:tgtEl>
                                          <p:spTgt spid="25"/>
                                        </p:tgtEl>
                                        <p:attrNameLst>
                                          <p:attrName>style.visibility</p:attrName>
                                        </p:attrNameLst>
                                      </p:cBhvr>
                                      <p:to>
                                        <p:strVal val="visible"/>
                                      </p:to>
                                    </p:set>
                                    <p:animEffect transition="in" filter="wipe(left)">
                                      <p:cBhvr>
                                        <p:cTn id="19" dur="3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0" grpId="0" animBg="1"/>
      <p:bldP spid="30" grpId="1" animBg="1"/>
      <p:bldP spid="32" grpId="0" animBg="1"/>
      <p:bldP spid="32"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在庫管理の問題状況、その２</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航空機の座席予約</a:t>
            </a:r>
            <a:endParaRPr kumimoji="1" lang="en-US" altLang="ja-JP" dirty="0" smtClean="0"/>
          </a:p>
          <a:p>
            <a:pPr lvl="1"/>
            <a:r>
              <a:rPr lang="ja-JP" altLang="en-US" dirty="0" smtClean="0"/>
              <a:t>正規料金の客だけでは座席は埋まらない</a:t>
            </a:r>
            <a:endParaRPr lang="en-US" altLang="ja-JP" dirty="0" smtClean="0"/>
          </a:p>
          <a:p>
            <a:pPr lvl="1"/>
            <a:r>
              <a:rPr lang="ja-JP" altLang="en-US" dirty="0" smtClean="0"/>
              <a:t>早期割引、団体割引など、安売りチケットをセールスする</a:t>
            </a:r>
            <a:endParaRPr lang="en-US" altLang="ja-JP" dirty="0" smtClean="0"/>
          </a:p>
          <a:p>
            <a:pPr lvl="1"/>
            <a:endParaRPr kumimoji="1" lang="en-US" altLang="ja-JP" dirty="0"/>
          </a:p>
          <a:p>
            <a:pPr lvl="1"/>
            <a:r>
              <a:rPr lang="ja-JP" altLang="en-US" dirty="0" smtClean="0"/>
              <a:t>あまり安売りすると、正規料金客を失う</a:t>
            </a:r>
            <a:endParaRPr lang="en-US" altLang="ja-JP" dirty="0" smtClean="0"/>
          </a:p>
          <a:p>
            <a:pPr lvl="1"/>
            <a:r>
              <a:rPr kumimoji="1" lang="ja-JP" altLang="en-US" dirty="0"/>
              <a:t>安売り</a:t>
            </a:r>
            <a:r>
              <a:rPr kumimoji="1" lang="ja-JP" altLang="en-US" dirty="0" smtClean="0"/>
              <a:t>を</a:t>
            </a:r>
            <a:r>
              <a:rPr kumimoji="1" lang="ja-JP" altLang="en-US" dirty="0"/>
              <a:t>控える</a:t>
            </a:r>
            <a:r>
              <a:rPr kumimoji="1" lang="ja-JP" altLang="en-US" dirty="0" smtClean="0"/>
              <a:t>と、空席のまま飛ぶことになる</a:t>
            </a:r>
            <a:endParaRPr kumimoji="1" lang="en-US" altLang="ja-JP" dirty="0" smtClean="0"/>
          </a:p>
          <a:p>
            <a:pPr lvl="1"/>
            <a:endParaRPr lang="en-US" altLang="ja-JP" dirty="0"/>
          </a:p>
          <a:p>
            <a:pPr lvl="1"/>
            <a:r>
              <a:rPr kumimoji="1" lang="ja-JP" altLang="en-US" dirty="0" smtClean="0"/>
              <a:t>さぁ、安売りチケットは何パーセントが最適か？</a:t>
            </a:r>
            <a:endParaRPr kumimoji="1" lang="ja-JP" altLang="en-US" dirty="0"/>
          </a:p>
        </p:txBody>
      </p:sp>
      <p:sp>
        <p:nvSpPr>
          <p:cNvPr id="4" name="スライド番号プレースホルダー 3"/>
          <p:cNvSpPr>
            <a:spLocks noGrp="1"/>
          </p:cNvSpPr>
          <p:nvPr>
            <p:ph type="sldNum" sz="quarter" idx="12"/>
          </p:nvPr>
        </p:nvSpPr>
        <p:spPr/>
        <p:txBody>
          <a:bodyPr/>
          <a:lstStyle/>
          <a:p>
            <a:fld id="{5CE01C66-CC6A-42E9-A148-0184549BE2D1}" type="slidenum">
              <a:rPr lang="en-US" altLang="ja-JP" smtClean="0"/>
              <a:pPr/>
              <a:t>3</a:t>
            </a:fld>
            <a:endParaRPr lang="en-US" altLang="ja-JP"/>
          </a:p>
        </p:txBody>
      </p:sp>
      <p:pic>
        <p:nvPicPr>
          <p:cNvPr id="248834" name="Picture 2" descr="C:\Documents and Settings\sakasegawa\Local Settings\Temporary Internet Files\Content.IE5\U0ST174F\MC90029003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2123" y="5591243"/>
            <a:ext cx="869133" cy="562824"/>
          </a:xfrm>
          <a:prstGeom prst="rect">
            <a:avLst/>
          </a:prstGeom>
          <a:noFill/>
          <a:extLst>
            <a:ext uri="{909E8E84-426E-40DD-AFC4-6F175D3DCCD1}">
              <a14:hiddenFill xmlns:a14="http://schemas.microsoft.com/office/drawing/2010/main">
                <a:solidFill>
                  <a:srgbClr val="FFFFFF"/>
                </a:solidFill>
              </a14:hiddenFill>
            </a:ext>
          </a:extLst>
        </p:spPr>
      </p:pic>
      <p:pic>
        <p:nvPicPr>
          <p:cNvPr id="248835" name="Picture 3" descr="C:\Documents and Settings\sakasegawa\Local Settings\Temporary Internet Files\Content.IE5\U0ST174F\MC90029003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41474" y="5607009"/>
            <a:ext cx="869133" cy="562824"/>
          </a:xfrm>
          <a:prstGeom prst="rect">
            <a:avLst/>
          </a:prstGeom>
          <a:noFill/>
          <a:extLst>
            <a:ext uri="{909E8E84-426E-40DD-AFC4-6F175D3DCCD1}">
              <a14:hiddenFill xmlns:a14="http://schemas.microsoft.com/office/drawing/2010/main">
                <a:solidFill>
                  <a:srgbClr val="FFFFFF"/>
                </a:solidFill>
              </a14:hiddenFill>
            </a:ext>
          </a:extLst>
        </p:spPr>
      </p:pic>
      <p:pic>
        <p:nvPicPr>
          <p:cNvPr id="248836" name="Picture 4" descr="C:\Documents and Settings\sakasegawa\Local Settings\Temporary Internet Files\Content.IE5\U0ST174F\MC90029003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3943" y="5622774"/>
            <a:ext cx="869133" cy="562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70329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スライド番号プレースホルダ 5"/>
          <p:cNvSpPr>
            <a:spLocks noGrp="1"/>
          </p:cNvSpPr>
          <p:nvPr>
            <p:ph type="sldNum" sz="quarter" idx="12"/>
          </p:nvPr>
        </p:nvSpPr>
        <p:spPr/>
        <p:txBody>
          <a:bodyPr/>
          <a:lstStyle/>
          <a:p>
            <a:fld id="{22208040-CF1F-477A-B845-430E7BEBFC75}" type="slidenum">
              <a:rPr lang="en-US" altLang="ja-JP"/>
              <a:pPr/>
              <a:t>30</a:t>
            </a:fld>
            <a:endParaRPr lang="en-US" altLang="ja-JP"/>
          </a:p>
        </p:txBody>
      </p:sp>
      <p:sp>
        <p:nvSpPr>
          <p:cNvPr id="169986" name="Rectangle 2"/>
          <p:cNvSpPr>
            <a:spLocks noGrp="1" noChangeArrowheads="1"/>
          </p:cNvSpPr>
          <p:nvPr>
            <p:ph type="title"/>
          </p:nvPr>
        </p:nvSpPr>
        <p:spPr/>
        <p:txBody>
          <a:bodyPr/>
          <a:lstStyle/>
          <a:p>
            <a:r>
              <a:rPr lang="ja-JP" altLang="en-US" dirty="0" smtClean="0"/>
              <a:t>制約付き在庫問題、その３</a:t>
            </a:r>
            <a:endParaRPr lang="ja-JP" altLang="en-US" dirty="0"/>
          </a:p>
        </p:txBody>
      </p:sp>
      <p:sp>
        <p:nvSpPr>
          <p:cNvPr id="169987" name="Rectangle 3"/>
          <p:cNvSpPr>
            <a:spLocks noGrp="1" noChangeArrowheads="1"/>
          </p:cNvSpPr>
          <p:nvPr>
            <p:ph type="body" idx="1"/>
          </p:nvPr>
        </p:nvSpPr>
        <p:spPr>
          <a:xfrm>
            <a:off x="466725" y="1485900"/>
            <a:ext cx="8426450" cy="1454150"/>
          </a:xfrm>
        </p:spPr>
        <p:txBody>
          <a:bodyPr/>
          <a:lstStyle/>
          <a:p>
            <a:r>
              <a:rPr lang="ja-JP" altLang="en-US" dirty="0"/>
              <a:t>予想需要に対する最小回数発注法</a:t>
            </a:r>
          </a:p>
          <a:p>
            <a:pPr lvl="1"/>
            <a:r>
              <a:rPr lang="ja-JP" altLang="en-US" dirty="0"/>
              <a:t>滞留時間</a:t>
            </a:r>
            <a:r>
              <a:rPr lang="ja-JP" altLang="en-US" dirty="0" smtClean="0"/>
              <a:t>の上下限</a:t>
            </a:r>
            <a:r>
              <a:rPr lang="ja-JP" altLang="en-US" dirty="0"/>
              <a:t>制約</a:t>
            </a:r>
          </a:p>
        </p:txBody>
      </p:sp>
      <p:sp>
        <p:nvSpPr>
          <p:cNvPr id="169988" name="Line 4"/>
          <p:cNvSpPr>
            <a:spLocks noChangeShapeType="1"/>
          </p:cNvSpPr>
          <p:nvPr/>
        </p:nvSpPr>
        <p:spPr bwMode="auto">
          <a:xfrm>
            <a:off x="2020888" y="5999163"/>
            <a:ext cx="4968875" cy="0"/>
          </a:xfrm>
          <a:prstGeom prst="line">
            <a:avLst/>
          </a:prstGeom>
          <a:noFill/>
          <a:ln w="9525">
            <a:solidFill>
              <a:schemeClr val="tx1"/>
            </a:solidFill>
            <a:round/>
            <a:headEnd/>
            <a:tailEnd type="triangle" w="med" len="med"/>
          </a:ln>
          <a:effectLst/>
        </p:spPr>
        <p:txBody>
          <a:bodyPr/>
          <a:lstStyle/>
          <a:p>
            <a:endParaRPr lang="ja-JP" altLang="en-US"/>
          </a:p>
        </p:txBody>
      </p:sp>
      <p:sp>
        <p:nvSpPr>
          <p:cNvPr id="169989" name="Line 5"/>
          <p:cNvSpPr>
            <a:spLocks noChangeShapeType="1"/>
          </p:cNvSpPr>
          <p:nvPr/>
        </p:nvSpPr>
        <p:spPr bwMode="auto">
          <a:xfrm flipV="1">
            <a:off x="2020888" y="3154363"/>
            <a:ext cx="0" cy="2844800"/>
          </a:xfrm>
          <a:prstGeom prst="line">
            <a:avLst/>
          </a:prstGeom>
          <a:noFill/>
          <a:ln w="9525">
            <a:solidFill>
              <a:schemeClr val="tx1"/>
            </a:solidFill>
            <a:round/>
            <a:headEnd/>
            <a:tailEnd type="triangle" w="med" len="med"/>
          </a:ln>
          <a:effectLst/>
        </p:spPr>
        <p:txBody>
          <a:bodyPr/>
          <a:lstStyle/>
          <a:p>
            <a:endParaRPr lang="ja-JP" altLang="en-US"/>
          </a:p>
        </p:txBody>
      </p:sp>
      <p:sp>
        <p:nvSpPr>
          <p:cNvPr id="169990" name="Freeform 6"/>
          <p:cNvSpPr>
            <a:spLocks/>
          </p:cNvSpPr>
          <p:nvPr/>
        </p:nvSpPr>
        <p:spPr bwMode="auto">
          <a:xfrm>
            <a:off x="204787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9991" name="Line 7"/>
          <p:cNvSpPr>
            <a:spLocks noChangeShapeType="1"/>
          </p:cNvSpPr>
          <p:nvPr/>
        </p:nvSpPr>
        <p:spPr bwMode="auto">
          <a:xfrm>
            <a:off x="5262563" y="5157788"/>
            <a:ext cx="0" cy="849312"/>
          </a:xfrm>
          <a:prstGeom prst="line">
            <a:avLst/>
          </a:prstGeom>
          <a:noFill/>
          <a:ln w="38100">
            <a:solidFill>
              <a:srgbClr val="FF9999"/>
            </a:solidFill>
            <a:round/>
            <a:headEnd type="triangle" w="med" len="med"/>
            <a:tailEnd type="triangle" w="med" len="med"/>
          </a:ln>
          <a:effectLst/>
        </p:spPr>
        <p:txBody>
          <a:bodyPr/>
          <a:lstStyle/>
          <a:p>
            <a:endParaRPr lang="ja-JP" altLang="en-US"/>
          </a:p>
        </p:txBody>
      </p:sp>
      <p:sp>
        <p:nvSpPr>
          <p:cNvPr id="169992" name="Text Box 8"/>
          <p:cNvSpPr txBox="1">
            <a:spLocks noChangeArrowheads="1"/>
          </p:cNvSpPr>
          <p:nvPr/>
        </p:nvSpPr>
        <p:spPr bwMode="auto">
          <a:xfrm>
            <a:off x="5365750" y="5418138"/>
            <a:ext cx="1106488"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9999"/>
                </a:solidFill>
                <a:latin typeface="Arial" charset="0"/>
                <a:ea typeface="HG丸ｺﾞｼｯｸM-PRO" pitchFamily="50" charset="-128"/>
              </a:rPr>
              <a:t>倉庫容量</a:t>
            </a:r>
          </a:p>
        </p:txBody>
      </p:sp>
      <p:sp>
        <p:nvSpPr>
          <p:cNvPr id="169993" name="Line 9"/>
          <p:cNvSpPr>
            <a:spLocks noChangeShapeType="1"/>
          </p:cNvSpPr>
          <p:nvPr/>
        </p:nvSpPr>
        <p:spPr bwMode="auto">
          <a:xfrm flipH="1">
            <a:off x="2001838" y="5175250"/>
            <a:ext cx="4303712" cy="0"/>
          </a:xfrm>
          <a:prstGeom prst="line">
            <a:avLst/>
          </a:prstGeom>
          <a:noFill/>
          <a:ln w="9525">
            <a:solidFill>
              <a:srgbClr val="FF0000"/>
            </a:solidFill>
            <a:prstDash val="dash"/>
            <a:round/>
            <a:headEnd/>
            <a:tailEnd/>
          </a:ln>
          <a:effectLst/>
        </p:spPr>
        <p:txBody>
          <a:bodyPr/>
          <a:lstStyle/>
          <a:p>
            <a:endParaRPr lang="ja-JP" altLang="en-US"/>
          </a:p>
        </p:txBody>
      </p:sp>
      <p:sp>
        <p:nvSpPr>
          <p:cNvPr id="169995" name="Line 11"/>
          <p:cNvSpPr>
            <a:spLocks noChangeShapeType="1"/>
          </p:cNvSpPr>
          <p:nvPr/>
        </p:nvSpPr>
        <p:spPr bwMode="auto">
          <a:xfrm>
            <a:off x="2027238" y="3908425"/>
            <a:ext cx="1274762" cy="0"/>
          </a:xfrm>
          <a:prstGeom prst="line">
            <a:avLst/>
          </a:prstGeom>
          <a:noFill/>
          <a:ln w="38100">
            <a:solidFill>
              <a:srgbClr val="FF9999"/>
            </a:solidFill>
            <a:round/>
            <a:headEnd type="triangle" w="med" len="med"/>
            <a:tailEnd type="triangle" w="med" len="med"/>
          </a:ln>
          <a:effectLst/>
        </p:spPr>
        <p:txBody>
          <a:bodyPr/>
          <a:lstStyle/>
          <a:p>
            <a:endParaRPr lang="ja-JP" altLang="en-US"/>
          </a:p>
        </p:txBody>
      </p:sp>
      <p:sp>
        <p:nvSpPr>
          <p:cNvPr id="169996" name="Line 12"/>
          <p:cNvSpPr>
            <a:spLocks noChangeShapeType="1"/>
          </p:cNvSpPr>
          <p:nvPr/>
        </p:nvSpPr>
        <p:spPr bwMode="auto">
          <a:xfrm>
            <a:off x="3282950" y="3243263"/>
            <a:ext cx="0" cy="2778125"/>
          </a:xfrm>
          <a:prstGeom prst="line">
            <a:avLst/>
          </a:prstGeom>
          <a:noFill/>
          <a:ln w="9525">
            <a:solidFill>
              <a:schemeClr val="tx1"/>
            </a:solidFill>
            <a:prstDash val="dash"/>
            <a:round/>
            <a:headEnd/>
            <a:tailEnd/>
          </a:ln>
          <a:effectLst/>
        </p:spPr>
        <p:txBody>
          <a:bodyPr/>
          <a:lstStyle/>
          <a:p>
            <a:endParaRPr lang="ja-JP" altLang="en-US"/>
          </a:p>
        </p:txBody>
      </p:sp>
      <p:sp>
        <p:nvSpPr>
          <p:cNvPr id="169997" name="Freeform 13"/>
          <p:cNvSpPr>
            <a:spLocks/>
          </p:cNvSpPr>
          <p:nvPr/>
        </p:nvSpPr>
        <p:spPr bwMode="auto">
          <a:xfrm>
            <a:off x="205422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9998" name="Line 14"/>
          <p:cNvSpPr>
            <a:spLocks noChangeShapeType="1"/>
          </p:cNvSpPr>
          <p:nvPr/>
        </p:nvSpPr>
        <p:spPr bwMode="auto">
          <a:xfrm flipH="1">
            <a:off x="2008188" y="5175250"/>
            <a:ext cx="4303712" cy="0"/>
          </a:xfrm>
          <a:prstGeom prst="line">
            <a:avLst/>
          </a:prstGeom>
          <a:noFill/>
          <a:ln w="9525">
            <a:solidFill>
              <a:schemeClr val="tx1"/>
            </a:solidFill>
            <a:prstDash val="dash"/>
            <a:round/>
            <a:headEnd/>
            <a:tailEnd/>
          </a:ln>
          <a:effectLst/>
        </p:spPr>
        <p:txBody>
          <a:bodyPr/>
          <a:lstStyle/>
          <a:p>
            <a:endParaRPr lang="ja-JP" altLang="en-US"/>
          </a:p>
        </p:txBody>
      </p:sp>
      <p:sp>
        <p:nvSpPr>
          <p:cNvPr id="169999" name="Text Box 15"/>
          <p:cNvSpPr txBox="1">
            <a:spLocks noChangeArrowheads="1"/>
          </p:cNvSpPr>
          <p:nvPr/>
        </p:nvSpPr>
        <p:spPr bwMode="auto">
          <a:xfrm>
            <a:off x="2082800" y="3384550"/>
            <a:ext cx="1427163"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9999"/>
                </a:solidFill>
                <a:latin typeface="Arial" charset="0"/>
                <a:ea typeface="HG丸ｺﾞｼｯｸM-PRO" pitchFamily="50" charset="-128"/>
              </a:rPr>
              <a:t>倉庫滞留時間</a:t>
            </a:r>
          </a:p>
        </p:txBody>
      </p:sp>
      <p:sp>
        <p:nvSpPr>
          <p:cNvPr id="170001" name="Text Box 17"/>
          <p:cNvSpPr txBox="1">
            <a:spLocks noChangeArrowheads="1"/>
          </p:cNvSpPr>
          <p:nvPr/>
        </p:nvSpPr>
        <p:spPr bwMode="auto">
          <a:xfrm>
            <a:off x="6786563" y="3206750"/>
            <a:ext cx="1208087" cy="336550"/>
          </a:xfrm>
          <a:prstGeom prst="rect">
            <a:avLst/>
          </a:prstGeom>
          <a:noFill/>
          <a:ln w="9525">
            <a:noFill/>
            <a:miter lim="800000"/>
            <a:headEnd/>
            <a:tailEnd/>
          </a:ln>
          <a:effectLst/>
        </p:spPr>
        <p:txBody>
          <a:bodyPr wrap="none">
            <a:spAutoFit/>
          </a:bodyPr>
          <a:lstStyle/>
          <a:p>
            <a:pPr algn="l"/>
            <a:r>
              <a:rPr lang="ja-JP" altLang="en-US" sz="1600" b="1">
                <a:solidFill>
                  <a:srgbClr val="0000CC"/>
                </a:solidFill>
                <a:latin typeface="HG丸ｺﾞｼｯｸM-PRO" pitchFamily="50" charset="-128"/>
                <a:ea typeface="HG丸ｺﾞｼｯｸM-PRO" pitchFamily="50" charset="-128"/>
              </a:rPr>
              <a:t>累積出庫量</a:t>
            </a:r>
          </a:p>
        </p:txBody>
      </p:sp>
      <p:sp>
        <p:nvSpPr>
          <p:cNvPr id="170002" name="Line 18"/>
          <p:cNvSpPr>
            <a:spLocks noChangeShapeType="1"/>
          </p:cNvSpPr>
          <p:nvPr/>
        </p:nvSpPr>
        <p:spPr bwMode="auto">
          <a:xfrm flipV="1">
            <a:off x="2972777" y="4699000"/>
            <a:ext cx="285750" cy="15875"/>
          </a:xfrm>
          <a:prstGeom prst="line">
            <a:avLst/>
          </a:prstGeom>
          <a:noFill/>
          <a:ln w="12700">
            <a:solidFill>
              <a:srgbClr val="FF0000"/>
            </a:solidFill>
            <a:round/>
            <a:headEnd type="triangle" w="med" len="med"/>
            <a:tailEnd type="triangle" w="med" len="med"/>
          </a:ln>
          <a:effectLst/>
        </p:spPr>
        <p:txBody>
          <a:bodyPr/>
          <a:lstStyle/>
          <a:p>
            <a:endParaRPr lang="ja-JP" altLang="en-US"/>
          </a:p>
        </p:txBody>
      </p:sp>
      <p:sp>
        <p:nvSpPr>
          <p:cNvPr id="170003" name="Line 19"/>
          <p:cNvSpPr>
            <a:spLocks noChangeShapeType="1"/>
          </p:cNvSpPr>
          <p:nvPr/>
        </p:nvSpPr>
        <p:spPr bwMode="auto">
          <a:xfrm>
            <a:off x="3287713" y="3241675"/>
            <a:ext cx="0" cy="2778125"/>
          </a:xfrm>
          <a:prstGeom prst="line">
            <a:avLst/>
          </a:prstGeom>
          <a:noFill/>
          <a:ln w="9525">
            <a:solidFill>
              <a:schemeClr val="tx1"/>
            </a:solidFill>
            <a:prstDash val="dash"/>
            <a:round/>
            <a:headEnd/>
            <a:tailEnd/>
          </a:ln>
          <a:effectLst/>
        </p:spPr>
        <p:txBody>
          <a:bodyPr/>
          <a:lstStyle/>
          <a:p>
            <a:endParaRPr lang="ja-JP" altLang="en-US"/>
          </a:p>
        </p:txBody>
      </p:sp>
      <p:sp>
        <p:nvSpPr>
          <p:cNvPr id="170004" name="Freeform 20"/>
          <p:cNvSpPr>
            <a:spLocks/>
          </p:cNvSpPr>
          <p:nvPr/>
        </p:nvSpPr>
        <p:spPr bwMode="auto">
          <a:xfrm>
            <a:off x="2058988" y="3405188"/>
            <a:ext cx="4525962" cy="2592387"/>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70005" name="Line 21"/>
          <p:cNvSpPr>
            <a:spLocks noChangeShapeType="1"/>
          </p:cNvSpPr>
          <p:nvPr/>
        </p:nvSpPr>
        <p:spPr bwMode="auto">
          <a:xfrm flipH="1">
            <a:off x="2012950" y="5173663"/>
            <a:ext cx="4303713" cy="0"/>
          </a:xfrm>
          <a:prstGeom prst="line">
            <a:avLst/>
          </a:prstGeom>
          <a:noFill/>
          <a:ln w="9525">
            <a:solidFill>
              <a:schemeClr val="tx1"/>
            </a:solidFill>
            <a:prstDash val="dash"/>
            <a:round/>
            <a:headEnd/>
            <a:tailEnd/>
          </a:ln>
          <a:effectLst/>
        </p:spPr>
        <p:txBody>
          <a:bodyPr/>
          <a:lstStyle/>
          <a:p>
            <a:endParaRPr lang="ja-JP" altLang="en-US"/>
          </a:p>
        </p:txBody>
      </p:sp>
      <p:sp>
        <p:nvSpPr>
          <p:cNvPr id="170006" name="Text Box 22"/>
          <p:cNvSpPr txBox="1">
            <a:spLocks noChangeArrowheads="1"/>
          </p:cNvSpPr>
          <p:nvPr/>
        </p:nvSpPr>
        <p:spPr bwMode="auto">
          <a:xfrm>
            <a:off x="2082800" y="4262438"/>
            <a:ext cx="1427163"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最小滞留時間</a:t>
            </a:r>
          </a:p>
        </p:txBody>
      </p:sp>
      <p:sp>
        <p:nvSpPr>
          <p:cNvPr id="28" name="Line 19"/>
          <p:cNvSpPr>
            <a:spLocks noChangeShapeType="1"/>
          </p:cNvSpPr>
          <p:nvPr/>
        </p:nvSpPr>
        <p:spPr bwMode="auto">
          <a:xfrm>
            <a:off x="3001108" y="4572000"/>
            <a:ext cx="5251" cy="1447800"/>
          </a:xfrm>
          <a:prstGeom prst="line">
            <a:avLst/>
          </a:prstGeom>
          <a:noFill/>
          <a:ln w="9525">
            <a:solidFill>
              <a:schemeClr val="tx1"/>
            </a:solidFill>
            <a:prstDash val="dash"/>
            <a:round/>
            <a:headEnd/>
            <a:tailEnd/>
          </a:ln>
          <a:effectLst/>
        </p:spPr>
        <p:txBody>
          <a:bodyPr/>
          <a:lstStyle/>
          <a:p>
            <a:endParaRPr lang="ja-JP" altLang="en-US"/>
          </a:p>
        </p:txBody>
      </p:sp>
    </p:spTree>
    <p:extLst>
      <p:ext uri="{BB962C8B-B14F-4D97-AF65-F5344CB8AC3E}">
        <p14:creationId xmlns:p14="http://schemas.microsoft.com/office/powerpoint/2010/main" val="35260349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スライド番号プレースホルダ 5"/>
          <p:cNvSpPr>
            <a:spLocks noGrp="1"/>
          </p:cNvSpPr>
          <p:nvPr>
            <p:ph type="sldNum" sz="quarter" idx="12"/>
          </p:nvPr>
        </p:nvSpPr>
        <p:spPr/>
        <p:txBody>
          <a:bodyPr/>
          <a:lstStyle/>
          <a:p>
            <a:fld id="{D0E5C745-6D68-4627-A201-8257385EB394}" type="slidenum">
              <a:rPr lang="en-US" altLang="ja-JP"/>
              <a:pPr/>
              <a:t>31</a:t>
            </a:fld>
            <a:endParaRPr lang="en-US" altLang="ja-JP"/>
          </a:p>
        </p:txBody>
      </p:sp>
      <p:sp>
        <p:nvSpPr>
          <p:cNvPr id="167938" name="Rectangle 2"/>
          <p:cNvSpPr>
            <a:spLocks noGrp="1" noChangeArrowheads="1"/>
          </p:cNvSpPr>
          <p:nvPr>
            <p:ph type="title"/>
          </p:nvPr>
        </p:nvSpPr>
        <p:spPr/>
        <p:txBody>
          <a:bodyPr/>
          <a:lstStyle/>
          <a:p>
            <a:r>
              <a:rPr lang="ja-JP" altLang="en-US"/>
              <a:t>累積グラフ、統一的解法</a:t>
            </a:r>
          </a:p>
        </p:txBody>
      </p:sp>
      <p:sp>
        <p:nvSpPr>
          <p:cNvPr id="167939" name="Rectangle 3"/>
          <p:cNvSpPr>
            <a:spLocks noGrp="1" noChangeArrowheads="1"/>
          </p:cNvSpPr>
          <p:nvPr>
            <p:ph type="body" idx="1"/>
          </p:nvPr>
        </p:nvSpPr>
        <p:spPr>
          <a:xfrm>
            <a:off x="466725" y="1485900"/>
            <a:ext cx="8426450" cy="1454150"/>
          </a:xfrm>
        </p:spPr>
        <p:txBody>
          <a:bodyPr/>
          <a:lstStyle/>
          <a:p>
            <a:r>
              <a:rPr lang="ja-JP" altLang="en-US"/>
              <a:t>累積出庫量のグラフの上に、左に、ずらせば良い</a:t>
            </a:r>
          </a:p>
        </p:txBody>
      </p:sp>
      <p:sp>
        <p:nvSpPr>
          <p:cNvPr id="167940" name="Line 4"/>
          <p:cNvSpPr>
            <a:spLocks noChangeShapeType="1"/>
          </p:cNvSpPr>
          <p:nvPr/>
        </p:nvSpPr>
        <p:spPr bwMode="auto">
          <a:xfrm>
            <a:off x="2020888" y="5999163"/>
            <a:ext cx="4968875" cy="0"/>
          </a:xfrm>
          <a:prstGeom prst="line">
            <a:avLst/>
          </a:prstGeom>
          <a:noFill/>
          <a:ln w="9525">
            <a:solidFill>
              <a:schemeClr val="tx1"/>
            </a:solidFill>
            <a:round/>
            <a:headEnd/>
            <a:tailEnd type="triangle" w="med" len="med"/>
          </a:ln>
          <a:effectLst/>
        </p:spPr>
        <p:txBody>
          <a:bodyPr/>
          <a:lstStyle/>
          <a:p>
            <a:endParaRPr lang="ja-JP" altLang="en-US"/>
          </a:p>
        </p:txBody>
      </p:sp>
      <p:sp>
        <p:nvSpPr>
          <p:cNvPr id="167941" name="Line 5"/>
          <p:cNvSpPr>
            <a:spLocks noChangeShapeType="1"/>
          </p:cNvSpPr>
          <p:nvPr/>
        </p:nvSpPr>
        <p:spPr bwMode="auto">
          <a:xfrm flipV="1">
            <a:off x="2020888" y="3154363"/>
            <a:ext cx="0" cy="2844800"/>
          </a:xfrm>
          <a:prstGeom prst="line">
            <a:avLst/>
          </a:prstGeom>
          <a:noFill/>
          <a:ln w="9525">
            <a:solidFill>
              <a:schemeClr val="tx1"/>
            </a:solidFill>
            <a:round/>
            <a:headEnd/>
            <a:tailEnd type="triangle" w="med" len="med"/>
          </a:ln>
          <a:effectLst/>
        </p:spPr>
        <p:txBody>
          <a:bodyPr/>
          <a:lstStyle/>
          <a:p>
            <a:endParaRPr lang="ja-JP" altLang="en-US"/>
          </a:p>
        </p:txBody>
      </p:sp>
      <p:sp>
        <p:nvSpPr>
          <p:cNvPr id="167942" name="Freeform 6"/>
          <p:cNvSpPr>
            <a:spLocks/>
          </p:cNvSpPr>
          <p:nvPr/>
        </p:nvSpPr>
        <p:spPr bwMode="auto">
          <a:xfrm>
            <a:off x="204787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7949" name="Freeform 13"/>
          <p:cNvSpPr>
            <a:spLocks/>
          </p:cNvSpPr>
          <p:nvPr/>
        </p:nvSpPr>
        <p:spPr bwMode="auto">
          <a:xfrm>
            <a:off x="205422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7952" name="Text Box 16"/>
          <p:cNvSpPr txBox="1">
            <a:spLocks noChangeArrowheads="1"/>
          </p:cNvSpPr>
          <p:nvPr/>
        </p:nvSpPr>
        <p:spPr bwMode="auto">
          <a:xfrm>
            <a:off x="6748463" y="2527300"/>
            <a:ext cx="1208087" cy="336550"/>
          </a:xfrm>
          <a:prstGeom prst="rect">
            <a:avLst/>
          </a:prstGeom>
          <a:noFill/>
          <a:ln w="9525">
            <a:noFill/>
            <a:miter lim="800000"/>
            <a:headEnd/>
            <a:tailEnd/>
          </a:ln>
          <a:effectLst/>
        </p:spPr>
        <p:txBody>
          <a:bodyPr wrap="none">
            <a:spAutoFit/>
          </a:bodyPr>
          <a:lstStyle/>
          <a:p>
            <a:pPr algn="l"/>
            <a:r>
              <a:rPr lang="ja-JP" altLang="en-US" sz="1600" b="1">
                <a:solidFill>
                  <a:schemeClr val="accent1"/>
                </a:solidFill>
                <a:latin typeface="HG丸ｺﾞｼｯｸM-PRO" pitchFamily="50" charset="-128"/>
                <a:ea typeface="HG丸ｺﾞｼｯｸM-PRO" pitchFamily="50" charset="-128"/>
              </a:rPr>
              <a:t>累積入庫量</a:t>
            </a:r>
          </a:p>
        </p:txBody>
      </p:sp>
      <p:sp>
        <p:nvSpPr>
          <p:cNvPr id="167953" name="Text Box 17"/>
          <p:cNvSpPr txBox="1">
            <a:spLocks noChangeArrowheads="1"/>
          </p:cNvSpPr>
          <p:nvPr/>
        </p:nvSpPr>
        <p:spPr bwMode="auto">
          <a:xfrm>
            <a:off x="6786563" y="3206750"/>
            <a:ext cx="1208087" cy="336550"/>
          </a:xfrm>
          <a:prstGeom prst="rect">
            <a:avLst/>
          </a:prstGeom>
          <a:noFill/>
          <a:ln w="9525">
            <a:noFill/>
            <a:miter lim="800000"/>
            <a:headEnd/>
            <a:tailEnd/>
          </a:ln>
          <a:effectLst/>
        </p:spPr>
        <p:txBody>
          <a:bodyPr wrap="none">
            <a:spAutoFit/>
          </a:bodyPr>
          <a:lstStyle/>
          <a:p>
            <a:pPr algn="l"/>
            <a:r>
              <a:rPr lang="ja-JP" altLang="en-US" sz="1600" b="1">
                <a:solidFill>
                  <a:srgbClr val="0000CC"/>
                </a:solidFill>
                <a:latin typeface="HG丸ｺﾞｼｯｸM-PRO" pitchFamily="50" charset="-128"/>
                <a:ea typeface="HG丸ｺﾞｼｯｸM-PRO" pitchFamily="50" charset="-128"/>
              </a:rPr>
              <a:t>累積出庫量</a:t>
            </a:r>
          </a:p>
        </p:txBody>
      </p:sp>
      <p:sp>
        <p:nvSpPr>
          <p:cNvPr id="167959" name="Line 23"/>
          <p:cNvSpPr>
            <a:spLocks noChangeShapeType="1"/>
          </p:cNvSpPr>
          <p:nvPr/>
        </p:nvSpPr>
        <p:spPr bwMode="auto">
          <a:xfrm flipV="1">
            <a:off x="4854575" y="4206875"/>
            <a:ext cx="285750" cy="15875"/>
          </a:xfrm>
          <a:prstGeom prst="line">
            <a:avLst/>
          </a:prstGeom>
          <a:noFill/>
          <a:ln w="28575">
            <a:solidFill>
              <a:srgbClr val="FF0000"/>
            </a:solidFill>
            <a:round/>
            <a:headEnd type="triangle" w="med" len="med"/>
            <a:tailEnd/>
          </a:ln>
          <a:effectLst/>
        </p:spPr>
        <p:txBody>
          <a:bodyPr/>
          <a:lstStyle/>
          <a:p>
            <a:endParaRPr lang="ja-JP" altLang="en-US"/>
          </a:p>
        </p:txBody>
      </p:sp>
      <p:sp>
        <p:nvSpPr>
          <p:cNvPr id="167966" name="Freeform 30"/>
          <p:cNvSpPr>
            <a:spLocks/>
          </p:cNvSpPr>
          <p:nvPr/>
        </p:nvSpPr>
        <p:spPr bwMode="auto">
          <a:xfrm>
            <a:off x="2058988" y="3405188"/>
            <a:ext cx="4525962" cy="2592387"/>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7971" name="Text Box 35"/>
          <p:cNvSpPr txBox="1">
            <a:spLocks noChangeArrowheads="1"/>
          </p:cNvSpPr>
          <p:nvPr/>
        </p:nvSpPr>
        <p:spPr bwMode="auto">
          <a:xfrm>
            <a:off x="5360988" y="4538663"/>
            <a:ext cx="1427162"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最小滞留時間</a:t>
            </a:r>
          </a:p>
        </p:txBody>
      </p:sp>
      <p:sp>
        <p:nvSpPr>
          <p:cNvPr id="167983" name="Freeform 47"/>
          <p:cNvSpPr>
            <a:spLocks/>
          </p:cNvSpPr>
          <p:nvPr/>
        </p:nvSpPr>
        <p:spPr bwMode="auto">
          <a:xfrm>
            <a:off x="1803400" y="3397250"/>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cap="flat">
            <a:solidFill>
              <a:srgbClr val="FF0000"/>
            </a:solidFill>
            <a:prstDash val="lgDashDot"/>
            <a:round/>
            <a:headEnd/>
            <a:tailEnd/>
          </a:ln>
          <a:effectLst/>
        </p:spPr>
        <p:txBody>
          <a:bodyPr/>
          <a:lstStyle/>
          <a:p>
            <a:endParaRPr lang="ja-JP" altLang="en-US"/>
          </a:p>
        </p:txBody>
      </p:sp>
      <p:sp>
        <p:nvSpPr>
          <p:cNvPr id="167984" name="Line 48"/>
          <p:cNvSpPr>
            <a:spLocks noChangeShapeType="1"/>
          </p:cNvSpPr>
          <p:nvPr/>
        </p:nvSpPr>
        <p:spPr bwMode="auto">
          <a:xfrm flipH="1" flipV="1">
            <a:off x="4949825" y="4262438"/>
            <a:ext cx="403225" cy="457200"/>
          </a:xfrm>
          <a:prstGeom prst="line">
            <a:avLst/>
          </a:prstGeom>
          <a:noFill/>
          <a:ln w="9525">
            <a:solidFill>
              <a:srgbClr val="FF0000"/>
            </a:solidFill>
            <a:prstDash val="lgDashDot"/>
            <a:round/>
            <a:headEnd/>
            <a:tailEnd type="triangle" w="med" len="med"/>
          </a:ln>
          <a:effectLst/>
        </p:spPr>
        <p:txBody>
          <a:bodyPr/>
          <a:lstStyle/>
          <a:p>
            <a:endParaRPr lang="ja-JP" altLang="en-US"/>
          </a:p>
        </p:txBody>
      </p:sp>
      <p:sp>
        <p:nvSpPr>
          <p:cNvPr id="26" name="円形吹き出し 25"/>
          <p:cNvSpPr/>
          <p:nvPr/>
        </p:nvSpPr>
        <p:spPr bwMode="auto">
          <a:xfrm>
            <a:off x="2195736" y="2636912"/>
            <a:ext cx="2448272" cy="1296144"/>
          </a:xfrm>
          <a:prstGeom prst="wedgeEllipseCallout">
            <a:avLst>
              <a:gd name="adj1" fmla="val 67144"/>
              <a:gd name="adj2" fmla="val 52275"/>
            </a:avLst>
          </a:prstGeom>
          <a:solidFill>
            <a:srgbClr val="92D050"/>
          </a:solidFill>
          <a:ln w="9525" cap="flat" cmpd="sng" algn="ctr">
            <a:solidFill>
              <a:srgbClr val="00CC99"/>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在庫量がこれ以上減ってはいけない</a:t>
            </a:r>
          </a:p>
        </p:txBody>
      </p:sp>
      <p:sp>
        <p:nvSpPr>
          <p:cNvPr id="27" name="円形吹き出し 26"/>
          <p:cNvSpPr/>
          <p:nvPr/>
        </p:nvSpPr>
        <p:spPr bwMode="auto">
          <a:xfrm>
            <a:off x="4716016" y="5373216"/>
            <a:ext cx="2560320" cy="1045029"/>
          </a:xfrm>
          <a:prstGeom prst="wedgeEllipseCallout">
            <a:avLst>
              <a:gd name="adj1" fmla="val -54874"/>
              <a:gd name="adj2" fmla="val -92542"/>
            </a:avLst>
          </a:prstGeom>
          <a:solidFill>
            <a:srgbClr val="92D050"/>
          </a:solidFill>
          <a:ln w="9525" cap="flat" cmpd="sng" algn="ctr">
            <a:solidFill>
              <a:srgbClr val="00CC99"/>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すぐに</a:t>
            </a:r>
            <a:endParaRPr kumimoji="1"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出庫できない</a:t>
            </a:r>
          </a:p>
        </p:txBody>
      </p:sp>
    </p:spTree>
    <p:extLst>
      <p:ext uri="{BB962C8B-B14F-4D97-AF65-F5344CB8AC3E}">
        <p14:creationId xmlns:p14="http://schemas.microsoft.com/office/powerpoint/2010/main" val="1958738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3000"/>
                                  </p:stCondLst>
                                  <p:childTnLst>
                                    <p:set>
                                      <p:cBhvr>
                                        <p:cTn id="6" dur="1" fill="hold">
                                          <p:stCondLst>
                                            <p:cond delay="0"/>
                                          </p:stCondLst>
                                        </p:cTn>
                                        <p:tgtEl>
                                          <p:spTgt spid="27"/>
                                        </p:tgtEl>
                                        <p:attrNameLst>
                                          <p:attrName>style.visibility</p:attrName>
                                        </p:attrNameLst>
                                      </p:cBhvr>
                                      <p:to>
                                        <p:strVal val="visible"/>
                                      </p:to>
                                    </p:set>
                                    <p:animEffect transition="in" filter="dissolve">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スライド番号プレースホルダ 5"/>
          <p:cNvSpPr>
            <a:spLocks noGrp="1"/>
          </p:cNvSpPr>
          <p:nvPr>
            <p:ph type="sldNum" sz="quarter" idx="12"/>
          </p:nvPr>
        </p:nvSpPr>
        <p:spPr/>
        <p:txBody>
          <a:bodyPr/>
          <a:lstStyle/>
          <a:p>
            <a:fld id="{22208040-CF1F-477A-B845-430E7BEBFC75}" type="slidenum">
              <a:rPr lang="en-US" altLang="ja-JP"/>
              <a:pPr/>
              <a:t>32</a:t>
            </a:fld>
            <a:endParaRPr lang="en-US" altLang="ja-JP"/>
          </a:p>
        </p:txBody>
      </p:sp>
      <p:sp>
        <p:nvSpPr>
          <p:cNvPr id="169986" name="Rectangle 2"/>
          <p:cNvSpPr>
            <a:spLocks noGrp="1" noChangeArrowheads="1"/>
          </p:cNvSpPr>
          <p:nvPr>
            <p:ph type="title"/>
          </p:nvPr>
        </p:nvSpPr>
        <p:spPr/>
        <p:txBody>
          <a:bodyPr/>
          <a:lstStyle/>
          <a:p>
            <a:r>
              <a:rPr lang="ja-JP" altLang="en-US" dirty="0" smtClean="0"/>
              <a:t>累積グラフ、滞留時間制約</a:t>
            </a:r>
            <a:endParaRPr lang="ja-JP" altLang="en-US" dirty="0"/>
          </a:p>
        </p:txBody>
      </p:sp>
      <p:sp>
        <p:nvSpPr>
          <p:cNvPr id="169987" name="Rectangle 3"/>
          <p:cNvSpPr>
            <a:spLocks noGrp="1" noChangeArrowheads="1"/>
          </p:cNvSpPr>
          <p:nvPr>
            <p:ph type="body" idx="1"/>
          </p:nvPr>
        </p:nvSpPr>
        <p:spPr>
          <a:xfrm>
            <a:off x="466725" y="1485900"/>
            <a:ext cx="8426450" cy="1454150"/>
          </a:xfrm>
        </p:spPr>
        <p:txBody>
          <a:bodyPr/>
          <a:lstStyle/>
          <a:p>
            <a:r>
              <a:rPr lang="ja-JP" altLang="en-US" dirty="0"/>
              <a:t>予想需要に対する最小回数発注法</a:t>
            </a:r>
          </a:p>
          <a:p>
            <a:pPr lvl="1"/>
            <a:r>
              <a:rPr lang="ja-JP" altLang="en-US" dirty="0"/>
              <a:t>滞留時間</a:t>
            </a:r>
            <a:r>
              <a:rPr lang="ja-JP" altLang="en-US" dirty="0" smtClean="0"/>
              <a:t>の上下限</a:t>
            </a:r>
            <a:r>
              <a:rPr lang="ja-JP" altLang="en-US" dirty="0"/>
              <a:t>制約</a:t>
            </a:r>
          </a:p>
        </p:txBody>
      </p:sp>
      <p:sp>
        <p:nvSpPr>
          <p:cNvPr id="169988" name="Line 4"/>
          <p:cNvSpPr>
            <a:spLocks noChangeShapeType="1"/>
          </p:cNvSpPr>
          <p:nvPr/>
        </p:nvSpPr>
        <p:spPr bwMode="auto">
          <a:xfrm>
            <a:off x="2020888" y="5999163"/>
            <a:ext cx="4968875" cy="0"/>
          </a:xfrm>
          <a:prstGeom prst="line">
            <a:avLst/>
          </a:prstGeom>
          <a:noFill/>
          <a:ln w="9525">
            <a:solidFill>
              <a:schemeClr val="tx1"/>
            </a:solidFill>
            <a:round/>
            <a:headEnd/>
            <a:tailEnd type="triangle" w="med" len="med"/>
          </a:ln>
          <a:effectLst/>
        </p:spPr>
        <p:txBody>
          <a:bodyPr/>
          <a:lstStyle/>
          <a:p>
            <a:endParaRPr lang="ja-JP" altLang="en-US"/>
          </a:p>
        </p:txBody>
      </p:sp>
      <p:sp>
        <p:nvSpPr>
          <p:cNvPr id="169989" name="Line 5"/>
          <p:cNvSpPr>
            <a:spLocks noChangeShapeType="1"/>
          </p:cNvSpPr>
          <p:nvPr/>
        </p:nvSpPr>
        <p:spPr bwMode="auto">
          <a:xfrm flipV="1">
            <a:off x="2020888" y="3154363"/>
            <a:ext cx="0" cy="2844800"/>
          </a:xfrm>
          <a:prstGeom prst="line">
            <a:avLst/>
          </a:prstGeom>
          <a:noFill/>
          <a:ln w="9525">
            <a:solidFill>
              <a:schemeClr val="tx1"/>
            </a:solidFill>
            <a:round/>
            <a:headEnd/>
            <a:tailEnd type="triangle" w="med" len="med"/>
          </a:ln>
          <a:effectLst/>
        </p:spPr>
        <p:txBody>
          <a:bodyPr/>
          <a:lstStyle/>
          <a:p>
            <a:endParaRPr lang="ja-JP" altLang="en-US"/>
          </a:p>
        </p:txBody>
      </p:sp>
      <p:sp>
        <p:nvSpPr>
          <p:cNvPr id="169990" name="Freeform 6"/>
          <p:cNvSpPr>
            <a:spLocks/>
          </p:cNvSpPr>
          <p:nvPr/>
        </p:nvSpPr>
        <p:spPr bwMode="auto">
          <a:xfrm>
            <a:off x="204787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9991" name="Line 7"/>
          <p:cNvSpPr>
            <a:spLocks noChangeShapeType="1"/>
          </p:cNvSpPr>
          <p:nvPr/>
        </p:nvSpPr>
        <p:spPr bwMode="auto">
          <a:xfrm>
            <a:off x="5262563" y="5157788"/>
            <a:ext cx="0" cy="849312"/>
          </a:xfrm>
          <a:prstGeom prst="line">
            <a:avLst/>
          </a:prstGeom>
          <a:noFill/>
          <a:ln w="38100">
            <a:solidFill>
              <a:srgbClr val="FF9999"/>
            </a:solidFill>
            <a:round/>
            <a:headEnd type="triangle" w="med" len="med"/>
            <a:tailEnd type="triangle" w="med" len="med"/>
          </a:ln>
          <a:effectLst/>
        </p:spPr>
        <p:txBody>
          <a:bodyPr/>
          <a:lstStyle/>
          <a:p>
            <a:endParaRPr lang="ja-JP" altLang="en-US"/>
          </a:p>
        </p:txBody>
      </p:sp>
      <p:sp>
        <p:nvSpPr>
          <p:cNvPr id="169992" name="Text Box 8"/>
          <p:cNvSpPr txBox="1">
            <a:spLocks noChangeArrowheads="1"/>
          </p:cNvSpPr>
          <p:nvPr/>
        </p:nvSpPr>
        <p:spPr bwMode="auto">
          <a:xfrm>
            <a:off x="5365750" y="5418138"/>
            <a:ext cx="1106488"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9999"/>
                </a:solidFill>
                <a:latin typeface="Arial" charset="0"/>
                <a:ea typeface="HG丸ｺﾞｼｯｸM-PRO" pitchFamily="50" charset="-128"/>
              </a:rPr>
              <a:t>倉庫容量</a:t>
            </a:r>
          </a:p>
        </p:txBody>
      </p:sp>
      <p:sp>
        <p:nvSpPr>
          <p:cNvPr id="169993" name="Line 9"/>
          <p:cNvSpPr>
            <a:spLocks noChangeShapeType="1"/>
          </p:cNvSpPr>
          <p:nvPr/>
        </p:nvSpPr>
        <p:spPr bwMode="auto">
          <a:xfrm flipH="1">
            <a:off x="2001838" y="5175250"/>
            <a:ext cx="4303712" cy="0"/>
          </a:xfrm>
          <a:prstGeom prst="line">
            <a:avLst/>
          </a:prstGeom>
          <a:noFill/>
          <a:ln w="9525">
            <a:solidFill>
              <a:srgbClr val="FF0000"/>
            </a:solidFill>
            <a:prstDash val="dash"/>
            <a:round/>
            <a:headEnd/>
            <a:tailEnd/>
          </a:ln>
          <a:effectLst/>
        </p:spPr>
        <p:txBody>
          <a:bodyPr/>
          <a:lstStyle/>
          <a:p>
            <a:endParaRPr lang="ja-JP" altLang="en-US"/>
          </a:p>
        </p:txBody>
      </p:sp>
      <p:sp>
        <p:nvSpPr>
          <p:cNvPr id="169995" name="Line 11"/>
          <p:cNvSpPr>
            <a:spLocks noChangeShapeType="1"/>
          </p:cNvSpPr>
          <p:nvPr/>
        </p:nvSpPr>
        <p:spPr bwMode="auto">
          <a:xfrm>
            <a:off x="2027238" y="3908425"/>
            <a:ext cx="1274762" cy="0"/>
          </a:xfrm>
          <a:prstGeom prst="line">
            <a:avLst/>
          </a:prstGeom>
          <a:noFill/>
          <a:ln w="38100">
            <a:solidFill>
              <a:srgbClr val="FF9999"/>
            </a:solidFill>
            <a:round/>
            <a:headEnd type="triangle" w="med" len="med"/>
            <a:tailEnd type="triangle" w="med" len="med"/>
          </a:ln>
          <a:effectLst/>
        </p:spPr>
        <p:txBody>
          <a:bodyPr/>
          <a:lstStyle/>
          <a:p>
            <a:endParaRPr lang="ja-JP" altLang="en-US"/>
          </a:p>
        </p:txBody>
      </p:sp>
      <p:sp>
        <p:nvSpPr>
          <p:cNvPr id="169996" name="Line 12"/>
          <p:cNvSpPr>
            <a:spLocks noChangeShapeType="1"/>
          </p:cNvSpPr>
          <p:nvPr/>
        </p:nvSpPr>
        <p:spPr bwMode="auto">
          <a:xfrm>
            <a:off x="3282950" y="3243263"/>
            <a:ext cx="0" cy="2778125"/>
          </a:xfrm>
          <a:prstGeom prst="line">
            <a:avLst/>
          </a:prstGeom>
          <a:noFill/>
          <a:ln w="9525">
            <a:solidFill>
              <a:schemeClr val="tx1"/>
            </a:solidFill>
            <a:prstDash val="dash"/>
            <a:round/>
            <a:headEnd/>
            <a:tailEnd/>
          </a:ln>
          <a:effectLst/>
        </p:spPr>
        <p:txBody>
          <a:bodyPr/>
          <a:lstStyle/>
          <a:p>
            <a:endParaRPr lang="ja-JP" altLang="en-US"/>
          </a:p>
        </p:txBody>
      </p:sp>
      <p:sp>
        <p:nvSpPr>
          <p:cNvPr id="169997" name="Freeform 13"/>
          <p:cNvSpPr>
            <a:spLocks/>
          </p:cNvSpPr>
          <p:nvPr/>
        </p:nvSpPr>
        <p:spPr bwMode="auto">
          <a:xfrm>
            <a:off x="205422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9998" name="Line 14"/>
          <p:cNvSpPr>
            <a:spLocks noChangeShapeType="1"/>
          </p:cNvSpPr>
          <p:nvPr/>
        </p:nvSpPr>
        <p:spPr bwMode="auto">
          <a:xfrm flipH="1">
            <a:off x="2008188" y="5175250"/>
            <a:ext cx="4303712" cy="0"/>
          </a:xfrm>
          <a:prstGeom prst="line">
            <a:avLst/>
          </a:prstGeom>
          <a:noFill/>
          <a:ln w="9525">
            <a:solidFill>
              <a:schemeClr val="tx1"/>
            </a:solidFill>
            <a:prstDash val="dash"/>
            <a:round/>
            <a:headEnd/>
            <a:tailEnd/>
          </a:ln>
          <a:effectLst/>
        </p:spPr>
        <p:txBody>
          <a:bodyPr/>
          <a:lstStyle/>
          <a:p>
            <a:endParaRPr lang="ja-JP" altLang="en-US"/>
          </a:p>
        </p:txBody>
      </p:sp>
      <p:sp>
        <p:nvSpPr>
          <p:cNvPr id="169999" name="Text Box 15"/>
          <p:cNvSpPr txBox="1">
            <a:spLocks noChangeArrowheads="1"/>
          </p:cNvSpPr>
          <p:nvPr/>
        </p:nvSpPr>
        <p:spPr bwMode="auto">
          <a:xfrm>
            <a:off x="2082800" y="3384550"/>
            <a:ext cx="1427163"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9999"/>
                </a:solidFill>
                <a:latin typeface="Arial" charset="0"/>
                <a:ea typeface="HG丸ｺﾞｼｯｸM-PRO" pitchFamily="50" charset="-128"/>
              </a:rPr>
              <a:t>倉庫滞留時間</a:t>
            </a:r>
          </a:p>
        </p:txBody>
      </p:sp>
      <p:sp>
        <p:nvSpPr>
          <p:cNvPr id="170001" name="Text Box 17"/>
          <p:cNvSpPr txBox="1">
            <a:spLocks noChangeArrowheads="1"/>
          </p:cNvSpPr>
          <p:nvPr/>
        </p:nvSpPr>
        <p:spPr bwMode="auto">
          <a:xfrm>
            <a:off x="6786563" y="3206750"/>
            <a:ext cx="1208087" cy="336550"/>
          </a:xfrm>
          <a:prstGeom prst="rect">
            <a:avLst/>
          </a:prstGeom>
          <a:noFill/>
          <a:ln w="9525">
            <a:noFill/>
            <a:miter lim="800000"/>
            <a:headEnd/>
            <a:tailEnd/>
          </a:ln>
          <a:effectLst/>
        </p:spPr>
        <p:txBody>
          <a:bodyPr wrap="none">
            <a:spAutoFit/>
          </a:bodyPr>
          <a:lstStyle/>
          <a:p>
            <a:pPr algn="l"/>
            <a:r>
              <a:rPr lang="ja-JP" altLang="en-US" sz="1600" b="1">
                <a:solidFill>
                  <a:srgbClr val="0000CC"/>
                </a:solidFill>
                <a:latin typeface="HG丸ｺﾞｼｯｸM-PRO" pitchFamily="50" charset="-128"/>
                <a:ea typeface="HG丸ｺﾞｼｯｸM-PRO" pitchFamily="50" charset="-128"/>
              </a:rPr>
              <a:t>累積出庫量</a:t>
            </a:r>
          </a:p>
        </p:txBody>
      </p:sp>
      <p:sp>
        <p:nvSpPr>
          <p:cNvPr id="170002" name="Line 18"/>
          <p:cNvSpPr>
            <a:spLocks noChangeShapeType="1"/>
          </p:cNvSpPr>
          <p:nvPr/>
        </p:nvSpPr>
        <p:spPr bwMode="auto">
          <a:xfrm flipV="1">
            <a:off x="2972777" y="4699000"/>
            <a:ext cx="285750" cy="15875"/>
          </a:xfrm>
          <a:prstGeom prst="line">
            <a:avLst/>
          </a:prstGeom>
          <a:noFill/>
          <a:ln w="12700">
            <a:solidFill>
              <a:srgbClr val="FF0000"/>
            </a:solidFill>
            <a:round/>
            <a:headEnd type="triangle" w="med" len="med"/>
            <a:tailEnd type="triangle" w="med" len="med"/>
          </a:ln>
          <a:effectLst/>
        </p:spPr>
        <p:txBody>
          <a:bodyPr/>
          <a:lstStyle/>
          <a:p>
            <a:endParaRPr lang="ja-JP" altLang="en-US"/>
          </a:p>
        </p:txBody>
      </p:sp>
      <p:sp>
        <p:nvSpPr>
          <p:cNvPr id="170003" name="Line 19"/>
          <p:cNvSpPr>
            <a:spLocks noChangeShapeType="1"/>
          </p:cNvSpPr>
          <p:nvPr/>
        </p:nvSpPr>
        <p:spPr bwMode="auto">
          <a:xfrm>
            <a:off x="3287713" y="3241675"/>
            <a:ext cx="0" cy="2778125"/>
          </a:xfrm>
          <a:prstGeom prst="line">
            <a:avLst/>
          </a:prstGeom>
          <a:noFill/>
          <a:ln w="9525">
            <a:solidFill>
              <a:schemeClr val="tx1"/>
            </a:solidFill>
            <a:prstDash val="dash"/>
            <a:round/>
            <a:headEnd/>
            <a:tailEnd/>
          </a:ln>
          <a:effectLst/>
        </p:spPr>
        <p:txBody>
          <a:bodyPr/>
          <a:lstStyle/>
          <a:p>
            <a:endParaRPr lang="ja-JP" altLang="en-US"/>
          </a:p>
        </p:txBody>
      </p:sp>
      <p:sp>
        <p:nvSpPr>
          <p:cNvPr id="170004" name="Freeform 20"/>
          <p:cNvSpPr>
            <a:spLocks/>
          </p:cNvSpPr>
          <p:nvPr/>
        </p:nvSpPr>
        <p:spPr bwMode="auto">
          <a:xfrm>
            <a:off x="2058988" y="3405188"/>
            <a:ext cx="4525962" cy="2592387"/>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70005" name="Line 21"/>
          <p:cNvSpPr>
            <a:spLocks noChangeShapeType="1"/>
          </p:cNvSpPr>
          <p:nvPr/>
        </p:nvSpPr>
        <p:spPr bwMode="auto">
          <a:xfrm flipH="1">
            <a:off x="2012950" y="5173663"/>
            <a:ext cx="4303713" cy="0"/>
          </a:xfrm>
          <a:prstGeom prst="line">
            <a:avLst/>
          </a:prstGeom>
          <a:noFill/>
          <a:ln w="9525">
            <a:solidFill>
              <a:schemeClr val="tx1"/>
            </a:solidFill>
            <a:prstDash val="dash"/>
            <a:round/>
            <a:headEnd/>
            <a:tailEnd/>
          </a:ln>
          <a:effectLst/>
        </p:spPr>
        <p:txBody>
          <a:bodyPr/>
          <a:lstStyle/>
          <a:p>
            <a:endParaRPr lang="ja-JP" altLang="en-US"/>
          </a:p>
        </p:txBody>
      </p:sp>
      <p:sp>
        <p:nvSpPr>
          <p:cNvPr id="170006" name="Text Box 22"/>
          <p:cNvSpPr txBox="1">
            <a:spLocks noChangeArrowheads="1"/>
          </p:cNvSpPr>
          <p:nvPr/>
        </p:nvSpPr>
        <p:spPr bwMode="auto">
          <a:xfrm>
            <a:off x="2082800" y="4262438"/>
            <a:ext cx="1427163" cy="336550"/>
          </a:xfrm>
          <a:prstGeom prst="rect">
            <a:avLst/>
          </a:prstGeom>
          <a:noFill/>
          <a:ln w="9525">
            <a:noFill/>
            <a:miter lim="800000"/>
            <a:headEnd/>
            <a:tailEnd/>
          </a:ln>
          <a:effectLst/>
        </p:spPr>
        <p:txBody>
          <a:bodyPr>
            <a:spAutoFit/>
          </a:bodyPr>
          <a:lstStyle/>
          <a:p>
            <a:pPr algn="l">
              <a:spcBef>
                <a:spcPct val="50000"/>
              </a:spcBef>
            </a:pPr>
            <a:r>
              <a:rPr lang="ja-JP" altLang="en-US" sz="1600" b="1">
                <a:solidFill>
                  <a:srgbClr val="FF0000"/>
                </a:solidFill>
                <a:latin typeface="Arial" charset="0"/>
                <a:ea typeface="HG丸ｺﾞｼｯｸM-PRO" pitchFamily="50" charset="-128"/>
              </a:rPr>
              <a:t>最小滞留時間</a:t>
            </a:r>
          </a:p>
        </p:txBody>
      </p:sp>
      <p:sp>
        <p:nvSpPr>
          <p:cNvPr id="28" name="Line 19"/>
          <p:cNvSpPr>
            <a:spLocks noChangeShapeType="1"/>
          </p:cNvSpPr>
          <p:nvPr/>
        </p:nvSpPr>
        <p:spPr bwMode="auto">
          <a:xfrm>
            <a:off x="3001108" y="4572000"/>
            <a:ext cx="5251" cy="1447800"/>
          </a:xfrm>
          <a:prstGeom prst="line">
            <a:avLst/>
          </a:prstGeom>
          <a:noFill/>
          <a:ln w="9525">
            <a:solidFill>
              <a:schemeClr val="tx1"/>
            </a:solidFill>
            <a:prstDash val="dash"/>
            <a:round/>
            <a:headEnd/>
            <a:tailEnd/>
          </a:ln>
          <a:effectLst/>
        </p:spPr>
        <p:txBody>
          <a:bodyPr/>
          <a:lstStyle/>
          <a:p>
            <a:endParaRPr lang="ja-JP" altLang="en-US"/>
          </a:p>
        </p:txBody>
      </p:sp>
      <p:cxnSp>
        <p:nvCxnSpPr>
          <p:cNvPr id="27" name="直線コネクタ 26"/>
          <p:cNvCxnSpPr/>
          <p:nvPr/>
        </p:nvCxnSpPr>
        <p:spPr>
          <a:xfrm>
            <a:off x="2016163" y="5391469"/>
            <a:ext cx="987424" cy="232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0" name="円形吹き出し 29"/>
          <p:cNvSpPr/>
          <p:nvPr/>
        </p:nvSpPr>
        <p:spPr bwMode="auto">
          <a:xfrm>
            <a:off x="4355976" y="3717032"/>
            <a:ext cx="2560320" cy="691660"/>
          </a:xfrm>
          <a:prstGeom prst="wedgeEllipseCallout">
            <a:avLst>
              <a:gd name="adj1" fmla="val -100701"/>
              <a:gd name="adj2" fmla="val 188271"/>
            </a:avLst>
          </a:prstGeom>
          <a:solidFill>
            <a:srgbClr val="92D050"/>
          </a:solidFill>
          <a:ln w="9525" cap="flat" cmpd="sng" algn="ctr">
            <a:solidFill>
              <a:srgbClr val="00CC99"/>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次の発注時点</a:t>
            </a:r>
          </a:p>
        </p:txBody>
      </p:sp>
      <p:cxnSp>
        <p:nvCxnSpPr>
          <p:cNvPr id="31" name="直線コネクタ 30"/>
          <p:cNvCxnSpPr/>
          <p:nvPr/>
        </p:nvCxnSpPr>
        <p:spPr>
          <a:xfrm flipV="1">
            <a:off x="2996180" y="4520136"/>
            <a:ext cx="0" cy="864096"/>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29488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スライド番号プレースホルダ 5"/>
          <p:cNvSpPr>
            <a:spLocks noGrp="1"/>
          </p:cNvSpPr>
          <p:nvPr>
            <p:ph type="sldNum" sz="quarter" idx="12"/>
          </p:nvPr>
        </p:nvSpPr>
        <p:spPr/>
        <p:txBody>
          <a:bodyPr/>
          <a:lstStyle/>
          <a:p>
            <a:fld id="{B7D7E203-544B-4F48-BC26-E92268A4B7DB}" type="slidenum">
              <a:rPr lang="en-US" altLang="ja-JP"/>
              <a:pPr/>
              <a:t>33</a:t>
            </a:fld>
            <a:endParaRPr lang="en-US" altLang="ja-JP"/>
          </a:p>
        </p:txBody>
      </p:sp>
      <p:sp>
        <p:nvSpPr>
          <p:cNvPr id="165890" name="Rectangle 2"/>
          <p:cNvSpPr>
            <a:spLocks noGrp="1" noChangeArrowheads="1"/>
          </p:cNvSpPr>
          <p:nvPr>
            <p:ph type="title"/>
          </p:nvPr>
        </p:nvSpPr>
        <p:spPr/>
        <p:txBody>
          <a:bodyPr/>
          <a:lstStyle/>
          <a:p>
            <a:r>
              <a:rPr lang="ja-JP" altLang="en-US" dirty="0" smtClean="0"/>
              <a:t>累積グラフ、統一的解法</a:t>
            </a:r>
            <a:endParaRPr lang="ja-JP" altLang="en-US" dirty="0"/>
          </a:p>
        </p:txBody>
      </p:sp>
      <p:sp>
        <p:nvSpPr>
          <p:cNvPr id="165891" name="Rectangle 3"/>
          <p:cNvSpPr>
            <a:spLocks noGrp="1" noChangeArrowheads="1"/>
          </p:cNvSpPr>
          <p:nvPr>
            <p:ph type="body" idx="1"/>
          </p:nvPr>
        </p:nvSpPr>
        <p:spPr>
          <a:xfrm>
            <a:off x="466725" y="1485900"/>
            <a:ext cx="8426450" cy="1454150"/>
          </a:xfrm>
        </p:spPr>
        <p:txBody>
          <a:bodyPr/>
          <a:lstStyle/>
          <a:p>
            <a:r>
              <a:rPr lang="ja-JP" altLang="en-US" dirty="0"/>
              <a:t>倉庫</a:t>
            </a:r>
            <a:r>
              <a:rPr lang="ja-JP" altLang="en-US" dirty="0" smtClean="0"/>
              <a:t>容量、滞留時間上下限制約</a:t>
            </a:r>
          </a:p>
        </p:txBody>
      </p:sp>
      <p:sp>
        <p:nvSpPr>
          <p:cNvPr id="165894" name="Line 6"/>
          <p:cNvSpPr>
            <a:spLocks noChangeShapeType="1"/>
          </p:cNvSpPr>
          <p:nvPr/>
        </p:nvSpPr>
        <p:spPr bwMode="auto">
          <a:xfrm>
            <a:off x="2020888" y="5999163"/>
            <a:ext cx="4968875" cy="0"/>
          </a:xfrm>
          <a:prstGeom prst="line">
            <a:avLst/>
          </a:prstGeom>
          <a:noFill/>
          <a:ln w="9525">
            <a:solidFill>
              <a:schemeClr val="tx1"/>
            </a:solidFill>
            <a:round/>
            <a:headEnd/>
            <a:tailEnd type="triangle" w="med" len="med"/>
          </a:ln>
          <a:effectLst/>
        </p:spPr>
        <p:txBody>
          <a:bodyPr/>
          <a:lstStyle/>
          <a:p>
            <a:endParaRPr lang="ja-JP" altLang="en-US"/>
          </a:p>
        </p:txBody>
      </p:sp>
      <p:sp>
        <p:nvSpPr>
          <p:cNvPr id="165895" name="Line 7"/>
          <p:cNvSpPr>
            <a:spLocks noChangeShapeType="1"/>
          </p:cNvSpPr>
          <p:nvPr/>
        </p:nvSpPr>
        <p:spPr bwMode="auto">
          <a:xfrm flipV="1">
            <a:off x="2020888" y="3154363"/>
            <a:ext cx="0" cy="2844800"/>
          </a:xfrm>
          <a:prstGeom prst="line">
            <a:avLst/>
          </a:prstGeom>
          <a:noFill/>
          <a:ln w="9525">
            <a:solidFill>
              <a:schemeClr val="tx1"/>
            </a:solidFill>
            <a:round/>
            <a:headEnd/>
            <a:tailEnd type="triangle" w="med" len="med"/>
          </a:ln>
          <a:effectLst/>
        </p:spPr>
        <p:txBody>
          <a:bodyPr/>
          <a:lstStyle/>
          <a:p>
            <a:endParaRPr lang="ja-JP" altLang="en-US"/>
          </a:p>
        </p:txBody>
      </p:sp>
      <p:sp>
        <p:nvSpPr>
          <p:cNvPr id="165896" name="Freeform 8"/>
          <p:cNvSpPr>
            <a:spLocks/>
          </p:cNvSpPr>
          <p:nvPr/>
        </p:nvSpPr>
        <p:spPr bwMode="auto">
          <a:xfrm>
            <a:off x="204787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5916" name="Freeform 28"/>
          <p:cNvSpPr>
            <a:spLocks/>
          </p:cNvSpPr>
          <p:nvPr/>
        </p:nvSpPr>
        <p:spPr bwMode="auto">
          <a:xfrm>
            <a:off x="2054225" y="3406775"/>
            <a:ext cx="4525963" cy="2592388"/>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9525">
            <a:solidFill>
              <a:schemeClr val="tx1"/>
            </a:solidFill>
            <a:round/>
            <a:headEnd/>
            <a:tailEnd/>
          </a:ln>
          <a:effectLst/>
        </p:spPr>
        <p:txBody>
          <a:bodyPr/>
          <a:lstStyle/>
          <a:p>
            <a:endParaRPr lang="ja-JP" altLang="en-US"/>
          </a:p>
        </p:txBody>
      </p:sp>
      <p:sp>
        <p:nvSpPr>
          <p:cNvPr id="165924" name="Text Box 36"/>
          <p:cNvSpPr txBox="1">
            <a:spLocks noChangeArrowheads="1"/>
          </p:cNvSpPr>
          <p:nvPr/>
        </p:nvSpPr>
        <p:spPr bwMode="auto">
          <a:xfrm>
            <a:off x="6786563" y="3206750"/>
            <a:ext cx="1208087" cy="336550"/>
          </a:xfrm>
          <a:prstGeom prst="rect">
            <a:avLst/>
          </a:prstGeom>
          <a:noFill/>
          <a:ln w="9525">
            <a:noFill/>
            <a:miter lim="800000"/>
            <a:headEnd/>
            <a:tailEnd/>
          </a:ln>
          <a:effectLst/>
        </p:spPr>
        <p:txBody>
          <a:bodyPr wrap="none">
            <a:spAutoFit/>
          </a:bodyPr>
          <a:lstStyle/>
          <a:p>
            <a:pPr algn="l"/>
            <a:r>
              <a:rPr lang="ja-JP" altLang="en-US" sz="1600" b="1">
                <a:solidFill>
                  <a:srgbClr val="0000CC"/>
                </a:solidFill>
                <a:latin typeface="HG丸ｺﾞｼｯｸM-PRO" pitchFamily="50" charset="-128"/>
                <a:ea typeface="HG丸ｺﾞｼｯｸM-PRO" pitchFamily="50" charset="-128"/>
              </a:rPr>
              <a:t>累積出庫量</a:t>
            </a:r>
          </a:p>
        </p:txBody>
      </p:sp>
      <p:sp>
        <p:nvSpPr>
          <p:cNvPr id="30" name="Freeform 40"/>
          <p:cNvSpPr>
            <a:spLocks/>
          </p:cNvSpPr>
          <p:nvPr/>
        </p:nvSpPr>
        <p:spPr bwMode="auto">
          <a:xfrm>
            <a:off x="2032000" y="2577421"/>
            <a:ext cx="4525963" cy="2592387"/>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19050">
            <a:solidFill>
              <a:srgbClr val="FF0000"/>
            </a:solidFill>
            <a:round/>
            <a:headEnd/>
            <a:tailEnd/>
          </a:ln>
          <a:effectLst/>
        </p:spPr>
        <p:txBody>
          <a:bodyPr/>
          <a:lstStyle/>
          <a:p>
            <a:endParaRPr lang="ja-JP" altLang="en-US"/>
          </a:p>
        </p:txBody>
      </p:sp>
      <p:sp>
        <p:nvSpPr>
          <p:cNvPr id="32" name="Freeform 40"/>
          <p:cNvSpPr>
            <a:spLocks/>
          </p:cNvSpPr>
          <p:nvPr/>
        </p:nvSpPr>
        <p:spPr bwMode="auto">
          <a:xfrm>
            <a:off x="755576" y="3429000"/>
            <a:ext cx="4525963" cy="2592387"/>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19050">
            <a:solidFill>
              <a:srgbClr val="FF0000"/>
            </a:solidFill>
            <a:prstDash val="dash"/>
            <a:round/>
            <a:headEnd/>
            <a:tailEnd/>
          </a:ln>
          <a:effectLst/>
        </p:spPr>
        <p:txBody>
          <a:bodyPr/>
          <a:lstStyle/>
          <a:p>
            <a:endParaRPr lang="ja-JP" altLang="en-US"/>
          </a:p>
        </p:txBody>
      </p:sp>
      <p:sp>
        <p:nvSpPr>
          <p:cNvPr id="19" name="Freeform 40"/>
          <p:cNvSpPr>
            <a:spLocks/>
          </p:cNvSpPr>
          <p:nvPr/>
        </p:nvSpPr>
        <p:spPr bwMode="auto">
          <a:xfrm>
            <a:off x="1774229" y="3401059"/>
            <a:ext cx="4525963" cy="2592387"/>
          </a:xfrm>
          <a:custGeom>
            <a:avLst/>
            <a:gdLst/>
            <a:ahLst/>
            <a:cxnLst>
              <a:cxn ang="0">
                <a:pos x="0" y="1584"/>
              </a:cxn>
              <a:cxn ang="0">
                <a:pos x="336" y="1500"/>
              </a:cxn>
              <a:cxn ang="0">
                <a:pos x="648" y="1170"/>
              </a:cxn>
              <a:cxn ang="0">
                <a:pos x="918" y="1026"/>
              </a:cxn>
              <a:cxn ang="0">
                <a:pos x="1182" y="972"/>
              </a:cxn>
              <a:cxn ang="0">
                <a:pos x="1374" y="858"/>
              </a:cxn>
              <a:cxn ang="0">
                <a:pos x="1662" y="384"/>
              </a:cxn>
              <a:cxn ang="0">
                <a:pos x="1950" y="144"/>
              </a:cxn>
              <a:cxn ang="0">
                <a:pos x="2346" y="0"/>
              </a:cxn>
            </a:cxnLst>
            <a:rect l="0" t="0" r="r" b="b"/>
            <a:pathLst>
              <a:path w="2346" h="1584">
                <a:moveTo>
                  <a:pt x="0" y="1584"/>
                </a:moveTo>
                <a:cubicBezTo>
                  <a:pt x="114" y="1576"/>
                  <a:pt x="228" y="1569"/>
                  <a:pt x="336" y="1500"/>
                </a:cubicBezTo>
                <a:cubicBezTo>
                  <a:pt x="444" y="1431"/>
                  <a:pt x="551" y="1249"/>
                  <a:pt x="648" y="1170"/>
                </a:cubicBezTo>
                <a:cubicBezTo>
                  <a:pt x="745" y="1091"/>
                  <a:pt x="829" y="1059"/>
                  <a:pt x="918" y="1026"/>
                </a:cubicBezTo>
                <a:cubicBezTo>
                  <a:pt x="1007" y="993"/>
                  <a:pt x="1106" y="1000"/>
                  <a:pt x="1182" y="972"/>
                </a:cubicBezTo>
                <a:cubicBezTo>
                  <a:pt x="1258" y="944"/>
                  <a:pt x="1294" y="956"/>
                  <a:pt x="1374" y="858"/>
                </a:cubicBezTo>
                <a:cubicBezTo>
                  <a:pt x="1454" y="760"/>
                  <a:pt x="1566" y="503"/>
                  <a:pt x="1662" y="384"/>
                </a:cubicBezTo>
                <a:cubicBezTo>
                  <a:pt x="1758" y="265"/>
                  <a:pt x="1836" y="208"/>
                  <a:pt x="1950" y="144"/>
                </a:cubicBezTo>
                <a:cubicBezTo>
                  <a:pt x="2064" y="80"/>
                  <a:pt x="2205" y="40"/>
                  <a:pt x="2346" y="0"/>
                </a:cubicBezTo>
              </a:path>
            </a:pathLst>
          </a:custGeom>
          <a:noFill/>
          <a:ln w="19050">
            <a:solidFill>
              <a:srgbClr val="FF0000"/>
            </a:solidFill>
            <a:prstDash val="sysDot"/>
            <a:round/>
            <a:headEnd/>
            <a:tailEnd/>
          </a:ln>
          <a:effectLst/>
        </p:spPr>
        <p:txBody>
          <a:bodyPr/>
          <a:lstStyle/>
          <a:p>
            <a:endParaRPr lang="ja-JP" altLang="en-US"/>
          </a:p>
        </p:txBody>
      </p:sp>
      <p:sp>
        <p:nvSpPr>
          <p:cNvPr id="20" name="Freeform 42"/>
          <p:cNvSpPr>
            <a:spLocks/>
          </p:cNvSpPr>
          <p:nvPr/>
        </p:nvSpPr>
        <p:spPr bwMode="auto">
          <a:xfrm>
            <a:off x="2020888" y="2643188"/>
            <a:ext cx="4737100" cy="3355975"/>
          </a:xfrm>
          <a:custGeom>
            <a:avLst/>
            <a:gdLst/>
            <a:ahLst/>
            <a:cxnLst>
              <a:cxn ang="0">
                <a:pos x="0" y="2114"/>
              </a:cxn>
              <a:cxn ang="0">
                <a:pos x="0" y="1705"/>
              </a:cxn>
              <a:cxn ang="0">
                <a:pos x="616" y="1705"/>
              </a:cxn>
              <a:cxn ang="0">
                <a:pos x="616" y="1497"/>
              </a:cxn>
              <a:cxn ang="0">
                <a:pos x="1233" y="1497"/>
              </a:cxn>
              <a:cxn ang="0">
                <a:pos x="1233" y="996"/>
              </a:cxn>
              <a:cxn ang="0">
                <a:pos x="1786" y="996"/>
              </a:cxn>
              <a:cxn ang="0">
                <a:pos x="1786" y="691"/>
              </a:cxn>
              <a:cxn ang="0">
                <a:pos x="2097" y="691"/>
              </a:cxn>
              <a:cxn ang="0">
                <a:pos x="2097" y="472"/>
              </a:cxn>
              <a:cxn ang="0">
                <a:pos x="2713" y="472"/>
              </a:cxn>
              <a:cxn ang="0">
                <a:pos x="2713" y="0"/>
              </a:cxn>
              <a:cxn ang="0">
                <a:pos x="2984" y="0"/>
              </a:cxn>
            </a:cxnLst>
            <a:rect l="0" t="0" r="r" b="b"/>
            <a:pathLst>
              <a:path w="2984" h="2114">
                <a:moveTo>
                  <a:pt x="0" y="2114"/>
                </a:moveTo>
                <a:lnTo>
                  <a:pt x="0" y="1705"/>
                </a:lnTo>
                <a:lnTo>
                  <a:pt x="616" y="1705"/>
                </a:lnTo>
                <a:lnTo>
                  <a:pt x="616" y="1497"/>
                </a:lnTo>
                <a:lnTo>
                  <a:pt x="1233" y="1497"/>
                </a:lnTo>
                <a:lnTo>
                  <a:pt x="1233" y="996"/>
                </a:lnTo>
                <a:lnTo>
                  <a:pt x="1786" y="996"/>
                </a:lnTo>
                <a:lnTo>
                  <a:pt x="1786" y="691"/>
                </a:lnTo>
                <a:lnTo>
                  <a:pt x="2097" y="691"/>
                </a:lnTo>
                <a:lnTo>
                  <a:pt x="2097" y="472"/>
                </a:lnTo>
                <a:lnTo>
                  <a:pt x="2713" y="472"/>
                </a:lnTo>
                <a:lnTo>
                  <a:pt x="2713" y="0"/>
                </a:lnTo>
                <a:lnTo>
                  <a:pt x="2984" y="0"/>
                </a:lnTo>
              </a:path>
            </a:pathLst>
          </a:custGeom>
          <a:noFill/>
          <a:ln w="19050" cap="flat" cmpd="sng">
            <a:solidFill>
              <a:schemeClr val="tx1"/>
            </a:solidFill>
            <a:prstDash val="solid"/>
            <a:round/>
            <a:headEnd type="none" w="med" len="med"/>
            <a:tailEnd type="none" w="med" len="med"/>
          </a:ln>
          <a:effectLst/>
        </p:spPr>
        <p:txBody>
          <a:bodyPr/>
          <a:lstStyle/>
          <a:p>
            <a:endParaRPr lang="ja-JP" altLang="en-US"/>
          </a:p>
        </p:txBody>
      </p:sp>
      <p:sp>
        <p:nvSpPr>
          <p:cNvPr id="22" name="円形吹き出し 21"/>
          <p:cNvSpPr/>
          <p:nvPr/>
        </p:nvSpPr>
        <p:spPr bwMode="auto">
          <a:xfrm>
            <a:off x="2987824" y="2132856"/>
            <a:ext cx="2488312" cy="691660"/>
          </a:xfrm>
          <a:prstGeom prst="wedgeEllipseCallout">
            <a:avLst>
              <a:gd name="adj1" fmla="val 35971"/>
              <a:gd name="adj2" fmla="val 111816"/>
            </a:avLst>
          </a:prstGeom>
          <a:solidFill>
            <a:srgbClr val="92D050"/>
          </a:solidFill>
          <a:ln w="9525" cap="flat" cmpd="sng" algn="ctr">
            <a:solidFill>
              <a:srgbClr val="00CC99"/>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倉庫容量制約</a:t>
            </a:r>
          </a:p>
        </p:txBody>
      </p:sp>
      <p:sp>
        <p:nvSpPr>
          <p:cNvPr id="23" name="円形吹き出し 22"/>
          <p:cNvSpPr/>
          <p:nvPr/>
        </p:nvSpPr>
        <p:spPr bwMode="auto">
          <a:xfrm>
            <a:off x="251520" y="3933056"/>
            <a:ext cx="1728192" cy="907684"/>
          </a:xfrm>
          <a:prstGeom prst="wedgeEllipseCallout">
            <a:avLst>
              <a:gd name="adj1" fmla="val 46459"/>
              <a:gd name="adj2" fmla="val 103246"/>
            </a:avLst>
          </a:prstGeom>
          <a:solidFill>
            <a:srgbClr val="92D050"/>
          </a:solidFill>
          <a:ln w="9525" cap="flat" cmpd="sng" algn="ctr">
            <a:solidFill>
              <a:srgbClr val="00CC99"/>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滞留時間</a:t>
            </a:r>
            <a:endParaRPr kumimoji="1"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上限制約</a:t>
            </a:r>
          </a:p>
        </p:txBody>
      </p:sp>
      <p:sp>
        <p:nvSpPr>
          <p:cNvPr id="26" name="円形吹き出し 25"/>
          <p:cNvSpPr/>
          <p:nvPr/>
        </p:nvSpPr>
        <p:spPr bwMode="auto">
          <a:xfrm>
            <a:off x="5868144" y="4005064"/>
            <a:ext cx="1728192" cy="907684"/>
          </a:xfrm>
          <a:prstGeom prst="wedgeEllipseCallout">
            <a:avLst>
              <a:gd name="adj1" fmla="val -58725"/>
              <a:gd name="adj2" fmla="val -97020"/>
            </a:avLst>
          </a:prstGeom>
          <a:solidFill>
            <a:srgbClr val="92D050"/>
          </a:solidFill>
          <a:ln w="9525" cap="flat" cmpd="sng" algn="ctr">
            <a:solidFill>
              <a:srgbClr val="00CC99"/>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滞留時間</a:t>
            </a:r>
            <a:endParaRPr kumimoji="1" lang="en-US" altLang="ja-JP" sz="2000" b="1" i="0" u="none" strike="noStrike" cap="none" normalizeH="0" baseline="0" dirty="0" smtClean="0">
              <a:ln>
                <a:noFill/>
              </a:ln>
              <a:solidFill>
                <a:srgbClr val="0000CC"/>
              </a:solidFill>
              <a:effectLst/>
              <a:latin typeface="HG丸ｺﾞｼｯｸM-PRO" pitchFamily="50" charset="-128"/>
              <a:ea typeface="HG丸ｺﾞｼｯｸM-PRO"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rgbClr val="0000CC"/>
                </a:solidFill>
                <a:effectLst/>
                <a:latin typeface="HG丸ｺﾞｼｯｸM-PRO" pitchFamily="50" charset="-128"/>
                <a:ea typeface="HG丸ｺﾞｼｯｸM-PRO" pitchFamily="50" charset="-128"/>
              </a:rPr>
              <a:t>下限制約</a:t>
            </a:r>
          </a:p>
        </p:txBody>
      </p:sp>
      <p:sp>
        <p:nvSpPr>
          <p:cNvPr id="27" name="Text Box 36"/>
          <p:cNvSpPr txBox="1">
            <a:spLocks noChangeArrowheads="1"/>
          </p:cNvSpPr>
          <p:nvPr/>
        </p:nvSpPr>
        <p:spPr bwMode="auto">
          <a:xfrm>
            <a:off x="6804248" y="2492896"/>
            <a:ext cx="1218603" cy="338554"/>
          </a:xfrm>
          <a:prstGeom prst="rect">
            <a:avLst/>
          </a:prstGeom>
          <a:noFill/>
          <a:ln w="9525">
            <a:noFill/>
            <a:miter lim="800000"/>
            <a:headEnd/>
            <a:tailEnd/>
          </a:ln>
          <a:effectLst/>
        </p:spPr>
        <p:txBody>
          <a:bodyPr wrap="none">
            <a:spAutoFit/>
          </a:bodyPr>
          <a:lstStyle/>
          <a:p>
            <a:pPr algn="l"/>
            <a:r>
              <a:rPr lang="ja-JP" altLang="en-US" sz="1600" b="1" dirty="0" smtClean="0">
                <a:solidFill>
                  <a:srgbClr val="0000CC"/>
                </a:solidFill>
                <a:latin typeface="HG丸ｺﾞｼｯｸM-PRO" pitchFamily="50" charset="-128"/>
                <a:ea typeface="HG丸ｺﾞｼｯｸM-PRO" pitchFamily="50" charset="-128"/>
              </a:rPr>
              <a:t>累積入庫量</a:t>
            </a:r>
            <a:endParaRPr lang="ja-JP" altLang="en-US" sz="1600" b="1" dirty="0">
              <a:solidFill>
                <a:srgbClr val="0000CC"/>
              </a:solidFill>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204745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1000"/>
                                  </p:stCondLst>
                                  <p:childTnLst>
                                    <p:set>
                                      <p:cBhvr>
                                        <p:cTn id="6" dur="1" fill="hold">
                                          <p:stCondLst>
                                            <p:cond delay="0"/>
                                          </p:stCondLst>
                                        </p:cTn>
                                        <p:tgtEl>
                                          <p:spTgt spid="30"/>
                                        </p:tgtEl>
                                        <p:attrNameLst>
                                          <p:attrName>style.visibility</p:attrName>
                                        </p:attrNameLst>
                                      </p:cBhvr>
                                      <p:to>
                                        <p:strVal val="visible"/>
                                      </p:to>
                                    </p:set>
                                  </p:childTnLst>
                                </p:cTn>
                              </p:par>
                            </p:childTnLst>
                          </p:cTn>
                        </p:par>
                        <p:par>
                          <p:cTn id="7" fill="hold">
                            <p:stCondLst>
                              <p:cond delay="1000"/>
                            </p:stCondLst>
                            <p:childTnLst>
                              <p:par>
                                <p:cTn id="8" presetID="42" presetClass="path" presetSubtype="0" accel="50000" decel="50000" fill="hold" grpId="0" nodeType="afterEffect">
                                  <p:stCondLst>
                                    <p:cond delay="0"/>
                                  </p:stCondLst>
                                  <p:childTnLst>
                                    <p:animMotion origin="layout" path="M 0.00017 0.12214 L 2.5E-6 -2.67638E-6 " pathEditMode="relative" rAng="0" ptsTypes="AA">
                                      <p:cBhvr>
                                        <p:cTn id="9" dur="2000" fill="hold"/>
                                        <p:tgtEl>
                                          <p:spTgt spid="30"/>
                                        </p:tgtEl>
                                        <p:attrNameLst>
                                          <p:attrName>ppt_x</p:attrName>
                                          <p:attrName>ppt_y</p:attrName>
                                        </p:attrNameLst>
                                      </p:cBhvr>
                                      <p:rCtr x="-17" y="-6107"/>
                                    </p:animMotion>
                                  </p:childTnLst>
                                </p:cTn>
                              </p:par>
                            </p:childTnLst>
                          </p:cTn>
                        </p:par>
                        <p:par>
                          <p:cTn id="10" fill="hold">
                            <p:stCondLst>
                              <p:cond delay="3000"/>
                            </p:stCondLst>
                            <p:childTnLst>
                              <p:par>
                                <p:cTn id="11" presetID="1" presetClass="entr" presetSubtype="0" fill="hold" grpId="1" nodeType="afterEffect">
                                  <p:stCondLst>
                                    <p:cond delay="1000"/>
                                  </p:stCondLst>
                                  <p:childTnLst>
                                    <p:set>
                                      <p:cBhvr>
                                        <p:cTn id="12" dur="1" fill="hold">
                                          <p:stCondLst>
                                            <p:cond delay="0"/>
                                          </p:stCondLst>
                                        </p:cTn>
                                        <p:tgtEl>
                                          <p:spTgt spid="32"/>
                                        </p:tgtEl>
                                        <p:attrNameLst>
                                          <p:attrName>style.visibility</p:attrName>
                                        </p:attrNameLst>
                                      </p:cBhvr>
                                      <p:to>
                                        <p:strVal val="visible"/>
                                      </p:to>
                                    </p:set>
                                  </p:childTnLst>
                                </p:cTn>
                              </p:par>
                            </p:childTnLst>
                          </p:cTn>
                        </p:par>
                        <p:par>
                          <p:cTn id="13" fill="hold">
                            <p:stCondLst>
                              <p:cond delay="4000"/>
                            </p:stCondLst>
                            <p:childTnLst>
                              <p:par>
                                <p:cTn id="14" presetID="42" presetClass="path" presetSubtype="0" accel="50000" decel="50000" fill="hold" grpId="0" nodeType="afterEffect">
                                  <p:stCondLst>
                                    <p:cond delay="0"/>
                                  </p:stCondLst>
                                  <p:childTnLst>
                                    <p:animMotion origin="layout" path="M 0.13056 -1.58455E-6 L -3.61111E-6 -1.58455E-6 " pathEditMode="relative" rAng="0" ptsTypes="AA">
                                      <p:cBhvr>
                                        <p:cTn id="15" dur="2000" fill="hold"/>
                                        <p:tgtEl>
                                          <p:spTgt spid="32"/>
                                        </p:tgtEl>
                                        <p:attrNameLst>
                                          <p:attrName>ppt_x</p:attrName>
                                          <p:attrName>ppt_y</p:attrName>
                                        </p:attrNameLst>
                                      </p:cBhvr>
                                      <p:rCtr x="-6528" y="0"/>
                                    </p:animMotion>
                                  </p:childTnLst>
                                </p:cTn>
                              </p:par>
                            </p:childTnLst>
                          </p:cTn>
                        </p:par>
                        <p:par>
                          <p:cTn id="16" fill="hold">
                            <p:stCondLst>
                              <p:cond delay="6000"/>
                            </p:stCondLst>
                            <p:childTnLst>
                              <p:par>
                                <p:cTn id="17" presetID="1" presetClass="entr" presetSubtype="0" fill="hold" grpId="1" nodeType="afterEffect">
                                  <p:stCondLst>
                                    <p:cond delay="1000"/>
                                  </p:stCondLst>
                                  <p:childTnLst>
                                    <p:set>
                                      <p:cBhvr>
                                        <p:cTn id="18" dur="1" fill="hold">
                                          <p:stCondLst>
                                            <p:cond delay="0"/>
                                          </p:stCondLst>
                                        </p:cTn>
                                        <p:tgtEl>
                                          <p:spTgt spid="19"/>
                                        </p:tgtEl>
                                        <p:attrNameLst>
                                          <p:attrName>style.visibility</p:attrName>
                                        </p:attrNameLst>
                                      </p:cBhvr>
                                      <p:to>
                                        <p:strVal val="visible"/>
                                      </p:to>
                                    </p:set>
                                  </p:childTnLst>
                                </p:cTn>
                              </p:par>
                            </p:childTnLst>
                          </p:cTn>
                        </p:par>
                        <p:par>
                          <p:cTn id="19" fill="hold">
                            <p:stCondLst>
                              <p:cond delay="7000"/>
                            </p:stCondLst>
                            <p:childTnLst>
                              <p:par>
                                <p:cTn id="20" presetID="42" presetClass="path" presetSubtype="0" accel="50000" decel="50000" fill="hold" grpId="0" nodeType="afterEffect">
                                  <p:stCondLst>
                                    <p:cond delay="0"/>
                                  </p:stCondLst>
                                  <p:childTnLst>
                                    <p:animMotion origin="layout" path="M 0.04271 -0.00625 L -1.66667E-6 2.94934E-6 " pathEditMode="relative" rAng="0" ptsTypes="AA">
                                      <p:cBhvr>
                                        <p:cTn id="21" dur="2000" fill="hold"/>
                                        <p:tgtEl>
                                          <p:spTgt spid="19"/>
                                        </p:tgtEl>
                                        <p:attrNameLst>
                                          <p:attrName>ppt_x</p:attrName>
                                          <p:attrName>ppt_y</p:attrName>
                                        </p:attrNameLst>
                                      </p:cBhvr>
                                      <p:rCtr x="-2135" y="301"/>
                                    </p:animMotion>
                                  </p:childTnLst>
                                </p:cTn>
                              </p:par>
                            </p:childTnLst>
                          </p:cTn>
                        </p:par>
                        <p:par>
                          <p:cTn id="22" fill="hold">
                            <p:stCondLst>
                              <p:cond delay="9000"/>
                            </p:stCondLst>
                            <p:childTnLst>
                              <p:par>
                                <p:cTn id="23" presetID="22" presetClass="entr" presetSubtype="8" fill="hold" grpId="0" nodeType="afterEffect">
                                  <p:stCondLst>
                                    <p:cond delay="2000"/>
                                  </p:stCondLst>
                                  <p:childTnLst>
                                    <p:set>
                                      <p:cBhvr>
                                        <p:cTn id="24" dur="1" fill="hold">
                                          <p:stCondLst>
                                            <p:cond delay="0"/>
                                          </p:stCondLst>
                                        </p:cTn>
                                        <p:tgtEl>
                                          <p:spTgt spid="20"/>
                                        </p:tgtEl>
                                        <p:attrNameLst>
                                          <p:attrName>style.visibility</p:attrName>
                                        </p:attrNameLst>
                                      </p:cBhvr>
                                      <p:to>
                                        <p:strVal val="visible"/>
                                      </p:to>
                                    </p:set>
                                    <p:animEffect transition="in" filter="wipe(left)">
                                      <p:cBhvr>
                                        <p:cTn id="25" dur="3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0" grpId="1" animBg="1"/>
      <p:bldP spid="32" grpId="0" animBg="1"/>
      <p:bldP spid="32" grpId="1" animBg="1"/>
      <p:bldP spid="19" grpId="0" animBg="1"/>
      <p:bldP spid="19" grpId="1" animBg="1"/>
      <p:bldP spid="2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647700" y="2660650"/>
            <a:ext cx="7772400" cy="1143000"/>
          </a:xfrm>
        </p:spPr>
        <p:txBody>
          <a:bodyPr/>
          <a:lstStyle/>
          <a:p>
            <a:r>
              <a:rPr lang="ja-JP" altLang="en-US" sz="4000" dirty="0" smtClean="0"/>
              <a:t>在庫管理方式とコスト</a:t>
            </a:r>
            <a:endParaRPr lang="ja-JP" altLang="en-US" sz="4000" dirty="0"/>
          </a:p>
        </p:txBody>
      </p:sp>
      <p:sp>
        <p:nvSpPr>
          <p:cNvPr id="44035" name="Rectangle 3"/>
          <p:cNvSpPr>
            <a:spLocks noGrp="1" noChangeArrowheads="1"/>
          </p:cNvSpPr>
          <p:nvPr>
            <p:ph type="subTitle" idx="1"/>
          </p:nvPr>
        </p:nvSpPr>
        <p:spPr/>
        <p:txBody>
          <a:bodyPr/>
          <a:lstStyle/>
          <a:p>
            <a:r>
              <a:rPr lang="ja-JP" altLang="en-US"/>
              <a:t>　</a:t>
            </a:r>
          </a:p>
        </p:txBody>
      </p:sp>
    </p:spTree>
    <p:extLst>
      <p:ext uri="{BB962C8B-B14F-4D97-AF65-F5344CB8AC3E}">
        <p14:creationId xmlns:p14="http://schemas.microsoft.com/office/powerpoint/2010/main" val="29632279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在庫管理方式</a:t>
            </a:r>
            <a:endParaRPr kumimoji="1" lang="ja-JP" altLang="en-US" dirty="0"/>
          </a:p>
        </p:txBody>
      </p:sp>
      <p:sp>
        <p:nvSpPr>
          <p:cNvPr id="3" name="コンテンツ プレースホルダ 2"/>
          <p:cNvSpPr>
            <a:spLocks noGrp="1"/>
          </p:cNvSpPr>
          <p:nvPr>
            <p:ph idx="1"/>
          </p:nvPr>
        </p:nvSpPr>
        <p:spPr>
          <a:xfrm>
            <a:off x="466725" y="1485900"/>
            <a:ext cx="8536598" cy="4791075"/>
          </a:xfrm>
        </p:spPr>
        <p:txBody>
          <a:bodyPr/>
          <a:lstStyle/>
          <a:p>
            <a:r>
              <a:rPr kumimoji="1" lang="ja-JP" altLang="en-US" dirty="0" smtClean="0"/>
              <a:t>在庫が少なくなったら発注する　－　</a:t>
            </a:r>
            <a:r>
              <a:rPr kumimoji="1" lang="ja-JP" altLang="en-US" dirty="0" smtClean="0">
                <a:solidFill>
                  <a:srgbClr val="FF0000"/>
                </a:solidFill>
              </a:rPr>
              <a:t>定量発注</a:t>
            </a:r>
            <a:r>
              <a:rPr lang="ja-JP" altLang="en-US" dirty="0" smtClean="0">
                <a:solidFill>
                  <a:srgbClr val="FF0000"/>
                </a:solidFill>
              </a:rPr>
              <a:t>方式</a:t>
            </a:r>
            <a:endParaRPr lang="en-US" altLang="ja-JP" dirty="0" smtClean="0">
              <a:solidFill>
                <a:srgbClr val="FF0000"/>
              </a:solidFill>
            </a:endParaRPr>
          </a:p>
          <a:p>
            <a:pPr lvl="1"/>
            <a:r>
              <a:rPr lang="ja-JP" altLang="en-US" dirty="0" smtClean="0"/>
              <a:t> </a:t>
            </a:r>
            <a:r>
              <a:rPr lang="ja-JP" altLang="en-US" dirty="0" smtClean="0">
                <a:solidFill>
                  <a:srgbClr val="FF0000"/>
                </a:solidFill>
              </a:rPr>
              <a:t>２ビン方式</a:t>
            </a:r>
            <a:r>
              <a:rPr lang="ja-JP" altLang="en-US" dirty="0" smtClean="0"/>
              <a:t>：二つの容器に保管し、片方が空になったら発注する</a:t>
            </a:r>
            <a:endParaRPr lang="en-US" altLang="ja-JP" dirty="0" smtClean="0"/>
          </a:p>
          <a:p>
            <a:pPr lvl="1"/>
            <a:r>
              <a:rPr kumimoji="1" lang="ja-JP" altLang="en-US" dirty="0" smtClean="0"/>
              <a:t> </a:t>
            </a:r>
            <a:r>
              <a:rPr kumimoji="1" lang="ja-JP" altLang="en-US" dirty="0" smtClean="0">
                <a:solidFill>
                  <a:srgbClr val="FF0000"/>
                </a:solidFill>
              </a:rPr>
              <a:t>発注点方式</a:t>
            </a:r>
            <a:r>
              <a:rPr kumimoji="1" lang="ja-JP" altLang="en-US" dirty="0" smtClean="0"/>
              <a:t>：ある一定量以下になったら定量発注する</a:t>
            </a:r>
            <a:r>
              <a:rPr lang="en-US" altLang="ja-JP" dirty="0"/>
              <a:t/>
            </a:r>
            <a:br>
              <a:rPr lang="en-US" altLang="ja-JP" dirty="0"/>
            </a:br>
            <a:endParaRPr lang="en-US" altLang="ja-JP" dirty="0"/>
          </a:p>
          <a:p>
            <a:r>
              <a:rPr lang="ja-JP" altLang="en-US" dirty="0"/>
              <a:t>定期的に発注する　　　－　</a:t>
            </a:r>
            <a:r>
              <a:rPr lang="ja-JP" altLang="en-US" dirty="0">
                <a:solidFill>
                  <a:srgbClr val="FF0000"/>
                </a:solidFill>
              </a:rPr>
              <a:t>定期発注</a:t>
            </a:r>
            <a:r>
              <a:rPr lang="ja-JP" altLang="en-US" dirty="0" smtClean="0">
                <a:solidFill>
                  <a:srgbClr val="FF0000"/>
                </a:solidFill>
              </a:rPr>
              <a:t>方式</a:t>
            </a:r>
            <a:endParaRPr lang="en-US" altLang="ja-JP" dirty="0"/>
          </a:p>
        </p:txBody>
      </p:sp>
      <p:sp>
        <p:nvSpPr>
          <p:cNvPr id="4" name="スライド番号プレースホルダ 3"/>
          <p:cNvSpPr>
            <a:spLocks noGrp="1"/>
          </p:cNvSpPr>
          <p:nvPr>
            <p:ph type="sldNum" sz="quarter" idx="12"/>
          </p:nvPr>
        </p:nvSpPr>
        <p:spPr/>
        <p:txBody>
          <a:bodyPr/>
          <a:lstStyle/>
          <a:p>
            <a:fld id="{5CE01C66-CC6A-42E9-A148-0184549BE2D1}" type="slidenum">
              <a:rPr lang="en-US" altLang="ja-JP" smtClean="0"/>
              <a:pPr/>
              <a:t>35</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4065541056"/>
              </p:ext>
            </p:extLst>
          </p:nvPr>
        </p:nvGraphicFramePr>
        <p:xfrm>
          <a:off x="1403648" y="4509120"/>
          <a:ext cx="6096000" cy="1584177"/>
        </p:xfrm>
        <a:graphic>
          <a:graphicData uri="http://schemas.openxmlformats.org/drawingml/2006/table">
            <a:tbl>
              <a:tblPr firstRow="1" bandRow="1">
                <a:tableStyleId>{5940675A-B579-460E-94D1-54222C63F5DA}</a:tableStyleId>
              </a:tblPr>
              <a:tblGrid>
                <a:gridCol w="1656184"/>
                <a:gridCol w="2407816"/>
                <a:gridCol w="2032000"/>
              </a:tblGrid>
              <a:tr h="528059">
                <a:tc>
                  <a:txBody>
                    <a:bodyPr/>
                    <a:lstStyle/>
                    <a:p>
                      <a:pPr algn="ctr"/>
                      <a:endParaRPr kumimoji="1" lang="ja-JP" altLang="en-US" b="1" dirty="0">
                        <a:solidFill>
                          <a:srgbClr val="0000CC"/>
                        </a:solidFill>
                        <a:latin typeface="+mj-ea"/>
                        <a:ea typeface="+mj-ea"/>
                      </a:endParaRPr>
                    </a:p>
                  </a:txBody>
                  <a:tcPr anchor="ctr"/>
                </a:tc>
                <a:tc>
                  <a:txBody>
                    <a:bodyPr/>
                    <a:lstStyle/>
                    <a:p>
                      <a:pPr algn="ctr"/>
                      <a:r>
                        <a:rPr kumimoji="1" lang="ja-JP" altLang="en-US" b="1" dirty="0" smtClean="0">
                          <a:solidFill>
                            <a:srgbClr val="0000CC"/>
                          </a:solidFill>
                          <a:latin typeface="+mj-ea"/>
                          <a:ea typeface="+mj-ea"/>
                        </a:rPr>
                        <a:t>急激な需要の変動</a:t>
                      </a:r>
                      <a:endParaRPr kumimoji="1" lang="ja-JP" altLang="en-US" b="1" dirty="0">
                        <a:solidFill>
                          <a:srgbClr val="0000CC"/>
                        </a:solidFill>
                        <a:latin typeface="+mj-ea"/>
                        <a:ea typeface="+mj-ea"/>
                      </a:endParaRPr>
                    </a:p>
                  </a:txBody>
                  <a:tcPr anchor="ctr"/>
                </a:tc>
                <a:tc>
                  <a:txBody>
                    <a:bodyPr/>
                    <a:lstStyle/>
                    <a:p>
                      <a:pPr algn="ctr"/>
                      <a:r>
                        <a:rPr kumimoji="1" lang="ja-JP" altLang="en-US" b="1" dirty="0" smtClean="0">
                          <a:solidFill>
                            <a:srgbClr val="0000CC"/>
                          </a:solidFill>
                          <a:latin typeface="+mj-ea"/>
                          <a:ea typeface="+mj-ea"/>
                        </a:rPr>
                        <a:t>在庫監視業務</a:t>
                      </a:r>
                      <a:endParaRPr kumimoji="1" lang="ja-JP" altLang="en-US" b="1" dirty="0">
                        <a:solidFill>
                          <a:srgbClr val="0000CC"/>
                        </a:solidFill>
                        <a:latin typeface="+mj-ea"/>
                        <a:ea typeface="+mj-ea"/>
                      </a:endParaRPr>
                    </a:p>
                  </a:txBody>
                  <a:tcPr anchor="ctr"/>
                </a:tc>
              </a:tr>
              <a:tr h="528059">
                <a:tc>
                  <a:txBody>
                    <a:bodyPr/>
                    <a:lstStyle/>
                    <a:p>
                      <a:pPr algn="ctr"/>
                      <a:r>
                        <a:rPr kumimoji="1" lang="ja-JP" altLang="en-US" b="1" dirty="0" smtClean="0">
                          <a:solidFill>
                            <a:srgbClr val="0000CC"/>
                          </a:solidFill>
                          <a:latin typeface="+mj-ea"/>
                          <a:ea typeface="+mj-ea"/>
                        </a:rPr>
                        <a:t>定量発注</a:t>
                      </a:r>
                      <a:endParaRPr kumimoji="1" lang="ja-JP" altLang="en-US" b="1" dirty="0">
                        <a:solidFill>
                          <a:srgbClr val="0000CC"/>
                        </a:solidFill>
                        <a:latin typeface="+mj-ea"/>
                        <a:ea typeface="+mj-ea"/>
                      </a:endParaRPr>
                    </a:p>
                  </a:txBody>
                  <a:tcPr anchor="ctr"/>
                </a:tc>
                <a:tc>
                  <a:txBody>
                    <a:bodyPr/>
                    <a:lstStyle/>
                    <a:p>
                      <a:pPr algn="ctr"/>
                      <a:r>
                        <a:rPr kumimoji="1" lang="ja-JP" altLang="en-US" b="1" dirty="0" smtClean="0">
                          <a:solidFill>
                            <a:srgbClr val="0000CC"/>
                          </a:solidFill>
                          <a:latin typeface="+mj-ea"/>
                          <a:ea typeface="+mj-ea"/>
                        </a:rPr>
                        <a:t>○</a:t>
                      </a:r>
                      <a:endParaRPr kumimoji="1" lang="ja-JP" altLang="en-US" b="1" dirty="0">
                        <a:solidFill>
                          <a:srgbClr val="0000CC"/>
                        </a:solidFill>
                        <a:latin typeface="+mj-ea"/>
                        <a:ea typeface="+mj-ea"/>
                      </a:endParaRPr>
                    </a:p>
                  </a:txBody>
                  <a:tcPr anchor="ctr"/>
                </a:tc>
                <a:tc>
                  <a:txBody>
                    <a:bodyPr/>
                    <a:lstStyle/>
                    <a:p>
                      <a:pPr algn="ctr"/>
                      <a:r>
                        <a:rPr kumimoji="1" lang="en-US" altLang="ja-JP" b="1" dirty="0" smtClean="0">
                          <a:solidFill>
                            <a:srgbClr val="FF0000"/>
                          </a:solidFill>
                          <a:latin typeface="+mj-ea"/>
                          <a:ea typeface="+mj-ea"/>
                        </a:rPr>
                        <a:t>×</a:t>
                      </a:r>
                      <a:endParaRPr kumimoji="1" lang="ja-JP" altLang="en-US" b="1" dirty="0">
                        <a:solidFill>
                          <a:srgbClr val="FF0000"/>
                        </a:solidFill>
                        <a:latin typeface="+mj-ea"/>
                        <a:ea typeface="+mj-ea"/>
                      </a:endParaRPr>
                    </a:p>
                  </a:txBody>
                  <a:tcPr anchor="ctr"/>
                </a:tc>
              </a:tr>
              <a:tr h="528059">
                <a:tc>
                  <a:txBody>
                    <a:bodyPr/>
                    <a:lstStyle/>
                    <a:p>
                      <a:pPr algn="ctr"/>
                      <a:r>
                        <a:rPr kumimoji="1" lang="ja-JP" altLang="en-US" b="1" dirty="0" smtClean="0">
                          <a:solidFill>
                            <a:srgbClr val="0000CC"/>
                          </a:solidFill>
                          <a:latin typeface="+mj-ea"/>
                          <a:ea typeface="+mj-ea"/>
                        </a:rPr>
                        <a:t>定期発注</a:t>
                      </a:r>
                      <a:endParaRPr kumimoji="1" lang="ja-JP" altLang="en-US" b="1" dirty="0">
                        <a:solidFill>
                          <a:srgbClr val="0000CC"/>
                        </a:solidFill>
                        <a:latin typeface="+mj-ea"/>
                        <a:ea typeface="+mj-ea"/>
                      </a:endParaRPr>
                    </a:p>
                  </a:txBody>
                  <a:tcPr anchor="ctr"/>
                </a:tc>
                <a:tc>
                  <a:txBody>
                    <a:bodyPr/>
                    <a:lstStyle/>
                    <a:p>
                      <a:pPr algn="ctr"/>
                      <a:r>
                        <a:rPr kumimoji="1" lang="en-US" altLang="ja-JP" b="1" dirty="0" smtClean="0">
                          <a:solidFill>
                            <a:srgbClr val="FF0000"/>
                          </a:solidFill>
                          <a:latin typeface="+mj-ea"/>
                          <a:ea typeface="+mj-ea"/>
                        </a:rPr>
                        <a:t>×</a:t>
                      </a:r>
                      <a:endParaRPr kumimoji="1" lang="ja-JP" altLang="en-US" b="1" dirty="0">
                        <a:solidFill>
                          <a:srgbClr val="FF0000"/>
                        </a:solidFill>
                        <a:latin typeface="+mj-ea"/>
                        <a:ea typeface="+mj-ea"/>
                      </a:endParaRPr>
                    </a:p>
                  </a:txBody>
                  <a:tcPr anchor="ctr"/>
                </a:tc>
                <a:tc>
                  <a:txBody>
                    <a:bodyPr/>
                    <a:lstStyle/>
                    <a:p>
                      <a:pPr algn="ctr"/>
                      <a:r>
                        <a:rPr kumimoji="1" lang="ja-JP" altLang="en-US" b="1" dirty="0" smtClean="0">
                          <a:solidFill>
                            <a:srgbClr val="0000CC"/>
                          </a:solidFill>
                          <a:latin typeface="+mj-ea"/>
                          <a:ea typeface="+mj-ea"/>
                        </a:rPr>
                        <a:t>○</a:t>
                      </a:r>
                      <a:endParaRPr kumimoji="1" lang="ja-JP" altLang="en-US" b="1" dirty="0">
                        <a:solidFill>
                          <a:srgbClr val="0000CC"/>
                        </a:solidFill>
                        <a:latin typeface="+mj-ea"/>
                        <a:ea typeface="+mj-ea"/>
                      </a:endParaRPr>
                    </a:p>
                  </a:txBody>
                  <a:tcPr anchor="ctr"/>
                </a:tc>
              </a:tr>
            </a:tbl>
          </a:graphicData>
        </a:graphic>
      </p:graphicFrame>
      <p:sp>
        <p:nvSpPr>
          <p:cNvPr id="7" name="テキスト ボックス 6"/>
          <p:cNvSpPr txBox="1"/>
          <p:nvPr/>
        </p:nvSpPr>
        <p:spPr>
          <a:xfrm>
            <a:off x="7596336" y="0"/>
            <a:ext cx="1547664" cy="646331"/>
          </a:xfrm>
          <a:prstGeom prst="rect">
            <a:avLst/>
          </a:prstGeom>
          <a:solidFill>
            <a:srgbClr val="0000CC">
              <a:alpha val="20000"/>
            </a:srgbClr>
          </a:solidFill>
        </p:spPr>
        <p:txBody>
          <a:bodyPr wrap="square" rtlCol="0">
            <a:spAutoFit/>
          </a:bodyPr>
          <a:lstStyle/>
          <a:p>
            <a:pPr algn="ctr"/>
            <a:r>
              <a:rPr kumimoji="1" lang="ja-JP" altLang="en-US" b="1" dirty="0" smtClean="0">
                <a:solidFill>
                  <a:srgbClr val="FF0000"/>
                </a:solidFill>
                <a:latin typeface="+mj-ea"/>
                <a:ea typeface="+mj-ea"/>
              </a:rPr>
              <a:t>テキスト</a:t>
            </a:r>
            <a:endParaRPr kumimoji="1" lang="en-US" altLang="ja-JP" b="1" dirty="0" smtClean="0">
              <a:solidFill>
                <a:srgbClr val="FF0000"/>
              </a:solidFill>
              <a:latin typeface="+mj-ea"/>
              <a:ea typeface="+mj-ea"/>
            </a:endParaRPr>
          </a:p>
          <a:p>
            <a:pPr algn="ctr"/>
            <a:r>
              <a:rPr kumimoji="1" lang="en-US" altLang="ja-JP" b="1" dirty="0" smtClean="0">
                <a:solidFill>
                  <a:srgbClr val="FF0000"/>
                </a:solidFill>
                <a:latin typeface="+mj-ea"/>
                <a:ea typeface="+mj-ea"/>
              </a:rPr>
              <a:t>207</a:t>
            </a:r>
            <a:r>
              <a:rPr kumimoji="1" lang="ja-JP" altLang="en-US" b="1" dirty="0" smtClean="0">
                <a:solidFill>
                  <a:srgbClr val="FF0000"/>
                </a:solidFill>
                <a:latin typeface="+mj-ea"/>
                <a:ea typeface="+mj-ea"/>
              </a:rPr>
              <a:t>ページ</a:t>
            </a:r>
            <a:endParaRPr kumimoji="1" lang="ja-JP" altLang="en-US" b="1" dirty="0">
              <a:solidFill>
                <a:srgbClr val="FF0000"/>
              </a:solidFill>
              <a:latin typeface="+mj-ea"/>
              <a:ea typeface="+mj-ea"/>
            </a:endParaRPr>
          </a:p>
        </p:txBody>
      </p:sp>
    </p:spTree>
    <p:extLst>
      <p:ext uri="{BB962C8B-B14F-4D97-AF65-F5344CB8AC3E}">
        <p14:creationId xmlns:p14="http://schemas.microsoft.com/office/powerpoint/2010/main" val="2229140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スライド番号プレースホルダ 5"/>
          <p:cNvSpPr>
            <a:spLocks noGrp="1"/>
          </p:cNvSpPr>
          <p:nvPr>
            <p:ph type="sldNum" sz="quarter" idx="12"/>
          </p:nvPr>
        </p:nvSpPr>
        <p:spPr/>
        <p:txBody>
          <a:bodyPr/>
          <a:lstStyle/>
          <a:p>
            <a:fld id="{254C9EFC-55EC-4D1D-BC67-C8D765CE4BF3}" type="slidenum">
              <a:rPr lang="en-US" altLang="ja-JP"/>
              <a:pPr/>
              <a:t>36</a:t>
            </a:fld>
            <a:endParaRPr lang="en-US" altLang="ja-JP"/>
          </a:p>
        </p:txBody>
      </p:sp>
      <p:sp>
        <p:nvSpPr>
          <p:cNvPr id="46082" name="Rectangle 2"/>
          <p:cNvSpPr>
            <a:spLocks noGrp="1" noChangeArrowheads="1"/>
          </p:cNvSpPr>
          <p:nvPr>
            <p:ph type="title"/>
          </p:nvPr>
        </p:nvSpPr>
        <p:spPr/>
        <p:txBody>
          <a:bodyPr/>
          <a:lstStyle/>
          <a:p>
            <a:r>
              <a:rPr lang="ja-JP" altLang="en-US" dirty="0" smtClean="0"/>
              <a:t>発注点方式の在庫</a:t>
            </a:r>
            <a:r>
              <a:rPr lang="ja-JP" altLang="en-US" dirty="0"/>
              <a:t>グラフ</a:t>
            </a:r>
          </a:p>
        </p:txBody>
      </p:sp>
      <p:sp>
        <p:nvSpPr>
          <p:cNvPr id="46083" name="Rectangle 3"/>
          <p:cNvSpPr>
            <a:spLocks noGrp="1" noChangeArrowheads="1"/>
          </p:cNvSpPr>
          <p:nvPr>
            <p:ph type="body" idx="1"/>
          </p:nvPr>
        </p:nvSpPr>
        <p:spPr>
          <a:xfrm>
            <a:off x="466725" y="1485900"/>
            <a:ext cx="8251825" cy="4791075"/>
          </a:xfrm>
        </p:spPr>
        <p:txBody>
          <a:bodyPr/>
          <a:lstStyle/>
          <a:p>
            <a:r>
              <a:rPr lang="ja-JP" altLang="en-US" dirty="0" smtClean="0"/>
              <a:t>在庫量の監視が面倒</a:t>
            </a:r>
            <a:endParaRPr lang="en-US" altLang="ja-JP" dirty="0" smtClean="0"/>
          </a:p>
          <a:p>
            <a:r>
              <a:rPr lang="ja-JP" altLang="en-US" dirty="0" smtClean="0"/>
              <a:t>品切れリスクは小さい</a:t>
            </a:r>
            <a:endParaRPr lang="en-US" altLang="ja-JP" dirty="0" smtClean="0"/>
          </a:p>
        </p:txBody>
      </p:sp>
      <p:sp>
        <p:nvSpPr>
          <p:cNvPr id="46101" name="Line 21"/>
          <p:cNvSpPr>
            <a:spLocks noChangeShapeType="1"/>
          </p:cNvSpPr>
          <p:nvPr/>
        </p:nvSpPr>
        <p:spPr bwMode="auto">
          <a:xfrm flipV="1">
            <a:off x="2030413" y="3150333"/>
            <a:ext cx="0" cy="1871663"/>
          </a:xfrm>
          <a:prstGeom prst="line">
            <a:avLst/>
          </a:prstGeom>
          <a:noFill/>
          <a:ln w="9525">
            <a:solidFill>
              <a:schemeClr val="tx1"/>
            </a:solidFill>
            <a:round/>
            <a:headEnd/>
            <a:tailEnd type="triangle" w="med" len="med"/>
          </a:ln>
          <a:effectLst/>
        </p:spPr>
        <p:txBody>
          <a:bodyPr/>
          <a:lstStyle/>
          <a:p>
            <a:endParaRPr lang="ja-JP" altLang="en-US"/>
          </a:p>
        </p:txBody>
      </p:sp>
      <p:sp>
        <p:nvSpPr>
          <p:cNvPr id="46102" name="Line 22"/>
          <p:cNvSpPr>
            <a:spLocks noChangeShapeType="1"/>
          </p:cNvSpPr>
          <p:nvPr/>
        </p:nvSpPr>
        <p:spPr bwMode="auto">
          <a:xfrm>
            <a:off x="2030413" y="5021996"/>
            <a:ext cx="5903912" cy="0"/>
          </a:xfrm>
          <a:prstGeom prst="line">
            <a:avLst/>
          </a:prstGeom>
          <a:noFill/>
          <a:ln w="9525">
            <a:solidFill>
              <a:schemeClr val="tx1"/>
            </a:solidFill>
            <a:round/>
            <a:headEnd/>
            <a:tailEnd type="triangle" w="med" len="med"/>
          </a:ln>
          <a:effectLst/>
        </p:spPr>
        <p:txBody>
          <a:bodyPr/>
          <a:lstStyle/>
          <a:p>
            <a:endParaRPr lang="ja-JP" altLang="en-US"/>
          </a:p>
        </p:txBody>
      </p:sp>
      <p:sp>
        <p:nvSpPr>
          <p:cNvPr id="46104" name="Line 24"/>
          <p:cNvSpPr>
            <a:spLocks noChangeShapeType="1"/>
          </p:cNvSpPr>
          <p:nvPr/>
        </p:nvSpPr>
        <p:spPr bwMode="auto">
          <a:xfrm>
            <a:off x="2030413" y="3366233"/>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46106" name="Line 26"/>
          <p:cNvSpPr>
            <a:spLocks noChangeShapeType="1"/>
          </p:cNvSpPr>
          <p:nvPr/>
        </p:nvSpPr>
        <p:spPr bwMode="auto">
          <a:xfrm>
            <a:off x="3686175" y="3366233"/>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46108" name="Line 28"/>
          <p:cNvSpPr>
            <a:spLocks noChangeShapeType="1"/>
          </p:cNvSpPr>
          <p:nvPr/>
        </p:nvSpPr>
        <p:spPr bwMode="auto">
          <a:xfrm>
            <a:off x="5707702" y="3366233"/>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46110" name="Line 30"/>
          <p:cNvSpPr>
            <a:spLocks noChangeShapeType="1"/>
          </p:cNvSpPr>
          <p:nvPr/>
        </p:nvSpPr>
        <p:spPr bwMode="auto">
          <a:xfrm>
            <a:off x="6906264" y="3405422"/>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46111" name="AutoShape 31"/>
          <p:cNvSpPr>
            <a:spLocks noChangeArrowheads="1"/>
          </p:cNvSpPr>
          <p:nvPr/>
        </p:nvSpPr>
        <p:spPr bwMode="auto">
          <a:xfrm>
            <a:off x="3614738" y="5021996"/>
            <a:ext cx="142875" cy="360362"/>
          </a:xfrm>
          <a:prstGeom prst="upArrow">
            <a:avLst>
              <a:gd name="adj1" fmla="val 50000"/>
              <a:gd name="adj2" fmla="val 63055"/>
            </a:avLst>
          </a:prstGeom>
          <a:solidFill>
            <a:srgbClr val="FF5050"/>
          </a:solidFill>
          <a:ln w="9525">
            <a:solidFill>
              <a:srgbClr val="FF5050"/>
            </a:solidFill>
            <a:miter lim="800000"/>
            <a:headEnd/>
            <a:tailEnd/>
          </a:ln>
          <a:effectLst/>
        </p:spPr>
        <p:txBody>
          <a:bodyPr vert="eaVert" wrap="none" anchor="ctr"/>
          <a:lstStyle/>
          <a:p>
            <a:endParaRPr lang="ja-JP" altLang="en-US"/>
          </a:p>
        </p:txBody>
      </p:sp>
      <p:sp>
        <p:nvSpPr>
          <p:cNvPr id="46113" name="Text Box 33"/>
          <p:cNvSpPr txBox="1">
            <a:spLocks noChangeArrowheads="1"/>
          </p:cNvSpPr>
          <p:nvPr/>
        </p:nvSpPr>
        <p:spPr bwMode="auto">
          <a:xfrm>
            <a:off x="3212122" y="5382358"/>
            <a:ext cx="1148861" cy="369332"/>
          </a:xfrm>
          <a:prstGeom prst="rect">
            <a:avLst/>
          </a:prstGeom>
          <a:noFill/>
          <a:ln w="9525">
            <a:noFill/>
            <a:miter lim="800000"/>
            <a:headEnd/>
            <a:tailEnd/>
          </a:ln>
          <a:effectLst/>
        </p:spPr>
        <p:txBody>
          <a:bodyPr wrap="square">
            <a:spAutoFit/>
          </a:bodyPr>
          <a:lstStyle/>
          <a:p>
            <a:pPr>
              <a:spcBef>
                <a:spcPct val="50000"/>
              </a:spcBef>
            </a:pPr>
            <a:r>
              <a:rPr kumimoji="0" lang="ja-JP" altLang="en-US" sz="1800" b="1" dirty="0" smtClean="0">
                <a:solidFill>
                  <a:srgbClr val="FF5050"/>
                </a:solidFill>
                <a:ea typeface="HG丸ｺﾞｼｯｸM-PRO" pitchFamily="50" charset="-128"/>
              </a:rPr>
              <a:t>納入</a:t>
            </a:r>
            <a:endParaRPr lang="ja-JP" altLang="en-US" sz="1800" b="1" dirty="0">
              <a:solidFill>
                <a:srgbClr val="FF5050"/>
              </a:solidFill>
              <a:ea typeface="HG丸ｺﾞｼｯｸM-PRO" pitchFamily="50" charset="-128"/>
            </a:endParaRPr>
          </a:p>
        </p:txBody>
      </p:sp>
      <p:sp>
        <p:nvSpPr>
          <p:cNvPr id="46115" name="Text Box 35"/>
          <p:cNvSpPr txBox="1">
            <a:spLocks noChangeArrowheads="1"/>
          </p:cNvSpPr>
          <p:nvPr/>
        </p:nvSpPr>
        <p:spPr bwMode="auto">
          <a:xfrm>
            <a:off x="949325" y="3366233"/>
            <a:ext cx="1008063" cy="366713"/>
          </a:xfrm>
          <a:prstGeom prst="rect">
            <a:avLst/>
          </a:prstGeom>
          <a:noFill/>
          <a:ln w="9525">
            <a:noFill/>
            <a:miter lim="800000"/>
            <a:headEnd/>
            <a:tailEnd/>
          </a:ln>
          <a:effectLst/>
        </p:spPr>
        <p:txBody>
          <a:bodyPr>
            <a:spAutoFit/>
          </a:bodyPr>
          <a:lstStyle/>
          <a:p>
            <a:pPr algn="l">
              <a:spcBef>
                <a:spcPct val="50000"/>
              </a:spcBef>
            </a:pPr>
            <a:r>
              <a:rPr kumimoji="0" lang="ja-JP" altLang="en-US" sz="1800" b="1" dirty="0">
                <a:ea typeface="HG丸ｺﾞｼｯｸM-PRO" pitchFamily="50" charset="-128"/>
              </a:rPr>
              <a:t>在庫量</a:t>
            </a:r>
            <a:endParaRPr lang="ja-JP" altLang="en-US" sz="1800" b="1" dirty="0">
              <a:ea typeface="HG丸ｺﾞｼｯｸM-PRO" pitchFamily="50" charset="-128"/>
            </a:endParaRPr>
          </a:p>
        </p:txBody>
      </p:sp>
      <p:sp>
        <p:nvSpPr>
          <p:cNvPr id="19" name="フリーフォーム 18"/>
          <p:cNvSpPr/>
          <p:nvPr/>
        </p:nvSpPr>
        <p:spPr bwMode="auto">
          <a:xfrm>
            <a:off x="2028092" y="3376246"/>
            <a:ext cx="1652954" cy="1230923"/>
          </a:xfrm>
          <a:custGeom>
            <a:avLst/>
            <a:gdLst>
              <a:gd name="connsiteX0" fmla="*/ 0 w 1652954"/>
              <a:gd name="connsiteY0" fmla="*/ 0 h 1090246"/>
              <a:gd name="connsiteX1" fmla="*/ 492370 w 1652954"/>
              <a:gd name="connsiteY1" fmla="*/ 211016 h 1090246"/>
              <a:gd name="connsiteX2" fmla="*/ 832339 w 1652954"/>
              <a:gd name="connsiteY2" fmla="*/ 515816 h 1090246"/>
              <a:gd name="connsiteX3" fmla="*/ 1277816 w 1652954"/>
              <a:gd name="connsiteY3" fmla="*/ 949569 h 1090246"/>
              <a:gd name="connsiteX4" fmla="*/ 1652954 w 1652954"/>
              <a:gd name="connsiteY4" fmla="*/ 1090246 h 10902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2954" h="1090246">
                <a:moveTo>
                  <a:pt x="0" y="0"/>
                </a:moveTo>
                <a:cubicBezTo>
                  <a:pt x="176823" y="62523"/>
                  <a:pt x="353647" y="125047"/>
                  <a:pt x="492370" y="211016"/>
                </a:cubicBezTo>
                <a:cubicBezTo>
                  <a:pt x="631093" y="296985"/>
                  <a:pt x="701431" y="392724"/>
                  <a:pt x="832339" y="515816"/>
                </a:cubicBezTo>
                <a:cubicBezTo>
                  <a:pt x="963247" y="638908"/>
                  <a:pt x="1141047" y="853831"/>
                  <a:pt x="1277816" y="949569"/>
                </a:cubicBezTo>
                <a:cubicBezTo>
                  <a:pt x="1414585" y="1045307"/>
                  <a:pt x="1533769" y="1067776"/>
                  <a:pt x="1652954" y="1090246"/>
                </a:cubicBez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0" name="フリーフォーム 19"/>
          <p:cNvSpPr/>
          <p:nvPr/>
        </p:nvSpPr>
        <p:spPr bwMode="auto">
          <a:xfrm>
            <a:off x="3681045" y="3341077"/>
            <a:ext cx="2040485" cy="1479117"/>
          </a:xfrm>
          <a:custGeom>
            <a:avLst/>
            <a:gdLst>
              <a:gd name="connsiteX0" fmla="*/ 0 w 1676400"/>
              <a:gd name="connsiteY0" fmla="*/ 0 h 1770185"/>
              <a:gd name="connsiteX1" fmla="*/ 433754 w 1676400"/>
              <a:gd name="connsiteY1" fmla="*/ 211016 h 1770185"/>
              <a:gd name="connsiteX2" fmla="*/ 961292 w 1676400"/>
              <a:gd name="connsiteY2" fmla="*/ 937846 h 1770185"/>
              <a:gd name="connsiteX3" fmla="*/ 1254369 w 1676400"/>
              <a:gd name="connsiteY3" fmla="*/ 1219200 h 1770185"/>
              <a:gd name="connsiteX4" fmla="*/ 1547446 w 1676400"/>
              <a:gd name="connsiteY4" fmla="*/ 1652954 h 1770185"/>
              <a:gd name="connsiteX5" fmla="*/ 1676400 w 1676400"/>
              <a:gd name="connsiteY5" fmla="*/ 1770185 h 1770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76400" h="1770185">
                <a:moveTo>
                  <a:pt x="0" y="0"/>
                </a:moveTo>
                <a:cubicBezTo>
                  <a:pt x="136769" y="27354"/>
                  <a:pt x="273539" y="54708"/>
                  <a:pt x="433754" y="211016"/>
                </a:cubicBezTo>
                <a:cubicBezTo>
                  <a:pt x="593969" y="367324"/>
                  <a:pt x="824523" y="769815"/>
                  <a:pt x="961292" y="937846"/>
                </a:cubicBezTo>
                <a:cubicBezTo>
                  <a:pt x="1098061" y="1105877"/>
                  <a:pt x="1156677" y="1100015"/>
                  <a:pt x="1254369" y="1219200"/>
                </a:cubicBezTo>
                <a:cubicBezTo>
                  <a:pt x="1352061" y="1338385"/>
                  <a:pt x="1477107" y="1561123"/>
                  <a:pt x="1547446" y="1652954"/>
                </a:cubicBezTo>
                <a:cubicBezTo>
                  <a:pt x="1617785" y="1744785"/>
                  <a:pt x="1647092" y="1757485"/>
                  <a:pt x="1676400" y="1770185"/>
                </a:cubicBez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1" name="フリーフォーム 20"/>
          <p:cNvSpPr/>
          <p:nvPr/>
        </p:nvSpPr>
        <p:spPr bwMode="auto">
          <a:xfrm>
            <a:off x="5711487" y="3540369"/>
            <a:ext cx="1185702" cy="1279825"/>
          </a:xfrm>
          <a:custGeom>
            <a:avLst/>
            <a:gdLst>
              <a:gd name="connsiteX0" fmla="*/ 0 w 1652954"/>
              <a:gd name="connsiteY0" fmla="*/ 0 h 679939"/>
              <a:gd name="connsiteX1" fmla="*/ 457200 w 1652954"/>
              <a:gd name="connsiteY1" fmla="*/ 82062 h 679939"/>
              <a:gd name="connsiteX2" fmla="*/ 890954 w 1652954"/>
              <a:gd name="connsiteY2" fmla="*/ 468924 h 679939"/>
              <a:gd name="connsiteX3" fmla="*/ 1242646 w 1652954"/>
              <a:gd name="connsiteY3" fmla="*/ 527539 h 679939"/>
              <a:gd name="connsiteX4" fmla="*/ 1652954 w 1652954"/>
              <a:gd name="connsiteY4" fmla="*/ 679939 h 679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2954" h="679939">
                <a:moveTo>
                  <a:pt x="0" y="0"/>
                </a:moveTo>
                <a:cubicBezTo>
                  <a:pt x="154354" y="1954"/>
                  <a:pt x="308708" y="3908"/>
                  <a:pt x="457200" y="82062"/>
                </a:cubicBezTo>
                <a:cubicBezTo>
                  <a:pt x="605692" y="160216"/>
                  <a:pt x="760046" y="394678"/>
                  <a:pt x="890954" y="468924"/>
                </a:cubicBezTo>
                <a:cubicBezTo>
                  <a:pt x="1021862" y="543170"/>
                  <a:pt x="1115646" y="492370"/>
                  <a:pt x="1242646" y="527539"/>
                </a:cubicBezTo>
                <a:cubicBezTo>
                  <a:pt x="1369646" y="562708"/>
                  <a:pt x="1511300" y="621323"/>
                  <a:pt x="1652954" y="679939"/>
                </a:cubicBez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2" name="Text Box 33"/>
          <p:cNvSpPr txBox="1">
            <a:spLocks noChangeArrowheads="1"/>
          </p:cNvSpPr>
          <p:nvPr/>
        </p:nvSpPr>
        <p:spPr bwMode="auto">
          <a:xfrm>
            <a:off x="2625969" y="5382358"/>
            <a:ext cx="996461" cy="369332"/>
          </a:xfrm>
          <a:prstGeom prst="rect">
            <a:avLst/>
          </a:prstGeom>
          <a:noFill/>
          <a:ln w="9525">
            <a:noFill/>
            <a:miter lim="800000"/>
            <a:headEnd/>
            <a:tailEnd/>
          </a:ln>
          <a:effectLst/>
        </p:spPr>
        <p:txBody>
          <a:bodyPr wrap="square">
            <a:spAutoFit/>
          </a:bodyPr>
          <a:lstStyle/>
          <a:p>
            <a:pPr>
              <a:spcBef>
                <a:spcPct val="50000"/>
              </a:spcBef>
            </a:pPr>
            <a:r>
              <a:rPr kumimoji="0" lang="ja-JP" altLang="en-US" sz="1800" b="1" dirty="0" smtClean="0">
                <a:solidFill>
                  <a:srgbClr val="FF5050"/>
                </a:solidFill>
                <a:ea typeface="HG丸ｺﾞｼｯｸM-PRO" pitchFamily="50" charset="-128"/>
              </a:rPr>
              <a:t>発注</a:t>
            </a:r>
            <a:endParaRPr lang="ja-JP" altLang="en-US" sz="1800" b="1" dirty="0">
              <a:solidFill>
                <a:srgbClr val="FF5050"/>
              </a:solidFill>
              <a:ea typeface="HG丸ｺﾞｼｯｸM-PRO" pitchFamily="50" charset="-128"/>
            </a:endParaRPr>
          </a:p>
        </p:txBody>
      </p:sp>
      <p:sp>
        <p:nvSpPr>
          <p:cNvPr id="23" name="AutoShape 31"/>
          <p:cNvSpPr>
            <a:spLocks noChangeArrowheads="1"/>
          </p:cNvSpPr>
          <p:nvPr/>
        </p:nvSpPr>
        <p:spPr bwMode="auto">
          <a:xfrm>
            <a:off x="3216154" y="5033720"/>
            <a:ext cx="142875" cy="360362"/>
          </a:xfrm>
          <a:prstGeom prst="upArrow">
            <a:avLst>
              <a:gd name="adj1" fmla="val 50000"/>
              <a:gd name="adj2" fmla="val 63055"/>
            </a:avLst>
          </a:prstGeom>
          <a:solidFill>
            <a:srgbClr val="FF5050"/>
          </a:solidFill>
          <a:ln w="9525">
            <a:solidFill>
              <a:srgbClr val="FF5050"/>
            </a:solidFill>
            <a:miter lim="800000"/>
            <a:headEnd/>
            <a:tailEnd/>
          </a:ln>
          <a:effectLst/>
        </p:spPr>
        <p:txBody>
          <a:bodyPr vert="eaVert" wrap="none" anchor="ctr"/>
          <a:lstStyle/>
          <a:p>
            <a:endParaRPr lang="ja-JP" altLang="en-US"/>
          </a:p>
        </p:txBody>
      </p:sp>
      <p:cxnSp>
        <p:nvCxnSpPr>
          <p:cNvPr id="26" name="直線コネクタ 25"/>
          <p:cNvCxnSpPr/>
          <p:nvPr/>
        </p:nvCxnSpPr>
        <p:spPr bwMode="auto">
          <a:xfrm>
            <a:off x="2028092" y="4407877"/>
            <a:ext cx="5791200" cy="1588"/>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27" name="Text Box 35"/>
          <p:cNvSpPr txBox="1">
            <a:spLocks noChangeArrowheads="1"/>
          </p:cNvSpPr>
          <p:nvPr/>
        </p:nvSpPr>
        <p:spPr bwMode="auto">
          <a:xfrm>
            <a:off x="949325" y="4222018"/>
            <a:ext cx="1008063" cy="369332"/>
          </a:xfrm>
          <a:prstGeom prst="rect">
            <a:avLst/>
          </a:prstGeom>
          <a:noFill/>
          <a:ln w="9525">
            <a:noFill/>
            <a:miter lim="800000"/>
            <a:headEnd/>
            <a:tailEnd/>
          </a:ln>
          <a:effectLst/>
        </p:spPr>
        <p:txBody>
          <a:bodyPr>
            <a:spAutoFit/>
          </a:bodyPr>
          <a:lstStyle/>
          <a:p>
            <a:pPr algn="l">
              <a:spcBef>
                <a:spcPct val="50000"/>
              </a:spcBef>
            </a:pPr>
            <a:r>
              <a:rPr lang="ja-JP" altLang="en-US" sz="1800" b="1" dirty="0" smtClean="0">
                <a:solidFill>
                  <a:srgbClr val="FF0000"/>
                </a:solidFill>
                <a:ea typeface="HG丸ｺﾞｼｯｸM-PRO" pitchFamily="50" charset="-128"/>
              </a:rPr>
              <a:t>発注点</a:t>
            </a:r>
            <a:endParaRPr lang="ja-JP" altLang="en-US" sz="1800" b="1" dirty="0">
              <a:solidFill>
                <a:srgbClr val="FF0000"/>
              </a:solidFill>
              <a:ea typeface="HG丸ｺﾞｼｯｸM-PRO" pitchFamily="50" charset="-128"/>
            </a:endParaRPr>
          </a:p>
        </p:txBody>
      </p:sp>
    </p:spTree>
    <p:extLst>
      <p:ext uri="{BB962C8B-B14F-4D97-AF65-F5344CB8AC3E}">
        <p14:creationId xmlns:p14="http://schemas.microsoft.com/office/powerpoint/2010/main" val="39784180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スライド番号プレースホルダ 5"/>
          <p:cNvSpPr>
            <a:spLocks noGrp="1"/>
          </p:cNvSpPr>
          <p:nvPr>
            <p:ph type="sldNum" sz="quarter" idx="12"/>
          </p:nvPr>
        </p:nvSpPr>
        <p:spPr/>
        <p:txBody>
          <a:bodyPr/>
          <a:lstStyle/>
          <a:p>
            <a:fld id="{254C9EFC-55EC-4D1D-BC67-C8D765CE4BF3}" type="slidenum">
              <a:rPr lang="en-US" altLang="ja-JP"/>
              <a:pPr/>
              <a:t>37</a:t>
            </a:fld>
            <a:endParaRPr lang="en-US" altLang="ja-JP"/>
          </a:p>
        </p:txBody>
      </p:sp>
      <p:sp>
        <p:nvSpPr>
          <p:cNvPr id="46082" name="Rectangle 2"/>
          <p:cNvSpPr>
            <a:spLocks noGrp="1" noChangeArrowheads="1"/>
          </p:cNvSpPr>
          <p:nvPr>
            <p:ph type="title"/>
          </p:nvPr>
        </p:nvSpPr>
        <p:spPr/>
        <p:txBody>
          <a:bodyPr/>
          <a:lstStyle/>
          <a:p>
            <a:r>
              <a:rPr lang="ja-JP" altLang="en-US" dirty="0" smtClean="0"/>
              <a:t>定期発注方式の在庫</a:t>
            </a:r>
            <a:r>
              <a:rPr lang="ja-JP" altLang="en-US" dirty="0"/>
              <a:t>グラフ</a:t>
            </a:r>
          </a:p>
        </p:txBody>
      </p:sp>
      <p:sp>
        <p:nvSpPr>
          <p:cNvPr id="46083" name="Rectangle 3"/>
          <p:cNvSpPr>
            <a:spLocks noGrp="1" noChangeArrowheads="1"/>
          </p:cNvSpPr>
          <p:nvPr>
            <p:ph type="body" idx="1"/>
          </p:nvPr>
        </p:nvSpPr>
        <p:spPr>
          <a:xfrm>
            <a:off x="466725" y="1485900"/>
            <a:ext cx="8251825" cy="4791075"/>
          </a:xfrm>
        </p:spPr>
        <p:txBody>
          <a:bodyPr/>
          <a:lstStyle/>
          <a:p>
            <a:r>
              <a:rPr lang="ja-JP" altLang="en-US" dirty="0" smtClean="0"/>
              <a:t>発注業務はルーティン化</a:t>
            </a:r>
            <a:endParaRPr lang="en-US" altLang="ja-JP" dirty="0" smtClean="0"/>
          </a:p>
          <a:p>
            <a:r>
              <a:rPr lang="ja-JP" altLang="en-US" dirty="0" smtClean="0"/>
              <a:t>品切れリスクが大きい</a:t>
            </a:r>
            <a:endParaRPr lang="en-US" altLang="ja-JP" dirty="0" smtClean="0"/>
          </a:p>
        </p:txBody>
      </p:sp>
      <p:sp>
        <p:nvSpPr>
          <p:cNvPr id="46101" name="Line 21"/>
          <p:cNvSpPr>
            <a:spLocks noChangeShapeType="1"/>
          </p:cNvSpPr>
          <p:nvPr/>
        </p:nvSpPr>
        <p:spPr bwMode="auto">
          <a:xfrm flipV="1">
            <a:off x="2030413" y="3150333"/>
            <a:ext cx="0" cy="1871663"/>
          </a:xfrm>
          <a:prstGeom prst="line">
            <a:avLst/>
          </a:prstGeom>
          <a:noFill/>
          <a:ln w="9525">
            <a:solidFill>
              <a:schemeClr val="tx1"/>
            </a:solidFill>
            <a:round/>
            <a:headEnd/>
            <a:tailEnd type="triangle" w="med" len="med"/>
          </a:ln>
          <a:effectLst/>
        </p:spPr>
        <p:txBody>
          <a:bodyPr/>
          <a:lstStyle/>
          <a:p>
            <a:endParaRPr lang="ja-JP" altLang="en-US"/>
          </a:p>
        </p:txBody>
      </p:sp>
      <p:sp>
        <p:nvSpPr>
          <p:cNvPr id="46102" name="Line 22"/>
          <p:cNvSpPr>
            <a:spLocks noChangeShapeType="1"/>
          </p:cNvSpPr>
          <p:nvPr/>
        </p:nvSpPr>
        <p:spPr bwMode="auto">
          <a:xfrm>
            <a:off x="2030413" y="5021996"/>
            <a:ext cx="5903912" cy="0"/>
          </a:xfrm>
          <a:prstGeom prst="line">
            <a:avLst/>
          </a:prstGeom>
          <a:noFill/>
          <a:ln w="9525">
            <a:solidFill>
              <a:schemeClr val="tx1"/>
            </a:solidFill>
            <a:round/>
            <a:headEnd/>
            <a:tailEnd type="triangle" w="med" len="med"/>
          </a:ln>
          <a:effectLst/>
        </p:spPr>
        <p:txBody>
          <a:bodyPr/>
          <a:lstStyle/>
          <a:p>
            <a:endParaRPr lang="ja-JP" altLang="en-US"/>
          </a:p>
        </p:txBody>
      </p:sp>
      <p:sp>
        <p:nvSpPr>
          <p:cNvPr id="46104" name="Line 24"/>
          <p:cNvSpPr>
            <a:spLocks noChangeShapeType="1"/>
          </p:cNvSpPr>
          <p:nvPr/>
        </p:nvSpPr>
        <p:spPr bwMode="auto">
          <a:xfrm>
            <a:off x="2030413" y="3366233"/>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46106" name="Line 26"/>
          <p:cNvSpPr>
            <a:spLocks noChangeShapeType="1"/>
          </p:cNvSpPr>
          <p:nvPr/>
        </p:nvSpPr>
        <p:spPr bwMode="auto">
          <a:xfrm>
            <a:off x="3686175" y="3366233"/>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46108" name="Line 28"/>
          <p:cNvSpPr>
            <a:spLocks noChangeShapeType="1"/>
          </p:cNvSpPr>
          <p:nvPr/>
        </p:nvSpPr>
        <p:spPr bwMode="auto">
          <a:xfrm>
            <a:off x="5341938" y="3366233"/>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46110" name="Line 30"/>
          <p:cNvSpPr>
            <a:spLocks noChangeShapeType="1"/>
          </p:cNvSpPr>
          <p:nvPr/>
        </p:nvSpPr>
        <p:spPr bwMode="auto">
          <a:xfrm>
            <a:off x="6997700" y="3366233"/>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46111" name="AutoShape 31"/>
          <p:cNvSpPr>
            <a:spLocks noChangeArrowheads="1"/>
          </p:cNvSpPr>
          <p:nvPr/>
        </p:nvSpPr>
        <p:spPr bwMode="auto">
          <a:xfrm>
            <a:off x="3614738" y="5021996"/>
            <a:ext cx="142875" cy="360362"/>
          </a:xfrm>
          <a:prstGeom prst="upArrow">
            <a:avLst>
              <a:gd name="adj1" fmla="val 50000"/>
              <a:gd name="adj2" fmla="val 63055"/>
            </a:avLst>
          </a:prstGeom>
          <a:solidFill>
            <a:srgbClr val="FF5050"/>
          </a:solidFill>
          <a:ln w="9525">
            <a:solidFill>
              <a:srgbClr val="FF5050"/>
            </a:solidFill>
            <a:miter lim="800000"/>
            <a:headEnd/>
            <a:tailEnd/>
          </a:ln>
          <a:effectLst/>
        </p:spPr>
        <p:txBody>
          <a:bodyPr vert="eaVert" wrap="none" anchor="ctr"/>
          <a:lstStyle/>
          <a:p>
            <a:endParaRPr lang="ja-JP" altLang="en-US"/>
          </a:p>
        </p:txBody>
      </p:sp>
      <p:sp>
        <p:nvSpPr>
          <p:cNvPr id="46113" name="Text Box 33"/>
          <p:cNvSpPr txBox="1">
            <a:spLocks noChangeArrowheads="1"/>
          </p:cNvSpPr>
          <p:nvPr/>
        </p:nvSpPr>
        <p:spPr bwMode="auto">
          <a:xfrm>
            <a:off x="3419872" y="5445224"/>
            <a:ext cx="720080" cy="369332"/>
          </a:xfrm>
          <a:prstGeom prst="rect">
            <a:avLst/>
          </a:prstGeom>
          <a:noFill/>
          <a:ln w="9525">
            <a:noFill/>
            <a:miter lim="800000"/>
            <a:headEnd/>
            <a:tailEnd/>
          </a:ln>
          <a:effectLst/>
        </p:spPr>
        <p:txBody>
          <a:bodyPr wrap="square">
            <a:spAutoFit/>
          </a:bodyPr>
          <a:lstStyle/>
          <a:p>
            <a:pPr algn="ctr">
              <a:spcBef>
                <a:spcPct val="50000"/>
              </a:spcBef>
            </a:pPr>
            <a:r>
              <a:rPr kumimoji="0" lang="ja-JP" altLang="en-US" sz="1800" b="1" dirty="0" smtClean="0">
                <a:solidFill>
                  <a:srgbClr val="FF5050"/>
                </a:solidFill>
                <a:ea typeface="HG丸ｺﾞｼｯｸM-PRO" pitchFamily="50" charset="-128"/>
              </a:rPr>
              <a:t>納入</a:t>
            </a:r>
            <a:endParaRPr lang="ja-JP" altLang="en-US" sz="1800" b="1" dirty="0">
              <a:solidFill>
                <a:srgbClr val="FF5050"/>
              </a:solidFill>
              <a:ea typeface="HG丸ｺﾞｼｯｸM-PRO" pitchFamily="50" charset="-128"/>
            </a:endParaRPr>
          </a:p>
        </p:txBody>
      </p:sp>
      <p:sp>
        <p:nvSpPr>
          <p:cNvPr id="46115" name="Text Box 35"/>
          <p:cNvSpPr txBox="1">
            <a:spLocks noChangeArrowheads="1"/>
          </p:cNvSpPr>
          <p:nvPr/>
        </p:nvSpPr>
        <p:spPr bwMode="auto">
          <a:xfrm>
            <a:off x="949325" y="3366233"/>
            <a:ext cx="1008063" cy="366713"/>
          </a:xfrm>
          <a:prstGeom prst="rect">
            <a:avLst/>
          </a:prstGeom>
          <a:noFill/>
          <a:ln w="9525">
            <a:noFill/>
            <a:miter lim="800000"/>
            <a:headEnd/>
            <a:tailEnd/>
          </a:ln>
          <a:effectLst/>
        </p:spPr>
        <p:txBody>
          <a:bodyPr>
            <a:spAutoFit/>
          </a:bodyPr>
          <a:lstStyle/>
          <a:p>
            <a:pPr algn="l">
              <a:spcBef>
                <a:spcPct val="50000"/>
              </a:spcBef>
            </a:pPr>
            <a:r>
              <a:rPr kumimoji="0" lang="ja-JP" altLang="en-US" sz="1800" b="1">
                <a:ea typeface="HG丸ｺﾞｼｯｸM-PRO" pitchFamily="50" charset="-128"/>
              </a:rPr>
              <a:t>在庫量</a:t>
            </a:r>
            <a:endParaRPr lang="ja-JP" altLang="en-US" sz="1800" b="1">
              <a:ea typeface="HG丸ｺﾞｼｯｸM-PRO" pitchFamily="50" charset="-128"/>
            </a:endParaRPr>
          </a:p>
        </p:txBody>
      </p:sp>
      <p:sp>
        <p:nvSpPr>
          <p:cNvPr id="19" name="フリーフォーム 18"/>
          <p:cNvSpPr/>
          <p:nvPr/>
        </p:nvSpPr>
        <p:spPr bwMode="auto">
          <a:xfrm>
            <a:off x="2028092" y="3376246"/>
            <a:ext cx="1652954" cy="1395046"/>
          </a:xfrm>
          <a:custGeom>
            <a:avLst/>
            <a:gdLst>
              <a:gd name="connsiteX0" fmla="*/ 0 w 1652954"/>
              <a:gd name="connsiteY0" fmla="*/ 0 h 1090246"/>
              <a:gd name="connsiteX1" fmla="*/ 492370 w 1652954"/>
              <a:gd name="connsiteY1" fmla="*/ 211016 h 1090246"/>
              <a:gd name="connsiteX2" fmla="*/ 832339 w 1652954"/>
              <a:gd name="connsiteY2" fmla="*/ 515816 h 1090246"/>
              <a:gd name="connsiteX3" fmla="*/ 1277816 w 1652954"/>
              <a:gd name="connsiteY3" fmla="*/ 949569 h 1090246"/>
              <a:gd name="connsiteX4" fmla="*/ 1652954 w 1652954"/>
              <a:gd name="connsiteY4" fmla="*/ 1090246 h 10902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2954" h="1090246">
                <a:moveTo>
                  <a:pt x="0" y="0"/>
                </a:moveTo>
                <a:cubicBezTo>
                  <a:pt x="176823" y="62523"/>
                  <a:pt x="353647" y="125047"/>
                  <a:pt x="492370" y="211016"/>
                </a:cubicBezTo>
                <a:cubicBezTo>
                  <a:pt x="631093" y="296985"/>
                  <a:pt x="701431" y="392724"/>
                  <a:pt x="832339" y="515816"/>
                </a:cubicBezTo>
                <a:cubicBezTo>
                  <a:pt x="963247" y="638908"/>
                  <a:pt x="1141047" y="853831"/>
                  <a:pt x="1277816" y="949569"/>
                </a:cubicBezTo>
                <a:cubicBezTo>
                  <a:pt x="1414585" y="1045307"/>
                  <a:pt x="1533769" y="1067776"/>
                  <a:pt x="1652954" y="1090246"/>
                </a:cubicBez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0" name="フリーフォーム 19"/>
          <p:cNvSpPr/>
          <p:nvPr/>
        </p:nvSpPr>
        <p:spPr bwMode="auto">
          <a:xfrm>
            <a:off x="3681046" y="3528646"/>
            <a:ext cx="1676400" cy="1770185"/>
          </a:xfrm>
          <a:custGeom>
            <a:avLst/>
            <a:gdLst>
              <a:gd name="connsiteX0" fmla="*/ 0 w 1676400"/>
              <a:gd name="connsiteY0" fmla="*/ 0 h 1770185"/>
              <a:gd name="connsiteX1" fmla="*/ 433754 w 1676400"/>
              <a:gd name="connsiteY1" fmla="*/ 211016 h 1770185"/>
              <a:gd name="connsiteX2" fmla="*/ 961292 w 1676400"/>
              <a:gd name="connsiteY2" fmla="*/ 937846 h 1770185"/>
              <a:gd name="connsiteX3" fmla="*/ 1254369 w 1676400"/>
              <a:gd name="connsiteY3" fmla="*/ 1219200 h 1770185"/>
              <a:gd name="connsiteX4" fmla="*/ 1547446 w 1676400"/>
              <a:gd name="connsiteY4" fmla="*/ 1652954 h 1770185"/>
              <a:gd name="connsiteX5" fmla="*/ 1676400 w 1676400"/>
              <a:gd name="connsiteY5" fmla="*/ 1770185 h 1770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76400" h="1770185">
                <a:moveTo>
                  <a:pt x="0" y="0"/>
                </a:moveTo>
                <a:cubicBezTo>
                  <a:pt x="136769" y="27354"/>
                  <a:pt x="273539" y="54708"/>
                  <a:pt x="433754" y="211016"/>
                </a:cubicBezTo>
                <a:cubicBezTo>
                  <a:pt x="593969" y="367324"/>
                  <a:pt x="824523" y="769815"/>
                  <a:pt x="961292" y="937846"/>
                </a:cubicBezTo>
                <a:cubicBezTo>
                  <a:pt x="1098061" y="1105877"/>
                  <a:pt x="1156677" y="1100015"/>
                  <a:pt x="1254369" y="1219200"/>
                </a:cubicBezTo>
                <a:cubicBezTo>
                  <a:pt x="1352061" y="1338385"/>
                  <a:pt x="1477107" y="1561123"/>
                  <a:pt x="1547446" y="1652954"/>
                </a:cubicBezTo>
                <a:cubicBezTo>
                  <a:pt x="1617785" y="1744785"/>
                  <a:pt x="1647092" y="1757485"/>
                  <a:pt x="1676400" y="1770185"/>
                </a:cubicBez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1" name="フリーフォーム 20"/>
          <p:cNvSpPr/>
          <p:nvPr/>
        </p:nvSpPr>
        <p:spPr bwMode="auto">
          <a:xfrm>
            <a:off x="5345723" y="3575538"/>
            <a:ext cx="1652954" cy="1137139"/>
          </a:xfrm>
          <a:custGeom>
            <a:avLst/>
            <a:gdLst>
              <a:gd name="connsiteX0" fmla="*/ 0 w 1652954"/>
              <a:gd name="connsiteY0" fmla="*/ 0 h 679939"/>
              <a:gd name="connsiteX1" fmla="*/ 457200 w 1652954"/>
              <a:gd name="connsiteY1" fmla="*/ 82062 h 679939"/>
              <a:gd name="connsiteX2" fmla="*/ 890954 w 1652954"/>
              <a:gd name="connsiteY2" fmla="*/ 468924 h 679939"/>
              <a:gd name="connsiteX3" fmla="*/ 1242646 w 1652954"/>
              <a:gd name="connsiteY3" fmla="*/ 527539 h 679939"/>
              <a:gd name="connsiteX4" fmla="*/ 1652954 w 1652954"/>
              <a:gd name="connsiteY4" fmla="*/ 679939 h 679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2954" h="679939">
                <a:moveTo>
                  <a:pt x="0" y="0"/>
                </a:moveTo>
                <a:cubicBezTo>
                  <a:pt x="154354" y="1954"/>
                  <a:pt x="308708" y="3908"/>
                  <a:pt x="457200" y="82062"/>
                </a:cubicBezTo>
                <a:cubicBezTo>
                  <a:pt x="605692" y="160216"/>
                  <a:pt x="760046" y="394678"/>
                  <a:pt x="890954" y="468924"/>
                </a:cubicBezTo>
                <a:cubicBezTo>
                  <a:pt x="1021862" y="543170"/>
                  <a:pt x="1115646" y="492370"/>
                  <a:pt x="1242646" y="527539"/>
                </a:cubicBezTo>
                <a:cubicBezTo>
                  <a:pt x="1369646" y="562708"/>
                  <a:pt x="1511300" y="621323"/>
                  <a:pt x="1652954" y="679939"/>
                </a:cubicBez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2" name="Text Box 33"/>
          <p:cNvSpPr txBox="1">
            <a:spLocks noChangeArrowheads="1"/>
          </p:cNvSpPr>
          <p:nvPr/>
        </p:nvSpPr>
        <p:spPr bwMode="auto">
          <a:xfrm>
            <a:off x="2627784" y="5445224"/>
            <a:ext cx="792088" cy="369332"/>
          </a:xfrm>
          <a:prstGeom prst="rect">
            <a:avLst/>
          </a:prstGeom>
          <a:noFill/>
          <a:ln w="9525">
            <a:noFill/>
            <a:miter lim="800000"/>
            <a:headEnd/>
            <a:tailEnd/>
          </a:ln>
          <a:effectLst/>
        </p:spPr>
        <p:txBody>
          <a:bodyPr wrap="square">
            <a:spAutoFit/>
          </a:bodyPr>
          <a:lstStyle/>
          <a:p>
            <a:pPr algn="ctr">
              <a:spcBef>
                <a:spcPct val="50000"/>
              </a:spcBef>
            </a:pPr>
            <a:r>
              <a:rPr kumimoji="0" lang="ja-JP" altLang="en-US" sz="1800" b="1" dirty="0" smtClean="0">
                <a:solidFill>
                  <a:srgbClr val="FF5050"/>
                </a:solidFill>
                <a:ea typeface="HG丸ｺﾞｼｯｸM-PRO" pitchFamily="50" charset="-128"/>
              </a:rPr>
              <a:t>発注</a:t>
            </a:r>
            <a:endParaRPr lang="ja-JP" altLang="en-US" sz="1800" b="1" dirty="0">
              <a:solidFill>
                <a:srgbClr val="FF5050"/>
              </a:solidFill>
              <a:ea typeface="HG丸ｺﾞｼｯｸM-PRO" pitchFamily="50" charset="-128"/>
            </a:endParaRPr>
          </a:p>
        </p:txBody>
      </p:sp>
      <p:sp>
        <p:nvSpPr>
          <p:cNvPr id="23" name="AutoShape 31"/>
          <p:cNvSpPr>
            <a:spLocks noChangeArrowheads="1"/>
          </p:cNvSpPr>
          <p:nvPr/>
        </p:nvSpPr>
        <p:spPr bwMode="auto">
          <a:xfrm>
            <a:off x="2915816" y="5013176"/>
            <a:ext cx="142875" cy="360362"/>
          </a:xfrm>
          <a:prstGeom prst="upArrow">
            <a:avLst>
              <a:gd name="adj1" fmla="val 50000"/>
              <a:gd name="adj2" fmla="val 63055"/>
            </a:avLst>
          </a:prstGeom>
          <a:solidFill>
            <a:srgbClr val="FF5050"/>
          </a:solidFill>
          <a:ln w="9525">
            <a:solidFill>
              <a:srgbClr val="FF5050"/>
            </a:solidFill>
            <a:miter lim="800000"/>
            <a:headEnd/>
            <a:tailEnd/>
          </a:ln>
          <a:effectLst/>
        </p:spPr>
        <p:txBody>
          <a:bodyPr vert="eaVert" wrap="none" anchor="ctr"/>
          <a:lstStyle/>
          <a:p>
            <a:endParaRPr lang="ja-JP" altLang="en-US"/>
          </a:p>
        </p:txBody>
      </p:sp>
      <p:sp>
        <p:nvSpPr>
          <p:cNvPr id="24" name="爆発 1 23"/>
          <p:cNvSpPr/>
          <p:nvPr/>
        </p:nvSpPr>
        <p:spPr bwMode="auto">
          <a:xfrm>
            <a:off x="4788024" y="3861048"/>
            <a:ext cx="2532184" cy="1137139"/>
          </a:xfrm>
          <a:prstGeom prst="irregularSeal1">
            <a:avLst/>
          </a:prstGeom>
          <a:solidFill>
            <a:srgbClr val="FF9999"/>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dirty="0" smtClean="0">
                <a:ln>
                  <a:noFill/>
                </a:ln>
                <a:solidFill>
                  <a:srgbClr val="FF0000"/>
                </a:solidFill>
                <a:effectLst/>
                <a:latin typeface="Times New Roman" pitchFamily="18" charset="0"/>
                <a:ea typeface="ＭＳ Ｐゴシック" charset="-128"/>
              </a:rPr>
              <a:t>品切れ発生</a:t>
            </a:r>
          </a:p>
        </p:txBody>
      </p:sp>
      <p:sp>
        <p:nvSpPr>
          <p:cNvPr id="26" name="Text Box 33"/>
          <p:cNvSpPr txBox="1">
            <a:spLocks noChangeArrowheads="1"/>
          </p:cNvSpPr>
          <p:nvPr/>
        </p:nvSpPr>
        <p:spPr bwMode="auto">
          <a:xfrm>
            <a:off x="4283968" y="5445224"/>
            <a:ext cx="792088" cy="369332"/>
          </a:xfrm>
          <a:prstGeom prst="rect">
            <a:avLst/>
          </a:prstGeom>
          <a:noFill/>
          <a:ln w="9525">
            <a:noFill/>
            <a:miter lim="800000"/>
            <a:headEnd/>
            <a:tailEnd/>
          </a:ln>
          <a:effectLst/>
        </p:spPr>
        <p:txBody>
          <a:bodyPr wrap="square">
            <a:spAutoFit/>
          </a:bodyPr>
          <a:lstStyle/>
          <a:p>
            <a:pPr algn="ctr">
              <a:spcBef>
                <a:spcPct val="50000"/>
              </a:spcBef>
            </a:pPr>
            <a:r>
              <a:rPr kumimoji="0" lang="ja-JP" altLang="en-US" sz="1800" b="1" dirty="0" smtClean="0">
                <a:solidFill>
                  <a:srgbClr val="FF5050"/>
                </a:solidFill>
                <a:ea typeface="HG丸ｺﾞｼｯｸM-PRO" pitchFamily="50" charset="-128"/>
              </a:rPr>
              <a:t>発注</a:t>
            </a:r>
            <a:endParaRPr lang="ja-JP" altLang="en-US" sz="1800" b="1" dirty="0">
              <a:solidFill>
                <a:srgbClr val="FF5050"/>
              </a:solidFill>
              <a:ea typeface="HG丸ｺﾞｼｯｸM-PRO" pitchFamily="50" charset="-128"/>
            </a:endParaRPr>
          </a:p>
        </p:txBody>
      </p:sp>
      <p:sp>
        <p:nvSpPr>
          <p:cNvPr id="27" name="AutoShape 31"/>
          <p:cNvSpPr>
            <a:spLocks noChangeArrowheads="1"/>
          </p:cNvSpPr>
          <p:nvPr/>
        </p:nvSpPr>
        <p:spPr bwMode="auto">
          <a:xfrm>
            <a:off x="4572000" y="5013176"/>
            <a:ext cx="142875" cy="360362"/>
          </a:xfrm>
          <a:prstGeom prst="upArrow">
            <a:avLst>
              <a:gd name="adj1" fmla="val 50000"/>
              <a:gd name="adj2" fmla="val 63055"/>
            </a:avLst>
          </a:prstGeom>
          <a:solidFill>
            <a:srgbClr val="FF5050"/>
          </a:solidFill>
          <a:ln w="9525">
            <a:solidFill>
              <a:srgbClr val="FF5050"/>
            </a:solidFill>
            <a:miter lim="800000"/>
            <a:headEnd/>
            <a:tailEnd/>
          </a:ln>
          <a:effectLst/>
        </p:spPr>
        <p:txBody>
          <a:bodyPr vert="eaVert" wrap="none" anchor="ctr"/>
          <a:lstStyle/>
          <a:p>
            <a:endParaRPr lang="ja-JP" altLang="en-US"/>
          </a:p>
        </p:txBody>
      </p:sp>
      <p:sp>
        <p:nvSpPr>
          <p:cNvPr id="25" name="Text Box 33"/>
          <p:cNvSpPr txBox="1">
            <a:spLocks noChangeArrowheads="1"/>
          </p:cNvSpPr>
          <p:nvPr/>
        </p:nvSpPr>
        <p:spPr bwMode="auto">
          <a:xfrm>
            <a:off x="5940152" y="5445224"/>
            <a:ext cx="792088" cy="369332"/>
          </a:xfrm>
          <a:prstGeom prst="rect">
            <a:avLst/>
          </a:prstGeom>
          <a:noFill/>
          <a:ln w="9525">
            <a:noFill/>
            <a:miter lim="800000"/>
            <a:headEnd/>
            <a:tailEnd/>
          </a:ln>
          <a:effectLst/>
        </p:spPr>
        <p:txBody>
          <a:bodyPr wrap="square">
            <a:spAutoFit/>
          </a:bodyPr>
          <a:lstStyle/>
          <a:p>
            <a:pPr algn="ctr">
              <a:spcBef>
                <a:spcPct val="50000"/>
              </a:spcBef>
            </a:pPr>
            <a:r>
              <a:rPr kumimoji="0" lang="ja-JP" altLang="en-US" sz="1800" b="1" dirty="0" smtClean="0">
                <a:solidFill>
                  <a:srgbClr val="FF5050"/>
                </a:solidFill>
                <a:ea typeface="HG丸ｺﾞｼｯｸM-PRO" pitchFamily="50" charset="-128"/>
              </a:rPr>
              <a:t>発注</a:t>
            </a:r>
            <a:endParaRPr lang="ja-JP" altLang="en-US" sz="1800" b="1" dirty="0">
              <a:solidFill>
                <a:srgbClr val="FF5050"/>
              </a:solidFill>
              <a:ea typeface="HG丸ｺﾞｼｯｸM-PRO" pitchFamily="50" charset="-128"/>
            </a:endParaRPr>
          </a:p>
        </p:txBody>
      </p:sp>
      <p:sp>
        <p:nvSpPr>
          <p:cNvPr id="28" name="AutoShape 31"/>
          <p:cNvSpPr>
            <a:spLocks noChangeArrowheads="1"/>
          </p:cNvSpPr>
          <p:nvPr/>
        </p:nvSpPr>
        <p:spPr bwMode="auto">
          <a:xfrm>
            <a:off x="6228184" y="5013176"/>
            <a:ext cx="142875" cy="360362"/>
          </a:xfrm>
          <a:prstGeom prst="upArrow">
            <a:avLst>
              <a:gd name="adj1" fmla="val 50000"/>
              <a:gd name="adj2" fmla="val 63055"/>
            </a:avLst>
          </a:prstGeom>
          <a:solidFill>
            <a:srgbClr val="FF5050"/>
          </a:solidFill>
          <a:ln w="9525">
            <a:solidFill>
              <a:srgbClr val="FF5050"/>
            </a:solidFill>
            <a:miter lim="800000"/>
            <a:headEnd/>
            <a:tailEnd/>
          </a:ln>
          <a:effectLst/>
        </p:spPr>
        <p:txBody>
          <a:bodyPr vert="eaVert" wrap="none" anchor="ctr"/>
          <a:lstStyle/>
          <a:p>
            <a:endParaRPr lang="ja-JP" altLang="en-US"/>
          </a:p>
        </p:txBody>
      </p:sp>
      <p:sp>
        <p:nvSpPr>
          <p:cNvPr id="30" name="AutoShape 31"/>
          <p:cNvSpPr>
            <a:spLocks noChangeArrowheads="1"/>
          </p:cNvSpPr>
          <p:nvPr/>
        </p:nvSpPr>
        <p:spPr bwMode="auto">
          <a:xfrm>
            <a:off x="5270922" y="5021996"/>
            <a:ext cx="142875" cy="360362"/>
          </a:xfrm>
          <a:prstGeom prst="upArrow">
            <a:avLst>
              <a:gd name="adj1" fmla="val 50000"/>
              <a:gd name="adj2" fmla="val 63055"/>
            </a:avLst>
          </a:prstGeom>
          <a:solidFill>
            <a:srgbClr val="FF5050"/>
          </a:solidFill>
          <a:ln w="9525">
            <a:solidFill>
              <a:srgbClr val="FF5050"/>
            </a:solidFill>
            <a:miter lim="800000"/>
            <a:headEnd/>
            <a:tailEnd/>
          </a:ln>
          <a:effectLst/>
        </p:spPr>
        <p:txBody>
          <a:bodyPr vert="eaVert" wrap="none" anchor="ctr"/>
          <a:lstStyle/>
          <a:p>
            <a:endParaRPr lang="ja-JP" altLang="en-US"/>
          </a:p>
        </p:txBody>
      </p:sp>
      <p:sp>
        <p:nvSpPr>
          <p:cNvPr id="31" name="Text Box 33"/>
          <p:cNvSpPr txBox="1">
            <a:spLocks noChangeArrowheads="1"/>
          </p:cNvSpPr>
          <p:nvPr/>
        </p:nvSpPr>
        <p:spPr bwMode="auto">
          <a:xfrm>
            <a:off x="5076056" y="5445224"/>
            <a:ext cx="720080" cy="369332"/>
          </a:xfrm>
          <a:prstGeom prst="rect">
            <a:avLst/>
          </a:prstGeom>
          <a:noFill/>
          <a:ln w="9525">
            <a:noFill/>
            <a:miter lim="800000"/>
            <a:headEnd/>
            <a:tailEnd/>
          </a:ln>
          <a:effectLst/>
        </p:spPr>
        <p:txBody>
          <a:bodyPr wrap="square">
            <a:spAutoFit/>
          </a:bodyPr>
          <a:lstStyle/>
          <a:p>
            <a:pPr algn="ctr">
              <a:spcBef>
                <a:spcPct val="50000"/>
              </a:spcBef>
            </a:pPr>
            <a:r>
              <a:rPr kumimoji="0" lang="ja-JP" altLang="en-US" sz="1800" b="1" dirty="0" smtClean="0">
                <a:solidFill>
                  <a:srgbClr val="FF5050"/>
                </a:solidFill>
                <a:ea typeface="HG丸ｺﾞｼｯｸM-PRO" pitchFamily="50" charset="-128"/>
              </a:rPr>
              <a:t>納入</a:t>
            </a:r>
            <a:endParaRPr lang="ja-JP" altLang="en-US" sz="1800" b="1" dirty="0">
              <a:solidFill>
                <a:srgbClr val="FF5050"/>
              </a:solidFill>
              <a:ea typeface="HG丸ｺﾞｼｯｸM-PRO" pitchFamily="50" charset="-128"/>
            </a:endParaRPr>
          </a:p>
        </p:txBody>
      </p:sp>
      <p:sp>
        <p:nvSpPr>
          <p:cNvPr id="32" name="AutoShape 31"/>
          <p:cNvSpPr>
            <a:spLocks noChangeArrowheads="1"/>
          </p:cNvSpPr>
          <p:nvPr/>
        </p:nvSpPr>
        <p:spPr bwMode="auto">
          <a:xfrm>
            <a:off x="6927106" y="5021996"/>
            <a:ext cx="142875" cy="360362"/>
          </a:xfrm>
          <a:prstGeom prst="upArrow">
            <a:avLst>
              <a:gd name="adj1" fmla="val 50000"/>
              <a:gd name="adj2" fmla="val 63055"/>
            </a:avLst>
          </a:prstGeom>
          <a:solidFill>
            <a:srgbClr val="FF5050"/>
          </a:solidFill>
          <a:ln w="9525">
            <a:solidFill>
              <a:srgbClr val="FF5050"/>
            </a:solidFill>
            <a:miter lim="800000"/>
            <a:headEnd/>
            <a:tailEnd/>
          </a:ln>
          <a:effectLst/>
        </p:spPr>
        <p:txBody>
          <a:bodyPr vert="eaVert" wrap="none" anchor="ctr"/>
          <a:lstStyle/>
          <a:p>
            <a:endParaRPr lang="ja-JP" altLang="en-US"/>
          </a:p>
        </p:txBody>
      </p:sp>
      <p:sp>
        <p:nvSpPr>
          <p:cNvPr id="33" name="Text Box 33"/>
          <p:cNvSpPr txBox="1">
            <a:spLocks noChangeArrowheads="1"/>
          </p:cNvSpPr>
          <p:nvPr/>
        </p:nvSpPr>
        <p:spPr bwMode="auto">
          <a:xfrm>
            <a:off x="6732240" y="5445224"/>
            <a:ext cx="720080" cy="369332"/>
          </a:xfrm>
          <a:prstGeom prst="rect">
            <a:avLst/>
          </a:prstGeom>
          <a:noFill/>
          <a:ln w="9525">
            <a:noFill/>
            <a:miter lim="800000"/>
            <a:headEnd/>
            <a:tailEnd/>
          </a:ln>
          <a:effectLst/>
        </p:spPr>
        <p:txBody>
          <a:bodyPr wrap="square">
            <a:spAutoFit/>
          </a:bodyPr>
          <a:lstStyle/>
          <a:p>
            <a:pPr algn="ctr">
              <a:spcBef>
                <a:spcPct val="50000"/>
              </a:spcBef>
            </a:pPr>
            <a:r>
              <a:rPr kumimoji="0" lang="ja-JP" altLang="en-US" sz="1800" b="1" dirty="0" smtClean="0">
                <a:solidFill>
                  <a:srgbClr val="FF5050"/>
                </a:solidFill>
                <a:ea typeface="HG丸ｺﾞｼｯｸM-PRO" pitchFamily="50" charset="-128"/>
              </a:rPr>
              <a:t>納入</a:t>
            </a:r>
            <a:endParaRPr lang="ja-JP" altLang="en-US" sz="1800" b="1" dirty="0">
              <a:solidFill>
                <a:srgbClr val="FF5050"/>
              </a:solidFill>
              <a:ea typeface="HG丸ｺﾞｼｯｸM-PRO" pitchFamily="50" charset="-128"/>
            </a:endParaRPr>
          </a:p>
        </p:txBody>
      </p:sp>
    </p:spTree>
    <p:extLst>
      <p:ext uri="{BB962C8B-B14F-4D97-AF65-F5344CB8AC3E}">
        <p14:creationId xmlns:p14="http://schemas.microsoft.com/office/powerpoint/2010/main" val="34369482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スライド番号プレースホルダ 5"/>
          <p:cNvSpPr>
            <a:spLocks noGrp="1"/>
          </p:cNvSpPr>
          <p:nvPr>
            <p:ph type="sldNum" sz="quarter" idx="12"/>
          </p:nvPr>
        </p:nvSpPr>
        <p:spPr/>
        <p:txBody>
          <a:bodyPr/>
          <a:lstStyle/>
          <a:p>
            <a:fld id="{254C9EFC-55EC-4D1D-BC67-C8D765CE4BF3}" type="slidenum">
              <a:rPr lang="en-US" altLang="ja-JP"/>
              <a:pPr/>
              <a:t>38</a:t>
            </a:fld>
            <a:endParaRPr lang="en-US" altLang="ja-JP"/>
          </a:p>
        </p:txBody>
      </p:sp>
      <p:sp>
        <p:nvSpPr>
          <p:cNvPr id="46082" name="Rectangle 2"/>
          <p:cNvSpPr>
            <a:spLocks noGrp="1" noChangeArrowheads="1"/>
          </p:cNvSpPr>
          <p:nvPr>
            <p:ph type="title"/>
          </p:nvPr>
        </p:nvSpPr>
        <p:spPr/>
        <p:txBody>
          <a:bodyPr/>
          <a:lstStyle/>
          <a:p>
            <a:r>
              <a:rPr lang="ja-JP" altLang="en-US" dirty="0" smtClean="0"/>
              <a:t>定期発注方式の在庫</a:t>
            </a:r>
            <a:r>
              <a:rPr lang="ja-JP" altLang="en-US" dirty="0"/>
              <a:t>グラフ</a:t>
            </a:r>
          </a:p>
        </p:txBody>
      </p:sp>
      <p:sp>
        <p:nvSpPr>
          <p:cNvPr id="46083" name="Rectangle 3"/>
          <p:cNvSpPr>
            <a:spLocks noGrp="1" noChangeArrowheads="1"/>
          </p:cNvSpPr>
          <p:nvPr>
            <p:ph type="body" idx="1"/>
          </p:nvPr>
        </p:nvSpPr>
        <p:spPr>
          <a:xfrm>
            <a:off x="466725" y="1485900"/>
            <a:ext cx="8251825" cy="4791075"/>
          </a:xfrm>
        </p:spPr>
        <p:txBody>
          <a:bodyPr/>
          <a:lstStyle/>
          <a:p>
            <a:r>
              <a:rPr lang="ja-JP" altLang="en-US" dirty="0" smtClean="0"/>
              <a:t>品切れは「発注時点」で予測不能</a:t>
            </a:r>
            <a:endParaRPr lang="en-US" altLang="ja-JP" dirty="0" smtClean="0"/>
          </a:p>
          <a:p>
            <a:r>
              <a:rPr lang="ja-JP" altLang="en-US" dirty="0" smtClean="0"/>
              <a:t>品切れにならないようにバッファを増やす</a:t>
            </a:r>
            <a:endParaRPr lang="en-US" altLang="ja-JP" dirty="0" smtClean="0"/>
          </a:p>
        </p:txBody>
      </p:sp>
      <p:grpSp>
        <p:nvGrpSpPr>
          <p:cNvPr id="4" name="グループ化 3"/>
          <p:cNvGrpSpPr/>
          <p:nvPr/>
        </p:nvGrpSpPr>
        <p:grpSpPr>
          <a:xfrm>
            <a:off x="2030413" y="2753958"/>
            <a:ext cx="5903912" cy="2268038"/>
            <a:chOff x="2030413" y="2753958"/>
            <a:chExt cx="5903912" cy="2268038"/>
          </a:xfrm>
        </p:grpSpPr>
        <p:sp>
          <p:nvSpPr>
            <p:cNvPr id="46101" name="Line 21"/>
            <p:cNvSpPr>
              <a:spLocks noChangeShapeType="1"/>
            </p:cNvSpPr>
            <p:nvPr/>
          </p:nvSpPr>
          <p:spPr bwMode="auto">
            <a:xfrm flipV="1">
              <a:off x="2030413" y="2753958"/>
              <a:ext cx="2782" cy="2268038"/>
            </a:xfrm>
            <a:prstGeom prst="line">
              <a:avLst/>
            </a:prstGeom>
            <a:noFill/>
            <a:ln w="9525">
              <a:solidFill>
                <a:schemeClr val="tx1"/>
              </a:solidFill>
              <a:round/>
              <a:headEnd/>
              <a:tailEnd type="triangle" w="med" len="med"/>
            </a:ln>
            <a:effectLst/>
          </p:spPr>
          <p:txBody>
            <a:bodyPr/>
            <a:lstStyle/>
            <a:p>
              <a:endParaRPr lang="ja-JP" altLang="en-US"/>
            </a:p>
          </p:txBody>
        </p:sp>
        <p:sp>
          <p:nvSpPr>
            <p:cNvPr id="46102" name="Line 22"/>
            <p:cNvSpPr>
              <a:spLocks noChangeShapeType="1"/>
            </p:cNvSpPr>
            <p:nvPr/>
          </p:nvSpPr>
          <p:spPr bwMode="auto">
            <a:xfrm>
              <a:off x="2030413" y="5021996"/>
              <a:ext cx="5903912" cy="0"/>
            </a:xfrm>
            <a:prstGeom prst="line">
              <a:avLst/>
            </a:prstGeom>
            <a:noFill/>
            <a:ln w="9525">
              <a:solidFill>
                <a:schemeClr val="tx1"/>
              </a:solidFill>
              <a:round/>
              <a:headEnd/>
              <a:tailEnd type="triangle" w="med" len="med"/>
            </a:ln>
            <a:effectLst/>
          </p:spPr>
          <p:txBody>
            <a:bodyPr/>
            <a:lstStyle/>
            <a:p>
              <a:endParaRPr lang="ja-JP" altLang="en-US"/>
            </a:p>
          </p:txBody>
        </p:sp>
      </p:grpSp>
      <p:sp>
        <p:nvSpPr>
          <p:cNvPr id="46104" name="Line 24"/>
          <p:cNvSpPr>
            <a:spLocks noChangeShapeType="1"/>
          </p:cNvSpPr>
          <p:nvPr/>
        </p:nvSpPr>
        <p:spPr bwMode="auto">
          <a:xfrm>
            <a:off x="2030413" y="3366233"/>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46106" name="Line 26"/>
          <p:cNvSpPr>
            <a:spLocks noChangeShapeType="1"/>
          </p:cNvSpPr>
          <p:nvPr/>
        </p:nvSpPr>
        <p:spPr bwMode="auto">
          <a:xfrm>
            <a:off x="3686175" y="3366233"/>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46108" name="Line 28"/>
          <p:cNvSpPr>
            <a:spLocks noChangeShapeType="1"/>
          </p:cNvSpPr>
          <p:nvPr/>
        </p:nvSpPr>
        <p:spPr bwMode="auto">
          <a:xfrm>
            <a:off x="5341938" y="3366233"/>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46110" name="Line 30"/>
          <p:cNvSpPr>
            <a:spLocks noChangeShapeType="1"/>
          </p:cNvSpPr>
          <p:nvPr/>
        </p:nvSpPr>
        <p:spPr bwMode="auto">
          <a:xfrm>
            <a:off x="6997700" y="3366233"/>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46111" name="AutoShape 31"/>
          <p:cNvSpPr>
            <a:spLocks noChangeArrowheads="1"/>
          </p:cNvSpPr>
          <p:nvPr/>
        </p:nvSpPr>
        <p:spPr bwMode="auto">
          <a:xfrm>
            <a:off x="3614738" y="5021996"/>
            <a:ext cx="142875" cy="360362"/>
          </a:xfrm>
          <a:prstGeom prst="upArrow">
            <a:avLst>
              <a:gd name="adj1" fmla="val 50000"/>
              <a:gd name="adj2" fmla="val 63055"/>
            </a:avLst>
          </a:prstGeom>
          <a:solidFill>
            <a:srgbClr val="FF5050"/>
          </a:solidFill>
          <a:ln w="9525">
            <a:solidFill>
              <a:srgbClr val="FF5050"/>
            </a:solidFill>
            <a:miter lim="800000"/>
            <a:headEnd/>
            <a:tailEnd/>
          </a:ln>
          <a:effectLst/>
        </p:spPr>
        <p:txBody>
          <a:bodyPr vert="eaVert" wrap="none" anchor="ctr"/>
          <a:lstStyle/>
          <a:p>
            <a:endParaRPr lang="ja-JP" altLang="en-US"/>
          </a:p>
        </p:txBody>
      </p:sp>
      <p:sp>
        <p:nvSpPr>
          <p:cNvPr id="46113" name="Text Box 33"/>
          <p:cNvSpPr txBox="1">
            <a:spLocks noChangeArrowheads="1"/>
          </p:cNvSpPr>
          <p:nvPr/>
        </p:nvSpPr>
        <p:spPr bwMode="auto">
          <a:xfrm>
            <a:off x="3419872" y="5445224"/>
            <a:ext cx="720080" cy="369332"/>
          </a:xfrm>
          <a:prstGeom prst="rect">
            <a:avLst/>
          </a:prstGeom>
          <a:noFill/>
          <a:ln w="9525">
            <a:noFill/>
            <a:miter lim="800000"/>
            <a:headEnd/>
            <a:tailEnd/>
          </a:ln>
          <a:effectLst/>
        </p:spPr>
        <p:txBody>
          <a:bodyPr wrap="square">
            <a:spAutoFit/>
          </a:bodyPr>
          <a:lstStyle/>
          <a:p>
            <a:pPr algn="ctr">
              <a:spcBef>
                <a:spcPct val="50000"/>
              </a:spcBef>
            </a:pPr>
            <a:r>
              <a:rPr kumimoji="0" lang="ja-JP" altLang="en-US" sz="1800" b="1" dirty="0" smtClean="0">
                <a:solidFill>
                  <a:srgbClr val="FF5050"/>
                </a:solidFill>
                <a:ea typeface="HG丸ｺﾞｼｯｸM-PRO" pitchFamily="50" charset="-128"/>
              </a:rPr>
              <a:t>納入</a:t>
            </a:r>
            <a:endParaRPr lang="ja-JP" altLang="en-US" sz="1800" b="1" dirty="0">
              <a:solidFill>
                <a:srgbClr val="FF5050"/>
              </a:solidFill>
              <a:ea typeface="HG丸ｺﾞｼｯｸM-PRO" pitchFamily="50" charset="-128"/>
            </a:endParaRPr>
          </a:p>
        </p:txBody>
      </p:sp>
      <p:sp>
        <p:nvSpPr>
          <p:cNvPr id="46115" name="Text Box 35"/>
          <p:cNvSpPr txBox="1">
            <a:spLocks noChangeArrowheads="1"/>
          </p:cNvSpPr>
          <p:nvPr/>
        </p:nvSpPr>
        <p:spPr bwMode="auto">
          <a:xfrm>
            <a:off x="949325" y="3366233"/>
            <a:ext cx="1008063" cy="366713"/>
          </a:xfrm>
          <a:prstGeom prst="rect">
            <a:avLst/>
          </a:prstGeom>
          <a:noFill/>
          <a:ln w="9525">
            <a:noFill/>
            <a:miter lim="800000"/>
            <a:headEnd/>
            <a:tailEnd/>
          </a:ln>
          <a:effectLst/>
        </p:spPr>
        <p:txBody>
          <a:bodyPr>
            <a:spAutoFit/>
          </a:bodyPr>
          <a:lstStyle/>
          <a:p>
            <a:pPr algn="l">
              <a:spcBef>
                <a:spcPct val="50000"/>
              </a:spcBef>
            </a:pPr>
            <a:r>
              <a:rPr kumimoji="0" lang="ja-JP" altLang="en-US" sz="1800" b="1">
                <a:ea typeface="HG丸ｺﾞｼｯｸM-PRO" pitchFamily="50" charset="-128"/>
              </a:rPr>
              <a:t>在庫量</a:t>
            </a:r>
            <a:endParaRPr lang="ja-JP" altLang="en-US" sz="1800" b="1">
              <a:ea typeface="HG丸ｺﾞｼｯｸM-PRO" pitchFamily="50" charset="-128"/>
            </a:endParaRPr>
          </a:p>
        </p:txBody>
      </p:sp>
      <p:sp>
        <p:nvSpPr>
          <p:cNvPr id="19" name="フリーフォーム 18"/>
          <p:cNvSpPr/>
          <p:nvPr/>
        </p:nvSpPr>
        <p:spPr bwMode="auto">
          <a:xfrm>
            <a:off x="2028092" y="3376246"/>
            <a:ext cx="1652954" cy="1395046"/>
          </a:xfrm>
          <a:custGeom>
            <a:avLst/>
            <a:gdLst>
              <a:gd name="connsiteX0" fmla="*/ 0 w 1652954"/>
              <a:gd name="connsiteY0" fmla="*/ 0 h 1090246"/>
              <a:gd name="connsiteX1" fmla="*/ 492370 w 1652954"/>
              <a:gd name="connsiteY1" fmla="*/ 211016 h 1090246"/>
              <a:gd name="connsiteX2" fmla="*/ 832339 w 1652954"/>
              <a:gd name="connsiteY2" fmla="*/ 515816 h 1090246"/>
              <a:gd name="connsiteX3" fmla="*/ 1277816 w 1652954"/>
              <a:gd name="connsiteY3" fmla="*/ 949569 h 1090246"/>
              <a:gd name="connsiteX4" fmla="*/ 1652954 w 1652954"/>
              <a:gd name="connsiteY4" fmla="*/ 1090246 h 10902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2954" h="1090246">
                <a:moveTo>
                  <a:pt x="0" y="0"/>
                </a:moveTo>
                <a:cubicBezTo>
                  <a:pt x="176823" y="62523"/>
                  <a:pt x="353647" y="125047"/>
                  <a:pt x="492370" y="211016"/>
                </a:cubicBezTo>
                <a:cubicBezTo>
                  <a:pt x="631093" y="296985"/>
                  <a:pt x="701431" y="392724"/>
                  <a:pt x="832339" y="515816"/>
                </a:cubicBezTo>
                <a:cubicBezTo>
                  <a:pt x="963247" y="638908"/>
                  <a:pt x="1141047" y="853831"/>
                  <a:pt x="1277816" y="949569"/>
                </a:cubicBezTo>
                <a:cubicBezTo>
                  <a:pt x="1414585" y="1045307"/>
                  <a:pt x="1533769" y="1067776"/>
                  <a:pt x="1652954" y="1090246"/>
                </a:cubicBez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0" name="フリーフォーム 19"/>
          <p:cNvSpPr/>
          <p:nvPr/>
        </p:nvSpPr>
        <p:spPr bwMode="auto">
          <a:xfrm>
            <a:off x="3681046" y="3528646"/>
            <a:ext cx="1676400" cy="1770185"/>
          </a:xfrm>
          <a:custGeom>
            <a:avLst/>
            <a:gdLst>
              <a:gd name="connsiteX0" fmla="*/ 0 w 1676400"/>
              <a:gd name="connsiteY0" fmla="*/ 0 h 1770185"/>
              <a:gd name="connsiteX1" fmla="*/ 433754 w 1676400"/>
              <a:gd name="connsiteY1" fmla="*/ 211016 h 1770185"/>
              <a:gd name="connsiteX2" fmla="*/ 961292 w 1676400"/>
              <a:gd name="connsiteY2" fmla="*/ 937846 h 1770185"/>
              <a:gd name="connsiteX3" fmla="*/ 1254369 w 1676400"/>
              <a:gd name="connsiteY3" fmla="*/ 1219200 h 1770185"/>
              <a:gd name="connsiteX4" fmla="*/ 1547446 w 1676400"/>
              <a:gd name="connsiteY4" fmla="*/ 1652954 h 1770185"/>
              <a:gd name="connsiteX5" fmla="*/ 1676400 w 1676400"/>
              <a:gd name="connsiteY5" fmla="*/ 1770185 h 1770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76400" h="1770185">
                <a:moveTo>
                  <a:pt x="0" y="0"/>
                </a:moveTo>
                <a:cubicBezTo>
                  <a:pt x="136769" y="27354"/>
                  <a:pt x="273539" y="54708"/>
                  <a:pt x="433754" y="211016"/>
                </a:cubicBezTo>
                <a:cubicBezTo>
                  <a:pt x="593969" y="367324"/>
                  <a:pt x="824523" y="769815"/>
                  <a:pt x="961292" y="937846"/>
                </a:cubicBezTo>
                <a:cubicBezTo>
                  <a:pt x="1098061" y="1105877"/>
                  <a:pt x="1156677" y="1100015"/>
                  <a:pt x="1254369" y="1219200"/>
                </a:cubicBezTo>
                <a:cubicBezTo>
                  <a:pt x="1352061" y="1338385"/>
                  <a:pt x="1477107" y="1561123"/>
                  <a:pt x="1547446" y="1652954"/>
                </a:cubicBezTo>
                <a:cubicBezTo>
                  <a:pt x="1617785" y="1744785"/>
                  <a:pt x="1647092" y="1757485"/>
                  <a:pt x="1676400" y="1770185"/>
                </a:cubicBez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1" name="フリーフォーム 20"/>
          <p:cNvSpPr/>
          <p:nvPr/>
        </p:nvSpPr>
        <p:spPr bwMode="auto">
          <a:xfrm>
            <a:off x="5345723" y="3575538"/>
            <a:ext cx="1652954" cy="1137139"/>
          </a:xfrm>
          <a:custGeom>
            <a:avLst/>
            <a:gdLst>
              <a:gd name="connsiteX0" fmla="*/ 0 w 1652954"/>
              <a:gd name="connsiteY0" fmla="*/ 0 h 679939"/>
              <a:gd name="connsiteX1" fmla="*/ 457200 w 1652954"/>
              <a:gd name="connsiteY1" fmla="*/ 82062 h 679939"/>
              <a:gd name="connsiteX2" fmla="*/ 890954 w 1652954"/>
              <a:gd name="connsiteY2" fmla="*/ 468924 h 679939"/>
              <a:gd name="connsiteX3" fmla="*/ 1242646 w 1652954"/>
              <a:gd name="connsiteY3" fmla="*/ 527539 h 679939"/>
              <a:gd name="connsiteX4" fmla="*/ 1652954 w 1652954"/>
              <a:gd name="connsiteY4" fmla="*/ 679939 h 679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2954" h="679939">
                <a:moveTo>
                  <a:pt x="0" y="0"/>
                </a:moveTo>
                <a:cubicBezTo>
                  <a:pt x="154354" y="1954"/>
                  <a:pt x="308708" y="3908"/>
                  <a:pt x="457200" y="82062"/>
                </a:cubicBezTo>
                <a:cubicBezTo>
                  <a:pt x="605692" y="160216"/>
                  <a:pt x="760046" y="394678"/>
                  <a:pt x="890954" y="468924"/>
                </a:cubicBezTo>
                <a:cubicBezTo>
                  <a:pt x="1021862" y="543170"/>
                  <a:pt x="1115646" y="492370"/>
                  <a:pt x="1242646" y="527539"/>
                </a:cubicBezTo>
                <a:cubicBezTo>
                  <a:pt x="1369646" y="562708"/>
                  <a:pt x="1511300" y="621323"/>
                  <a:pt x="1652954" y="679939"/>
                </a:cubicBezTo>
              </a:path>
            </a:pathLst>
          </a:cu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22" name="Text Box 33"/>
          <p:cNvSpPr txBox="1">
            <a:spLocks noChangeArrowheads="1"/>
          </p:cNvSpPr>
          <p:nvPr/>
        </p:nvSpPr>
        <p:spPr bwMode="auto">
          <a:xfrm>
            <a:off x="2627784" y="5445224"/>
            <a:ext cx="792088" cy="369332"/>
          </a:xfrm>
          <a:prstGeom prst="rect">
            <a:avLst/>
          </a:prstGeom>
          <a:noFill/>
          <a:ln w="9525">
            <a:noFill/>
            <a:miter lim="800000"/>
            <a:headEnd/>
            <a:tailEnd/>
          </a:ln>
          <a:effectLst/>
        </p:spPr>
        <p:txBody>
          <a:bodyPr wrap="square">
            <a:spAutoFit/>
          </a:bodyPr>
          <a:lstStyle/>
          <a:p>
            <a:pPr algn="ctr">
              <a:spcBef>
                <a:spcPct val="50000"/>
              </a:spcBef>
            </a:pPr>
            <a:r>
              <a:rPr kumimoji="0" lang="ja-JP" altLang="en-US" sz="1800" b="1" dirty="0" smtClean="0">
                <a:solidFill>
                  <a:srgbClr val="FF5050"/>
                </a:solidFill>
                <a:ea typeface="HG丸ｺﾞｼｯｸM-PRO" pitchFamily="50" charset="-128"/>
              </a:rPr>
              <a:t>発注</a:t>
            </a:r>
            <a:endParaRPr lang="ja-JP" altLang="en-US" sz="1800" b="1" dirty="0">
              <a:solidFill>
                <a:srgbClr val="FF5050"/>
              </a:solidFill>
              <a:ea typeface="HG丸ｺﾞｼｯｸM-PRO" pitchFamily="50" charset="-128"/>
            </a:endParaRPr>
          </a:p>
        </p:txBody>
      </p:sp>
      <p:sp>
        <p:nvSpPr>
          <p:cNvPr id="23" name="AutoShape 31"/>
          <p:cNvSpPr>
            <a:spLocks noChangeArrowheads="1"/>
          </p:cNvSpPr>
          <p:nvPr/>
        </p:nvSpPr>
        <p:spPr bwMode="auto">
          <a:xfrm>
            <a:off x="2915816" y="5013176"/>
            <a:ext cx="142875" cy="360362"/>
          </a:xfrm>
          <a:prstGeom prst="upArrow">
            <a:avLst>
              <a:gd name="adj1" fmla="val 50000"/>
              <a:gd name="adj2" fmla="val 63055"/>
            </a:avLst>
          </a:prstGeom>
          <a:solidFill>
            <a:srgbClr val="FF5050"/>
          </a:solidFill>
          <a:ln w="9525">
            <a:solidFill>
              <a:srgbClr val="FF5050"/>
            </a:solidFill>
            <a:miter lim="800000"/>
            <a:headEnd/>
            <a:tailEnd/>
          </a:ln>
          <a:effectLst/>
        </p:spPr>
        <p:txBody>
          <a:bodyPr vert="eaVert" wrap="none" anchor="ctr"/>
          <a:lstStyle/>
          <a:p>
            <a:endParaRPr lang="ja-JP" altLang="en-US"/>
          </a:p>
        </p:txBody>
      </p:sp>
      <p:sp>
        <p:nvSpPr>
          <p:cNvPr id="2" name="下矢印 1"/>
          <p:cNvSpPr/>
          <p:nvPr/>
        </p:nvSpPr>
        <p:spPr>
          <a:xfrm>
            <a:off x="7308304" y="5033720"/>
            <a:ext cx="730841" cy="372086"/>
          </a:xfrm>
          <a:prstGeom prst="downArrow">
            <a:avLst/>
          </a:prstGeom>
          <a:solidFill>
            <a:schemeClr val="accent2">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雲形吹き出し 2"/>
          <p:cNvSpPr/>
          <p:nvPr/>
        </p:nvSpPr>
        <p:spPr>
          <a:xfrm>
            <a:off x="7004062" y="3635078"/>
            <a:ext cx="1944216" cy="1136214"/>
          </a:xfrm>
          <a:prstGeom prst="cloudCallou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安全在庫</a:t>
            </a:r>
            <a:endParaRPr kumimoji="1" lang="ja-JP" altLang="en-US" sz="2000" b="1" dirty="0"/>
          </a:p>
        </p:txBody>
      </p:sp>
      <p:sp>
        <p:nvSpPr>
          <p:cNvPr id="26" name="Text Box 33"/>
          <p:cNvSpPr txBox="1">
            <a:spLocks noChangeArrowheads="1"/>
          </p:cNvSpPr>
          <p:nvPr/>
        </p:nvSpPr>
        <p:spPr bwMode="auto">
          <a:xfrm>
            <a:off x="4283968" y="5445224"/>
            <a:ext cx="792088" cy="369332"/>
          </a:xfrm>
          <a:prstGeom prst="rect">
            <a:avLst/>
          </a:prstGeom>
          <a:noFill/>
          <a:ln w="9525">
            <a:noFill/>
            <a:miter lim="800000"/>
            <a:headEnd/>
            <a:tailEnd/>
          </a:ln>
          <a:effectLst/>
        </p:spPr>
        <p:txBody>
          <a:bodyPr wrap="square">
            <a:spAutoFit/>
          </a:bodyPr>
          <a:lstStyle/>
          <a:p>
            <a:pPr algn="ctr">
              <a:spcBef>
                <a:spcPct val="50000"/>
              </a:spcBef>
            </a:pPr>
            <a:r>
              <a:rPr kumimoji="0" lang="ja-JP" altLang="en-US" sz="1800" b="1" dirty="0" smtClean="0">
                <a:solidFill>
                  <a:srgbClr val="FF5050"/>
                </a:solidFill>
                <a:ea typeface="HG丸ｺﾞｼｯｸM-PRO" pitchFamily="50" charset="-128"/>
              </a:rPr>
              <a:t>発注</a:t>
            </a:r>
            <a:endParaRPr lang="ja-JP" altLang="en-US" sz="1800" b="1" dirty="0">
              <a:solidFill>
                <a:srgbClr val="FF5050"/>
              </a:solidFill>
              <a:ea typeface="HG丸ｺﾞｼｯｸM-PRO" pitchFamily="50" charset="-128"/>
            </a:endParaRPr>
          </a:p>
        </p:txBody>
      </p:sp>
      <p:sp>
        <p:nvSpPr>
          <p:cNvPr id="27" name="AutoShape 31"/>
          <p:cNvSpPr>
            <a:spLocks noChangeArrowheads="1"/>
          </p:cNvSpPr>
          <p:nvPr/>
        </p:nvSpPr>
        <p:spPr bwMode="auto">
          <a:xfrm>
            <a:off x="4572000" y="5013176"/>
            <a:ext cx="142875" cy="360362"/>
          </a:xfrm>
          <a:prstGeom prst="upArrow">
            <a:avLst>
              <a:gd name="adj1" fmla="val 50000"/>
              <a:gd name="adj2" fmla="val 63055"/>
            </a:avLst>
          </a:prstGeom>
          <a:solidFill>
            <a:srgbClr val="FF5050"/>
          </a:solidFill>
          <a:ln w="9525">
            <a:solidFill>
              <a:srgbClr val="FF5050"/>
            </a:solidFill>
            <a:miter lim="800000"/>
            <a:headEnd/>
            <a:tailEnd/>
          </a:ln>
          <a:effectLst/>
        </p:spPr>
        <p:txBody>
          <a:bodyPr vert="eaVert" wrap="none" anchor="ctr"/>
          <a:lstStyle/>
          <a:p>
            <a:endParaRPr lang="ja-JP" altLang="en-US"/>
          </a:p>
        </p:txBody>
      </p:sp>
    </p:spTree>
    <p:extLst>
      <p:ext uri="{BB962C8B-B14F-4D97-AF65-F5344CB8AC3E}">
        <p14:creationId xmlns:p14="http://schemas.microsoft.com/office/powerpoint/2010/main" val="900663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afterEffect">
                                  <p:stCondLst>
                                    <p:cond delay="1000"/>
                                  </p:stCondLst>
                                  <p:childTnLst>
                                    <p:animMotion origin="layout" path="M -1.66667E-6 -4.74208E-6 L -0.00017 0.06963 " pathEditMode="relative" rAng="0" ptsTypes="AA">
                                      <p:cBhvr>
                                        <p:cTn id="6" dur="5000" fill="hold"/>
                                        <p:tgtEl>
                                          <p:spTgt spid="4"/>
                                        </p:tgtEl>
                                        <p:attrNameLst>
                                          <p:attrName>ppt_x</p:attrName>
                                          <p:attrName>ppt_y</p:attrName>
                                        </p:attrNameLst>
                                      </p:cBhvr>
                                      <p:rCtr x="-17" y="347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34827AB4-D870-49E6-A95D-D11CF59CF49A}" type="slidenum">
              <a:rPr lang="en-US" altLang="ja-JP"/>
              <a:pPr/>
              <a:t>39</a:t>
            </a:fld>
            <a:endParaRPr lang="en-US" altLang="ja-JP"/>
          </a:p>
        </p:txBody>
      </p:sp>
      <p:sp>
        <p:nvSpPr>
          <p:cNvPr id="10242" name="Rectangle 2"/>
          <p:cNvSpPr>
            <a:spLocks noGrp="1" noChangeArrowheads="1"/>
          </p:cNvSpPr>
          <p:nvPr>
            <p:ph type="title"/>
          </p:nvPr>
        </p:nvSpPr>
        <p:spPr/>
        <p:txBody>
          <a:bodyPr/>
          <a:lstStyle/>
          <a:p>
            <a:r>
              <a:rPr lang="ja-JP" altLang="en-US" dirty="0"/>
              <a:t>在庫管理の費用</a:t>
            </a:r>
          </a:p>
        </p:txBody>
      </p:sp>
      <p:sp>
        <p:nvSpPr>
          <p:cNvPr id="10256" name="Rectangle 16"/>
          <p:cNvSpPr>
            <a:spLocks noGrp="1" noChangeArrowheads="1"/>
          </p:cNvSpPr>
          <p:nvPr>
            <p:ph type="body" idx="1"/>
          </p:nvPr>
        </p:nvSpPr>
        <p:spPr/>
        <p:txBody>
          <a:bodyPr>
            <a:normAutofit lnSpcReduction="10000"/>
          </a:bodyPr>
          <a:lstStyle/>
          <a:p>
            <a:r>
              <a:rPr lang="ja-JP" altLang="en-US" dirty="0"/>
              <a:t>保管費用  保険料、税金、経費（倉庫借料、設備費、管理費など）、原価償却費、消耗費（陳腐化損失）</a:t>
            </a:r>
          </a:p>
          <a:p>
            <a:pPr lvl="1"/>
            <a:r>
              <a:rPr lang="ja-JP" altLang="en-US" dirty="0"/>
              <a:t>保管料（倉庫保管料、保険料、金利）＝＞保管比率</a:t>
            </a:r>
          </a:p>
          <a:p>
            <a:r>
              <a:rPr lang="ja-JP" altLang="en-US" dirty="0"/>
              <a:t>発注費用  運送費、経費（事務費、通信費、検査費など）</a:t>
            </a:r>
          </a:p>
          <a:p>
            <a:r>
              <a:rPr lang="ja-JP" altLang="en-US" dirty="0"/>
              <a:t>機会損失（品切れ損失）費用  罰金、外注費用、信用失墜</a:t>
            </a:r>
          </a:p>
          <a:p>
            <a:r>
              <a:rPr lang="ja-JP" altLang="en-US" dirty="0"/>
              <a:t>購入費用  購入単価、割引、不良率、金利</a:t>
            </a:r>
          </a:p>
          <a:p>
            <a:r>
              <a:rPr lang="ja-JP" altLang="en-US" dirty="0"/>
              <a:t>販売単価  割引販売、下取り、陳腐化、劣化</a:t>
            </a:r>
          </a:p>
        </p:txBody>
      </p:sp>
      <p:sp>
        <p:nvSpPr>
          <p:cNvPr id="6" name="テキスト ボックス 5"/>
          <p:cNvSpPr txBox="1"/>
          <p:nvPr/>
        </p:nvSpPr>
        <p:spPr>
          <a:xfrm>
            <a:off x="7596336" y="0"/>
            <a:ext cx="1547664" cy="646331"/>
          </a:xfrm>
          <a:prstGeom prst="rect">
            <a:avLst/>
          </a:prstGeom>
          <a:solidFill>
            <a:srgbClr val="0000CC">
              <a:alpha val="20000"/>
            </a:srgbClr>
          </a:solidFill>
        </p:spPr>
        <p:txBody>
          <a:bodyPr wrap="square" rtlCol="0">
            <a:spAutoFit/>
          </a:bodyPr>
          <a:lstStyle/>
          <a:p>
            <a:pPr algn="ctr"/>
            <a:r>
              <a:rPr kumimoji="1" lang="ja-JP" altLang="en-US" b="1" dirty="0" smtClean="0">
                <a:solidFill>
                  <a:srgbClr val="FF0000"/>
                </a:solidFill>
                <a:latin typeface="+mj-ea"/>
                <a:ea typeface="+mj-ea"/>
              </a:rPr>
              <a:t>テキスト</a:t>
            </a:r>
            <a:endParaRPr kumimoji="1" lang="en-US" altLang="ja-JP" b="1" dirty="0" smtClean="0">
              <a:solidFill>
                <a:srgbClr val="FF0000"/>
              </a:solidFill>
              <a:latin typeface="+mj-ea"/>
              <a:ea typeface="+mj-ea"/>
            </a:endParaRPr>
          </a:p>
          <a:p>
            <a:pPr algn="ctr"/>
            <a:r>
              <a:rPr kumimoji="1" lang="en-US" altLang="ja-JP" b="1" dirty="0" smtClean="0">
                <a:solidFill>
                  <a:srgbClr val="FF0000"/>
                </a:solidFill>
                <a:latin typeface="+mj-ea"/>
                <a:ea typeface="+mj-ea"/>
              </a:rPr>
              <a:t>199</a:t>
            </a:r>
            <a:r>
              <a:rPr kumimoji="1" lang="ja-JP" altLang="en-US" b="1" dirty="0" smtClean="0">
                <a:solidFill>
                  <a:srgbClr val="FF0000"/>
                </a:solidFill>
                <a:latin typeface="+mj-ea"/>
                <a:ea typeface="+mj-ea"/>
              </a:rPr>
              <a:t>ページ</a:t>
            </a:r>
            <a:endParaRPr kumimoji="1" lang="ja-JP" altLang="en-US" b="1" dirty="0">
              <a:solidFill>
                <a:srgbClr val="FF0000"/>
              </a:solidFill>
              <a:latin typeface="+mj-ea"/>
              <a:ea typeface="+mj-ea"/>
            </a:endParaRPr>
          </a:p>
        </p:txBody>
      </p:sp>
    </p:spTree>
    <p:extLst>
      <p:ext uri="{BB962C8B-B14F-4D97-AF65-F5344CB8AC3E}">
        <p14:creationId xmlns:p14="http://schemas.microsoft.com/office/powerpoint/2010/main" val="3588909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CA414CB0-05F0-4650-84C9-7D59A1645990}" type="slidenum">
              <a:rPr lang="en-US" altLang="ja-JP"/>
              <a:pPr/>
              <a:t>4</a:t>
            </a:fld>
            <a:endParaRPr lang="en-US" altLang="ja-JP"/>
          </a:p>
        </p:txBody>
      </p:sp>
      <p:sp>
        <p:nvSpPr>
          <p:cNvPr id="11266" name="Rectangle 2"/>
          <p:cNvSpPr>
            <a:spLocks noGrp="1" noChangeArrowheads="1"/>
          </p:cNvSpPr>
          <p:nvPr>
            <p:ph type="title"/>
          </p:nvPr>
        </p:nvSpPr>
        <p:spPr/>
        <p:txBody>
          <a:bodyPr/>
          <a:lstStyle/>
          <a:p>
            <a:r>
              <a:rPr lang="ja-JP" altLang="en-US"/>
              <a:t>在庫とは</a:t>
            </a:r>
          </a:p>
        </p:txBody>
      </p:sp>
      <p:sp>
        <p:nvSpPr>
          <p:cNvPr id="11267" name="Rectangle 3"/>
          <p:cNvSpPr>
            <a:spLocks noGrp="1" noChangeArrowheads="1"/>
          </p:cNvSpPr>
          <p:nvPr>
            <p:ph type="body" idx="1"/>
          </p:nvPr>
        </p:nvSpPr>
        <p:spPr/>
        <p:txBody>
          <a:bodyPr/>
          <a:lstStyle/>
          <a:p>
            <a:r>
              <a:rPr lang="ja-JP" altLang="en-US"/>
              <a:t>「もの」の流れの不揃いを調整する（バッファ）</a:t>
            </a:r>
          </a:p>
          <a:p>
            <a:endParaRPr lang="ja-JP" altLang="en-US"/>
          </a:p>
          <a:p>
            <a:r>
              <a:rPr lang="ja-JP" altLang="en-US"/>
              <a:t>上流の乱れ</a:t>
            </a:r>
          </a:p>
          <a:p>
            <a:pPr lvl="1"/>
            <a:r>
              <a:rPr lang="ja-JP" altLang="en-US"/>
              <a:t>供給過剰　＝＞　在庫増</a:t>
            </a:r>
          </a:p>
          <a:p>
            <a:pPr lvl="1"/>
            <a:r>
              <a:rPr lang="ja-JP" altLang="en-US"/>
              <a:t>供給不足　＝＞　在庫の取り崩し</a:t>
            </a:r>
          </a:p>
          <a:p>
            <a:r>
              <a:rPr lang="ja-JP" altLang="en-US"/>
              <a:t>下流の乱れ</a:t>
            </a:r>
          </a:p>
          <a:p>
            <a:pPr lvl="1"/>
            <a:r>
              <a:rPr lang="ja-JP" altLang="en-US"/>
              <a:t>需要増　＝＞　在庫の取り崩し</a:t>
            </a:r>
          </a:p>
          <a:p>
            <a:pPr lvl="1"/>
            <a:r>
              <a:rPr lang="ja-JP" altLang="en-US"/>
              <a:t>需要減　＝＞　在庫増</a:t>
            </a:r>
          </a:p>
        </p:txBody>
      </p:sp>
      <p:sp>
        <p:nvSpPr>
          <p:cNvPr id="6" name="テキスト ボックス 5"/>
          <p:cNvSpPr txBox="1"/>
          <p:nvPr/>
        </p:nvSpPr>
        <p:spPr>
          <a:xfrm>
            <a:off x="7596336" y="0"/>
            <a:ext cx="1547664" cy="646331"/>
          </a:xfrm>
          <a:prstGeom prst="rect">
            <a:avLst/>
          </a:prstGeom>
          <a:solidFill>
            <a:srgbClr val="0000CC">
              <a:alpha val="20000"/>
            </a:srgbClr>
          </a:solidFill>
        </p:spPr>
        <p:txBody>
          <a:bodyPr wrap="square" rtlCol="0">
            <a:spAutoFit/>
          </a:bodyPr>
          <a:lstStyle/>
          <a:p>
            <a:pPr algn="ctr"/>
            <a:r>
              <a:rPr kumimoji="1" lang="ja-JP" altLang="en-US" b="1" dirty="0" smtClean="0">
                <a:solidFill>
                  <a:srgbClr val="FF0000"/>
                </a:solidFill>
                <a:latin typeface="+mj-ea"/>
                <a:ea typeface="+mj-ea"/>
              </a:rPr>
              <a:t>テキスト</a:t>
            </a:r>
            <a:endParaRPr kumimoji="1" lang="en-US" altLang="ja-JP" b="1" dirty="0" smtClean="0">
              <a:solidFill>
                <a:srgbClr val="FF0000"/>
              </a:solidFill>
              <a:latin typeface="+mj-ea"/>
              <a:ea typeface="+mj-ea"/>
            </a:endParaRPr>
          </a:p>
          <a:p>
            <a:pPr algn="ctr"/>
            <a:r>
              <a:rPr kumimoji="1" lang="en-US" altLang="ja-JP" b="1" dirty="0" smtClean="0">
                <a:solidFill>
                  <a:srgbClr val="FF0000"/>
                </a:solidFill>
                <a:latin typeface="+mj-ea"/>
                <a:ea typeface="+mj-ea"/>
              </a:rPr>
              <a:t>192</a:t>
            </a:r>
            <a:r>
              <a:rPr kumimoji="1" lang="ja-JP" altLang="en-US" b="1" dirty="0" smtClean="0">
                <a:solidFill>
                  <a:srgbClr val="FF0000"/>
                </a:solidFill>
                <a:latin typeface="+mj-ea"/>
                <a:ea typeface="+mj-ea"/>
              </a:rPr>
              <a:t>ページ</a:t>
            </a:r>
            <a:endParaRPr kumimoji="1" lang="ja-JP" altLang="en-US" b="1" dirty="0">
              <a:solidFill>
                <a:srgbClr val="FF0000"/>
              </a:solidFill>
              <a:latin typeface="+mj-ea"/>
              <a:ea typeface="+mj-ea"/>
            </a:endParaRPr>
          </a:p>
        </p:txBody>
      </p:sp>
    </p:spTree>
    <p:extLst>
      <p:ext uri="{BB962C8B-B14F-4D97-AF65-F5344CB8AC3E}">
        <p14:creationId xmlns:p14="http://schemas.microsoft.com/office/powerpoint/2010/main" val="13924624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647700" y="2660650"/>
            <a:ext cx="7772400" cy="1143000"/>
          </a:xfrm>
        </p:spPr>
        <p:txBody>
          <a:bodyPr/>
          <a:lstStyle/>
          <a:p>
            <a:r>
              <a:rPr lang="ja-JP" altLang="en-US" sz="4000"/>
              <a:t>経済的発注量</a:t>
            </a:r>
          </a:p>
        </p:txBody>
      </p:sp>
      <p:sp>
        <p:nvSpPr>
          <p:cNvPr id="44035" name="Rectangle 3"/>
          <p:cNvSpPr>
            <a:spLocks noGrp="1" noChangeArrowheads="1"/>
          </p:cNvSpPr>
          <p:nvPr>
            <p:ph type="subTitle" idx="1"/>
          </p:nvPr>
        </p:nvSpPr>
        <p:spPr/>
        <p:txBody>
          <a:bodyPr/>
          <a:lstStyle/>
          <a:p>
            <a:r>
              <a:rPr lang="ja-JP" altLang="en-US"/>
              <a:t>　</a:t>
            </a:r>
          </a:p>
        </p:txBody>
      </p:sp>
    </p:spTree>
    <p:extLst>
      <p:ext uri="{BB962C8B-B14F-4D97-AF65-F5344CB8AC3E}">
        <p14:creationId xmlns:p14="http://schemas.microsoft.com/office/powerpoint/2010/main" val="28515857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スライド番号プレースホルダ 5"/>
          <p:cNvSpPr>
            <a:spLocks noGrp="1"/>
          </p:cNvSpPr>
          <p:nvPr>
            <p:ph type="sldNum" sz="quarter" idx="12"/>
          </p:nvPr>
        </p:nvSpPr>
        <p:spPr/>
        <p:txBody>
          <a:bodyPr/>
          <a:lstStyle/>
          <a:p>
            <a:fld id="{254C9EFC-55EC-4D1D-BC67-C8D765CE4BF3}" type="slidenum">
              <a:rPr lang="en-US" altLang="ja-JP"/>
              <a:pPr/>
              <a:t>41</a:t>
            </a:fld>
            <a:endParaRPr lang="en-US" altLang="ja-JP"/>
          </a:p>
        </p:txBody>
      </p:sp>
      <p:sp>
        <p:nvSpPr>
          <p:cNvPr id="46082" name="Rectangle 2"/>
          <p:cNvSpPr>
            <a:spLocks noGrp="1" noChangeArrowheads="1"/>
          </p:cNvSpPr>
          <p:nvPr>
            <p:ph type="title"/>
          </p:nvPr>
        </p:nvSpPr>
        <p:spPr/>
        <p:txBody>
          <a:bodyPr/>
          <a:lstStyle/>
          <a:p>
            <a:r>
              <a:rPr lang="ja-JP" altLang="en-US" dirty="0" smtClean="0"/>
              <a:t>在庫管理費</a:t>
            </a:r>
            <a:endParaRPr lang="ja-JP" altLang="en-US" dirty="0"/>
          </a:p>
        </p:txBody>
      </p:sp>
      <p:sp>
        <p:nvSpPr>
          <p:cNvPr id="46083" name="Rectangle 3"/>
          <p:cNvSpPr>
            <a:spLocks noGrp="1" noChangeArrowheads="1"/>
          </p:cNvSpPr>
          <p:nvPr>
            <p:ph type="body" idx="1"/>
          </p:nvPr>
        </p:nvSpPr>
        <p:spPr>
          <a:xfrm>
            <a:off x="466725" y="1485900"/>
            <a:ext cx="8251825" cy="4791075"/>
          </a:xfrm>
        </p:spPr>
        <p:txBody>
          <a:bodyPr/>
          <a:lstStyle/>
          <a:p>
            <a:r>
              <a:rPr lang="ja-JP" altLang="en-US" dirty="0" smtClean="0"/>
              <a:t>発注費用と保管費用の合計を最小化</a:t>
            </a:r>
            <a:endParaRPr lang="en-US" altLang="ja-JP" dirty="0" smtClean="0"/>
          </a:p>
          <a:p>
            <a:r>
              <a:rPr lang="ja-JP" altLang="en-US" dirty="0" smtClean="0"/>
              <a:t>需要変動を無視して費用を見積もる</a:t>
            </a:r>
            <a:endParaRPr lang="ja-JP" altLang="en-US" dirty="0"/>
          </a:p>
        </p:txBody>
      </p:sp>
      <p:sp>
        <p:nvSpPr>
          <p:cNvPr id="46101" name="Line 21"/>
          <p:cNvSpPr>
            <a:spLocks noChangeShapeType="1"/>
          </p:cNvSpPr>
          <p:nvPr/>
        </p:nvSpPr>
        <p:spPr bwMode="auto">
          <a:xfrm flipV="1">
            <a:off x="2030413" y="3293017"/>
            <a:ext cx="0" cy="1871663"/>
          </a:xfrm>
          <a:prstGeom prst="line">
            <a:avLst/>
          </a:prstGeom>
          <a:noFill/>
          <a:ln w="9525">
            <a:solidFill>
              <a:schemeClr val="tx1"/>
            </a:solidFill>
            <a:round/>
            <a:headEnd/>
            <a:tailEnd type="triangle" w="med" len="med"/>
          </a:ln>
          <a:effectLst/>
        </p:spPr>
        <p:txBody>
          <a:bodyPr/>
          <a:lstStyle/>
          <a:p>
            <a:endParaRPr lang="ja-JP" altLang="en-US"/>
          </a:p>
        </p:txBody>
      </p:sp>
      <p:sp>
        <p:nvSpPr>
          <p:cNvPr id="46102" name="Line 22"/>
          <p:cNvSpPr>
            <a:spLocks noChangeShapeType="1"/>
          </p:cNvSpPr>
          <p:nvPr/>
        </p:nvSpPr>
        <p:spPr bwMode="auto">
          <a:xfrm>
            <a:off x="2030413" y="5164680"/>
            <a:ext cx="5903912" cy="0"/>
          </a:xfrm>
          <a:prstGeom prst="line">
            <a:avLst/>
          </a:prstGeom>
          <a:noFill/>
          <a:ln w="9525">
            <a:solidFill>
              <a:schemeClr val="tx1"/>
            </a:solidFill>
            <a:round/>
            <a:headEnd/>
            <a:tailEnd type="triangle" w="med" len="med"/>
          </a:ln>
          <a:effectLst/>
        </p:spPr>
        <p:txBody>
          <a:bodyPr/>
          <a:lstStyle/>
          <a:p>
            <a:endParaRPr lang="ja-JP" altLang="en-US"/>
          </a:p>
        </p:txBody>
      </p:sp>
      <p:sp>
        <p:nvSpPr>
          <p:cNvPr id="46103" name="Line 23"/>
          <p:cNvSpPr>
            <a:spLocks noChangeShapeType="1"/>
          </p:cNvSpPr>
          <p:nvPr/>
        </p:nvSpPr>
        <p:spPr bwMode="auto">
          <a:xfrm>
            <a:off x="2030413" y="3508917"/>
            <a:ext cx="1655762" cy="1655763"/>
          </a:xfrm>
          <a:prstGeom prst="line">
            <a:avLst/>
          </a:prstGeom>
          <a:noFill/>
          <a:ln w="28575">
            <a:solidFill>
              <a:schemeClr val="tx1"/>
            </a:solidFill>
            <a:round/>
            <a:headEnd/>
            <a:tailEnd/>
          </a:ln>
          <a:effectLst/>
        </p:spPr>
        <p:txBody>
          <a:bodyPr/>
          <a:lstStyle/>
          <a:p>
            <a:endParaRPr lang="ja-JP" altLang="en-US"/>
          </a:p>
        </p:txBody>
      </p:sp>
      <p:sp>
        <p:nvSpPr>
          <p:cNvPr id="46104" name="Line 24"/>
          <p:cNvSpPr>
            <a:spLocks noChangeShapeType="1"/>
          </p:cNvSpPr>
          <p:nvPr/>
        </p:nvSpPr>
        <p:spPr bwMode="auto">
          <a:xfrm>
            <a:off x="2030413" y="3508917"/>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46105" name="Line 25"/>
          <p:cNvSpPr>
            <a:spLocks noChangeShapeType="1"/>
          </p:cNvSpPr>
          <p:nvPr/>
        </p:nvSpPr>
        <p:spPr bwMode="auto">
          <a:xfrm>
            <a:off x="3686175" y="3508917"/>
            <a:ext cx="1655763" cy="1655763"/>
          </a:xfrm>
          <a:prstGeom prst="line">
            <a:avLst/>
          </a:prstGeom>
          <a:noFill/>
          <a:ln w="28575">
            <a:solidFill>
              <a:schemeClr val="tx1"/>
            </a:solidFill>
            <a:round/>
            <a:headEnd/>
            <a:tailEnd/>
          </a:ln>
          <a:effectLst/>
        </p:spPr>
        <p:txBody>
          <a:bodyPr/>
          <a:lstStyle/>
          <a:p>
            <a:endParaRPr lang="ja-JP" altLang="en-US"/>
          </a:p>
        </p:txBody>
      </p:sp>
      <p:sp>
        <p:nvSpPr>
          <p:cNvPr id="46106" name="Line 26"/>
          <p:cNvSpPr>
            <a:spLocks noChangeShapeType="1"/>
          </p:cNvSpPr>
          <p:nvPr/>
        </p:nvSpPr>
        <p:spPr bwMode="auto">
          <a:xfrm>
            <a:off x="3686175" y="3508917"/>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46107" name="Line 27"/>
          <p:cNvSpPr>
            <a:spLocks noChangeShapeType="1"/>
          </p:cNvSpPr>
          <p:nvPr/>
        </p:nvSpPr>
        <p:spPr bwMode="auto">
          <a:xfrm>
            <a:off x="5341938" y="3508917"/>
            <a:ext cx="1655762" cy="1655763"/>
          </a:xfrm>
          <a:prstGeom prst="line">
            <a:avLst/>
          </a:prstGeom>
          <a:noFill/>
          <a:ln w="28575">
            <a:solidFill>
              <a:schemeClr val="tx1"/>
            </a:solidFill>
            <a:round/>
            <a:headEnd/>
            <a:tailEnd/>
          </a:ln>
          <a:effectLst/>
        </p:spPr>
        <p:txBody>
          <a:bodyPr/>
          <a:lstStyle/>
          <a:p>
            <a:endParaRPr lang="ja-JP" altLang="en-US"/>
          </a:p>
        </p:txBody>
      </p:sp>
      <p:sp>
        <p:nvSpPr>
          <p:cNvPr id="46108" name="Line 28"/>
          <p:cNvSpPr>
            <a:spLocks noChangeShapeType="1"/>
          </p:cNvSpPr>
          <p:nvPr/>
        </p:nvSpPr>
        <p:spPr bwMode="auto">
          <a:xfrm>
            <a:off x="5341938" y="3508917"/>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46109" name="Line 29"/>
          <p:cNvSpPr>
            <a:spLocks noChangeShapeType="1"/>
          </p:cNvSpPr>
          <p:nvPr/>
        </p:nvSpPr>
        <p:spPr bwMode="auto">
          <a:xfrm>
            <a:off x="6997700" y="3508917"/>
            <a:ext cx="720725" cy="720725"/>
          </a:xfrm>
          <a:prstGeom prst="line">
            <a:avLst/>
          </a:prstGeom>
          <a:noFill/>
          <a:ln w="28575">
            <a:solidFill>
              <a:schemeClr val="tx1"/>
            </a:solidFill>
            <a:round/>
            <a:headEnd/>
            <a:tailEnd/>
          </a:ln>
          <a:effectLst/>
        </p:spPr>
        <p:txBody>
          <a:bodyPr/>
          <a:lstStyle/>
          <a:p>
            <a:endParaRPr lang="ja-JP" altLang="en-US"/>
          </a:p>
        </p:txBody>
      </p:sp>
      <p:sp>
        <p:nvSpPr>
          <p:cNvPr id="46110" name="Line 30"/>
          <p:cNvSpPr>
            <a:spLocks noChangeShapeType="1"/>
          </p:cNvSpPr>
          <p:nvPr/>
        </p:nvSpPr>
        <p:spPr bwMode="auto">
          <a:xfrm>
            <a:off x="6997700" y="3508917"/>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46111" name="AutoShape 31"/>
          <p:cNvSpPr>
            <a:spLocks noChangeArrowheads="1"/>
          </p:cNvSpPr>
          <p:nvPr/>
        </p:nvSpPr>
        <p:spPr bwMode="auto">
          <a:xfrm>
            <a:off x="3614738" y="5164680"/>
            <a:ext cx="142875" cy="360362"/>
          </a:xfrm>
          <a:prstGeom prst="upArrow">
            <a:avLst>
              <a:gd name="adj1" fmla="val 50000"/>
              <a:gd name="adj2" fmla="val 63055"/>
            </a:avLst>
          </a:prstGeom>
          <a:solidFill>
            <a:srgbClr val="FF5050"/>
          </a:solidFill>
          <a:ln w="9525">
            <a:solidFill>
              <a:srgbClr val="FF5050"/>
            </a:solidFill>
            <a:miter lim="800000"/>
            <a:headEnd/>
            <a:tailEnd/>
          </a:ln>
          <a:effectLst/>
        </p:spPr>
        <p:txBody>
          <a:bodyPr vert="eaVert" wrap="none" anchor="ctr"/>
          <a:lstStyle/>
          <a:p>
            <a:endParaRPr lang="ja-JP" altLang="en-US"/>
          </a:p>
        </p:txBody>
      </p:sp>
      <p:sp>
        <p:nvSpPr>
          <p:cNvPr id="46113" name="Text Box 33"/>
          <p:cNvSpPr txBox="1">
            <a:spLocks noChangeArrowheads="1"/>
          </p:cNvSpPr>
          <p:nvPr/>
        </p:nvSpPr>
        <p:spPr bwMode="auto">
          <a:xfrm>
            <a:off x="3325813" y="5525042"/>
            <a:ext cx="647700" cy="366713"/>
          </a:xfrm>
          <a:prstGeom prst="rect">
            <a:avLst/>
          </a:prstGeom>
          <a:noFill/>
          <a:ln w="9525">
            <a:noFill/>
            <a:miter lim="800000"/>
            <a:headEnd/>
            <a:tailEnd/>
          </a:ln>
          <a:effectLst/>
        </p:spPr>
        <p:txBody>
          <a:bodyPr>
            <a:spAutoFit/>
          </a:bodyPr>
          <a:lstStyle/>
          <a:p>
            <a:pPr algn="l">
              <a:spcBef>
                <a:spcPct val="50000"/>
              </a:spcBef>
            </a:pPr>
            <a:r>
              <a:rPr kumimoji="0" lang="ja-JP" altLang="en-US" sz="1800" b="1">
                <a:solidFill>
                  <a:srgbClr val="FF5050"/>
                </a:solidFill>
                <a:ea typeface="HG丸ｺﾞｼｯｸM-PRO" pitchFamily="50" charset="-128"/>
              </a:rPr>
              <a:t>納入</a:t>
            </a:r>
            <a:endParaRPr lang="ja-JP" altLang="en-US" sz="1800" b="1">
              <a:solidFill>
                <a:srgbClr val="FF5050"/>
              </a:solidFill>
              <a:ea typeface="HG丸ｺﾞｼｯｸM-PRO" pitchFamily="50" charset="-128"/>
            </a:endParaRPr>
          </a:p>
        </p:txBody>
      </p:sp>
      <p:sp>
        <p:nvSpPr>
          <p:cNvPr id="46115" name="Text Box 35"/>
          <p:cNvSpPr txBox="1">
            <a:spLocks noChangeArrowheads="1"/>
          </p:cNvSpPr>
          <p:nvPr/>
        </p:nvSpPr>
        <p:spPr bwMode="auto">
          <a:xfrm>
            <a:off x="949325" y="3508917"/>
            <a:ext cx="1008063" cy="366713"/>
          </a:xfrm>
          <a:prstGeom prst="rect">
            <a:avLst/>
          </a:prstGeom>
          <a:noFill/>
          <a:ln w="9525">
            <a:noFill/>
            <a:miter lim="800000"/>
            <a:headEnd/>
            <a:tailEnd/>
          </a:ln>
          <a:effectLst/>
        </p:spPr>
        <p:txBody>
          <a:bodyPr>
            <a:spAutoFit/>
          </a:bodyPr>
          <a:lstStyle/>
          <a:p>
            <a:pPr algn="l">
              <a:spcBef>
                <a:spcPct val="50000"/>
              </a:spcBef>
            </a:pPr>
            <a:r>
              <a:rPr kumimoji="0" lang="ja-JP" altLang="en-US" sz="1800" b="1">
                <a:ea typeface="HG丸ｺﾞｼｯｸM-PRO" pitchFamily="50" charset="-128"/>
              </a:rPr>
              <a:t>在庫量</a:t>
            </a:r>
            <a:endParaRPr lang="ja-JP" altLang="en-US" sz="1800" b="1">
              <a:ea typeface="HG丸ｺﾞｼｯｸM-PRO" pitchFamily="50" charset="-128"/>
            </a:endParaRPr>
          </a:p>
        </p:txBody>
      </p:sp>
      <p:sp>
        <p:nvSpPr>
          <p:cNvPr id="19" name="Text Box 33"/>
          <p:cNvSpPr txBox="1">
            <a:spLocks noChangeArrowheads="1"/>
          </p:cNvSpPr>
          <p:nvPr/>
        </p:nvSpPr>
        <p:spPr bwMode="auto">
          <a:xfrm>
            <a:off x="2287767" y="5513317"/>
            <a:ext cx="996461" cy="369332"/>
          </a:xfrm>
          <a:prstGeom prst="rect">
            <a:avLst/>
          </a:prstGeom>
          <a:noFill/>
          <a:ln w="9525">
            <a:noFill/>
            <a:miter lim="800000"/>
            <a:headEnd/>
            <a:tailEnd/>
          </a:ln>
          <a:effectLst/>
        </p:spPr>
        <p:txBody>
          <a:bodyPr wrap="square">
            <a:spAutoFit/>
          </a:bodyPr>
          <a:lstStyle/>
          <a:p>
            <a:pPr>
              <a:spcBef>
                <a:spcPct val="50000"/>
              </a:spcBef>
            </a:pPr>
            <a:r>
              <a:rPr kumimoji="0" lang="ja-JP" altLang="en-US" sz="1800" b="1" dirty="0" smtClean="0">
                <a:solidFill>
                  <a:srgbClr val="FF5050"/>
                </a:solidFill>
                <a:ea typeface="HG丸ｺﾞｼｯｸM-PRO" pitchFamily="50" charset="-128"/>
              </a:rPr>
              <a:t>発注</a:t>
            </a:r>
            <a:endParaRPr lang="ja-JP" altLang="en-US" sz="1800" b="1" dirty="0">
              <a:solidFill>
                <a:srgbClr val="FF5050"/>
              </a:solidFill>
              <a:ea typeface="HG丸ｺﾞｼｯｸM-PRO" pitchFamily="50" charset="-128"/>
            </a:endParaRPr>
          </a:p>
        </p:txBody>
      </p:sp>
      <p:sp>
        <p:nvSpPr>
          <p:cNvPr id="20" name="AutoShape 31"/>
          <p:cNvSpPr>
            <a:spLocks noChangeArrowheads="1"/>
          </p:cNvSpPr>
          <p:nvPr/>
        </p:nvSpPr>
        <p:spPr bwMode="auto">
          <a:xfrm>
            <a:off x="2877952" y="5164679"/>
            <a:ext cx="142875" cy="360362"/>
          </a:xfrm>
          <a:prstGeom prst="upArrow">
            <a:avLst>
              <a:gd name="adj1" fmla="val 50000"/>
              <a:gd name="adj2" fmla="val 63055"/>
            </a:avLst>
          </a:prstGeom>
          <a:solidFill>
            <a:srgbClr val="FF5050"/>
          </a:solidFill>
          <a:ln w="9525">
            <a:solidFill>
              <a:srgbClr val="FF5050"/>
            </a:solidFill>
            <a:miter lim="800000"/>
            <a:headEnd/>
            <a:tailEnd/>
          </a:ln>
          <a:effectLst/>
        </p:spPr>
        <p:txBody>
          <a:bodyPr vert="eaVert" wrap="none" anchor="ctr"/>
          <a:lstStyle/>
          <a:p>
            <a:endParaRPr lang="ja-JP" altLang="en-US"/>
          </a:p>
        </p:txBody>
      </p:sp>
      <p:sp>
        <p:nvSpPr>
          <p:cNvPr id="21" name="テキスト ボックス 20"/>
          <p:cNvSpPr txBox="1"/>
          <p:nvPr/>
        </p:nvSpPr>
        <p:spPr>
          <a:xfrm>
            <a:off x="7596336" y="0"/>
            <a:ext cx="1547664" cy="646331"/>
          </a:xfrm>
          <a:prstGeom prst="rect">
            <a:avLst/>
          </a:prstGeom>
          <a:solidFill>
            <a:srgbClr val="0000CC">
              <a:alpha val="20000"/>
            </a:srgbClr>
          </a:solidFill>
        </p:spPr>
        <p:txBody>
          <a:bodyPr wrap="square" rtlCol="0">
            <a:spAutoFit/>
          </a:bodyPr>
          <a:lstStyle/>
          <a:p>
            <a:pPr algn="ctr"/>
            <a:r>
              <a:rPr kumimoji="1" lang="ja-JP" altLang="en-US" b="1" dirty="0" smtClean="0">
                <a:solidFill>
                  <a:srgbClr val="FF0000"/>
                </a:solidFill>
                <a:latin typeface="+mj-ea"/>
                <a:ea typeface="+mj-ea"/>
              </a:rPr>
              <a:t>テキスト</a:t>
            </a:r>
            <a:endParaRPr kumimoji="1" lang="en-US" altLang="ja-JP" b="1" dirty="0" smtClean="0">
              <a:solidFill>
                <a:srgbClr val="FF0000"/>
              </a:solidFill>
              <a:latin typeface="+mj-ea"/>
              <a:ea typeface="+mj-ea"/>
            </a:endParaRPr>
          </a:p>
          <a:p>
            <a:pPr algn="ctr"/>
            <a:r>
              <a:rPr lang="en-US" altLang="ja-JP" b="1" dirty="0" smtClean="0">
                <a:solidFill>
                  <a:srgbClr val="FF0000"/>
                </a:solidFill>
                <a:latin typeface="+mj-ea"/>
                <a:ea typeface="+mj-ea"/>
              </a:rPr>
              <a:t>200</a:t>
            </a:r>
            <a:r>
              <a:rPr kumimoji="1" lang="ja-JP" altLang="en-US" b="1" dirty="0" smtClean="0">
                <a:solidFill>
                  <a:srgbClr val="FF0000"/>
                </a:solidFill>
                <a:latin typeface="+mj-ea"/>
                <a:ea typeface="+mj-ea"/>
              </a:rPr>
              <a:t>ページ</a:t>
            </a:r>
            <a:endParaRPr kumimoji="1" lang="ja-JP" altLang="en-US" b="1" dirty="0">
              <a:solidFill>
                <a:srgbClr val="FF0000"/>
              </a:solidFill>
              <a:latin typeface="+mj-ea"/>
              <a:ea typeface="+mj-ea"/>
            </a:endParaRPr>
          </a:p>
        </p:txBody>
      </p:sp>
    </p:spTree>
    <p:extLst>
      <p:ext uri="{BB962C8B-B14F-4D97-AF65-F5344CB8AC3E}">
        <p14:creationId xmlns:p14="http://schemas.microsoft.com/office/powerpoint/2010/main" val="19592396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スライド番号プレースホルダ 5"/>
          <p:cNvSpPr>
            <a:spLocks noGrp="1"/>
          </p:cNvSpPr>
          <p:nvPr>
            <p:ph type="sldNum" sz="quarter" idx="12"/>
          </p:nvPr>
        </p:nvSpPr>
        <p:spPr/>
        <p:txBody>
          <a:bodyPr/>
          <a:lstStyle/>
          <a:p>
            <a:fld id="{72DD5DCB-2C73-4880-84E4-F1367E460C70}" type="slidenum">
              <a:rPr lang="en-US" altLang="ja-JP"/>
              <a:pPr/>
              <a:t>42</a:t>
            </a:fld>
            <a:endParaRPr lang="en-US" altLang="ja-JP"/>
          </a:p>
        </p:txBody>
      </p:sp>
      <p:sp>
        <p:nvSpPr>
          <p:cNvPr id="57346" name="Rectangle 2"/>
          <p:cNvSpPr>
            <a:spLocks noGrp="1" noChangeArrowheads="1"/>
          </p:cNvSpPr>
          <p:nvPr>
            <p:ph type="title"/>
          </p:nvPr>
        </p:nvSpPr>
        <p:spPr/>
        <p:txBody>
          <a:bodyPr/>
          <a:lstStyle/>
          <a:p>
            <a:r>
              <a:rPr lang="ja-JP" altLang="en-US"/>
              <a:t>在庫管理費の最適化問題</a:t>
            </a:r>
          </a:p>
        </p:txBody>
      </p:sp>
      <p:sp>
        <p:nvSpPr>
          <p:cNvPr id="57347" name="Rectangle 3"/>
          <p:cNvSpPr>
            <a:spLocks noGrp="1" noChangeArrowheads="1"/>
          </p:cNvSpPr>
          <p:nvPr>
            <p:ph type="body" idx="1"/>
          </p:nvPr>
        </p:nvSpPr>
        <p:spPr/>
        <p:txBody>
          <a:bodyPr/>
          <a:lstStyle/>
          <a:p>
            <a:r>
              <a:rPr lang="ja-JP" altLang="en-US"/>
              <a:t>保管費用と発注費用の合計を最小化</a:t>
            </a:r>
          </a:p>
          <a:p>
            <a:pPr lvl="1"/>
            <a:r>
              <a:rPr lang="ja-JP" altLang="en-US"/>
              <a:t>保管費用　＝　在庫グラフの面積（延べ在庫量）に比例</a:t>
            </a:r>
          </a:p>
          <a:p>
            <a:pPr lvl="1"/>
            <a:r>
              <a:rPr lang="ja-JP" altLang="en-US"/>
              <a:t>発注費用　＝　発注回数に比例</a:t>
            </a:r>
          </a:p>
        </p:txBody>
      </p:sp>
      <p:sp>
        <p:nvSpPr>
          <p:cNvPr id="57348" name="Line 4"/>
          <p:cNvSpPr>
            <a:spLocks noChangeShapeType="1"/>
          </p:cNvSpPr>
          <p:nvPr/>
        </p:nvSpPr>
        <p:spPr bwMode="auto">
          <a:xfrm flipV="1">
            <a:off x="2030413" y="3502025"/>
            <a:ext cx="0" cy="1871663"/>
          </a:xfrm>
          <a:prstGeom prst="line">
            <a:avLst/>
          </a:prstGeom>
          <a:noFill/>
          <a:ln w="9525">
            <a:solidFill>
              <a:schemeClr val="tx1"/>
            </a:solidFill>
            <a:round/>
            <a:headEnd/>
            <a:tailEnd type="triangle" w="med" len="med"/>
          </a:ln>
          <a:effectLst/>
        </p:spPr>
        <p:txBody>
          <a:bodyPr/>
          <a:lstStyle/>
          <a:p>
            <a:endParaRPr lang="ja-JP" altLang="en-US"/>
          </a:p>
        </p:txBody>
      </p:sp>
      <p:sp>
        <p:nvSpPr>
          <p:cNvPr id="57349" name="Line 5"/>
          <p:cNvSpPr>
            <a:spLocks noChangeShapeType="1"/>
          </p:cNvSpPr>
          <p:nvPr/>
        </p:nvSpPr>
        <p:spPr bwMode="auto">
          <a:xfrm>
            <a:off x="2030413" y="5373688"/>
            <a:ext cx="5903912" cy="0"/>
          </a:xfrm>
          <a:prstGeom prst="line">
            <a:avLst/>
          </a:prstGeom>
          <a:noFill/>
          <a:ln w="9525">
            <a:solidFill>
              <a:schemeClr val="tx1"/>
            </a:solidFill>
            <a:round/>
            <a:headEnd/>
            <a:tailEnd type="triangle" w="med" len="med"/>
          </a:ln>
          <a:effectLst/>
        </p:spPr>
        <p:txBody>
          <a:bodyPr/>
          <a:lstStyle/>
          <a:p>
            <a:endParaRPr lang="ja-JP" altLang="en-US"/>
          </a:p>
        </p:txBody>
      </p:sp>
      <p:sp>
        <p:nvSpPr>
          <p:cNvPr id="57350" name="Line 6"/>
          <p:cNvSpPr>
            <a:spLocks noChangeShapeType="1"/>
          </p:cNvSpPr>
          <p:nvPr/>
        </p:nvSpPr>
        <p:spPr bwMode="auto">
          <a:xfrm>
            <a:off x="2030413" y="3717925"/>
            <a:ext cx="1655762" cy="1655763"/>
          </a:xfrm>
          <a:prstGeom prst="line">
            <a:avLst/>
          </a:prstGeom>
          <a:noFill/>
          <a:ln w="28575">
            <a:solidFill>
              <a:schemeClr val="tx1"/>
            </a:solidFill>
            <a:round/>
            <a:headEnd/>
            <a:tailEnd/>
          </a:ln>
          <a:effectLst/>
        </p:spPr>
        <p:txBody>
          <a:bodyPr/>
          <a:lstStyle/>
          <a:p>
            <a:endParaRPr lang="ja-JP" altLang="en-US"/>
          </a:p>
        </p:txBody>
      </p:sp>
      <p:sp>
        <p:nvSpPr>
          <p:cNvPr id="57351" name="Line 7"/>
          <p:cNvSpPr>
            <a:spLocks noChangeShapeType="1"/>
          </p:cNvSpPr>
          <p:nvPr/>
        </p:nvSpPr>
        <p:spPr bwMode="auto">
          <a:xfrm>
            <a:off x="2030413" y="3717925"/>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57352" name="Line 8"/>
          <p:cNvSpPr>
            <a:spLocks noChangeShapeType="1"/>
          </p:cNvSpPr>
          <p:nvPr/>
        </p:nvSpPr>
        <p:spPr bwMode="auto">
          <a:xfrm>
            <a:off x="3686175" y="3717925"/>
            <a:ext cx="1655763" cy="1655763"/>
          </a:xfrm>
          <a:prstGeom prst="line">
            <a:avLst/>
          </a:prstGeom>
          <a:noFill/>
          <a:ln w="28575">
            <a:solidFill>
              <a:schemeClr val="tx1"/>
            </a:solidFill>
            <a:round/>
            <a:headEnd/>
            <a:tailEnd/>
          </a:ln>
          <a:effectLst/>
        </p:spPr>
        <p:txBody>
          <a:bodyPr/>
          <a:lstStyle/>
          <a:p>
            <a:endParaRPr lang="ja-JP" altLang="en-US"/>
          </a:p>
        </p:txBody>
      </p:sp>
      <p:sp>
        <p:nvSpPr>
          <p:cNvPr id="57353" name="Line 9"/>
          <p:cNvSpPr>
            <a:spLocks noChangeShapeType="1"/>
          </p:cNvSpPr>
          <p:nvPr/>
        </p:nvSpPr>
        <p:spPr bwMode="auto">
          <a:xfrm>
            <a:off x="3686175" y="3717925"/>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57354" name="Line 10"/>
          <p:cNvSpPr>
            <a:spLocks noChangeShapeType="1"/>
          </p:cNvSpPr>
          <p:nvPr/>
        </p:nvSpPr>
        <p:spPr bwMode="auto">
          <a:xfrm>
            <a:off x="5341938" y="3717925"/>
            <a:ext cx="1655762" cy="1655763"/>
          </a:xfrm>
          <a:prstGeom prst="line">
            <a:avLst/>
          </a:prstGeom>
          <a:noFill/>
          <a:ln w="28575">
            <a:solidFill>
              <a:schemeClr val="tx1"/>
            </a:solidFill>
            <a:round/>
            <a:headEnd/>
            <a:tailEnd/>
          </a:ln>
          <a:effectLst/>
        </p:spPr>
        <p:txBody>
          <a:bodyPr/>
          <a:lstStyle/>
          <a:p>
            <a:endParaRPr lang="ja-JP" altLang="en-US"/>
          </a:p>
        </p:txBody>
      </p:sp>
      <p:sp>
        <p:nvSpPr>
          <p:cNvPr id="57355" name="Line 11"/>
          <p:cNvSpPr>
            <a:spLocks noChangeShapeType="1"/>
          </p:cNvSpPr>
          <p:nvPr/>
        </p:nvSpPr>
        <p:spPr bwMode="auto">
          <a:xfrm>
            <a:off x="5341938" y="3717925"/>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57356" name="Line 12"/>
          <p:cNvSpPr>
            <a:spLocks noChangeShapeType="1"/>
          </p:cNvSpPr>
          <p:nvPr/>
        </p:nvSpPr>
        <p:spPr bwMode="auto">
          <a:xfrm>
            <a:off x="6997700" y="3717925"/>
            <a:ext cx="720725" cy="720725"/>
          </a:xfrm>
          <a:prstGeom prst="line">
            <a:avLst/>
          </a:prstGeom>
          <a:noFill/>
          <a:ln w="28575">
            <a:solidFill>
              <a:schemeClr val="tx1"/>
            </a:solidFill>
            <a:round/>
            <a:headEnd/>
            <a:tailEnd/>
          </a:ln>
          <a:effectLst/>
        </p:spPr>
        <p:txBody>
          <a:bodyPr/>
          <a:lstStyle/>
          <a:p>
            <a:endParaRPr lang="ja-JP" altLang="en-US"/>
          </a:p>
        </p:txBody>
      </p:sp>
      <p:sp>
        <p:nvSpPr>
          <p:cNvPr id="57357" name="Line 13"/>
          <p:cNvSpPr>
            <a:spLocks noChangeShapeType="1"/>
          </p:cNvSpPr>
          <p:nvPr/>
        </p:nvSpPr>
        <p:spPr bwMode="auto">
          <a:xfrm>
            <a:off x="6997700" y="3717925"/>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57358" name="AutoShape 14"/>
          <p:cNvSpPr>
            <a:spLocks noChangeArrowheads="1"/>
          </p:cNvSpPr>
          <p:nvPr/>
        </p:nvSpPr>
        <p:spPr bwMode="auto">
          <a:xfrm>
            <a:off x="3614738" y="5373688"/>
            <a:ext cx="142875" cy="360362"/>
          </a:xfrm>
          <a:prstGeom prst="upArrow">
            <a:avLst>
              <a:gd name="adj1" fmla="val 50000"/>
              <a:gd name="adj2" fmla="val 63055"/>
            </a:avLst>
          </a:prstGeom>
          <a:solidFill>
            <a:srgbClr val="FF5050"/>
          </a:solidFill>
          <a:ln w="9525">
            <a:solidFill>
              <a:srgbClr val="FF5050"/>
            </a:solidFill>
            <a:miter lim="800000"/>
            <a:headEnd/>
            <a:tailEnd/>
          </a:ln>
          <a:effectLst/>
        </p:spPr>
        <p:txBody>
          <a:bodyPr vert="eaVert" wrap="none" anchor="ctr"/>
          <a:lstStyle/>
          <a:p>
            <a:endParaRPr lang="ja-JP" altLang="en-US"/>
          </a:p>
        </p:txBody>
      </p:sp>
      <p:sp>
        <p:nvSpPr>
          <p:cNvPr id="57360" name="Text Box 16"/>
          <p:cNvSpPr txBox="1">
            <a:spLocks noChangeArrowheads="1"/>
          </p:cNvSpPr>
          <p:nvPr/>
        </p:nvSpPr>
        <p:spPr bwMode="auto">
          <a:xfrm>
            <a:off x="2793304" y="5734050"/>
            <a:ext cx="1653436" cy="369332"/>
          </a:xfrm>
          <a:prstGeom prst="rect">
            <a:avLst/>
          </a:prstGeom>
          <a:noFill/>
          <a:ln w="9525">
            <a:noFill/>
            <a:miter lim="800000"/>
            <a:headEnd/>
            <a:tailEnd/>
          </a:ln>
          <a:effectLst/>
        </p:spPr>
        <p:txBody>
          <a:bodyPr wrap="square">
            <a:spAutoFit/>
          </a:bodyPr>
          <a:lstStyle/>
          <a:p>
            <a:pPr>
              <a:spcBef>
                <a:spcPct val="50000"/>
              </a:spcBef>
            </a:pPr>
            <a:r>
              <a:rPr kumimoji="0" lang="ja-JP" altLang="en-US" sz="1800" b="1" dirty="0" smtClean="0">
                <a:solidFill>
                  <a:srgbClr val="FF5050"/>
                </a:solidFill>
                <a:ea typeface="HG丸ｺﾞｼｯｸM-PRO" pitchFamily="50" charset="-128"/>
              </a:rPr>
              <a:t>発注</a:t>
            </a:r>
            <a:r>
              <a:rPr kumimoji="0" lang="ja-JP" altLang="en-US" sz="1800" b="1" dirty="0">
                <a:solidFill>
                  <a:srgbClr val="FF5050"/>
                </a:solidFill>
                <a:ea typeface="HG丸ｺﾞｼｯｸM-PRO" pitchFamily="50" charset="-128"/>
              </a:rPr>
              <a:t>即</a:t>
            </a:r>
            <a:r>
              <a:rPr kumimoji="0" lang="ja-JP" altLang="en-US" sz="1800" b="1" dirty="0" smtClean="0">
                <a:solidFill>
                  <a:srgbClr val="FF5050"/>
                </a:solidFill>
                <a:ea typeface="HG丸ｺﾞｼｯｸM-PRO" pitchFamily="50" charset="-128"/>
              </a:rPr>
              <a:t>納入</a:t>
            </a:r>
            <a:endParaRPr lang="ja-JP" altLang="en-US" sz="1800" b="1" dirty="0">
              <a:solidFill>
                <a:srgbClr val="FF5050"/>
              </a:solidFill>
              <a:ea typeface="HG丸ｺﾞｼｯｸM-PRO" pitchFamily="50" charset="-128"/>
            </a:endParaRPr>
          </a:p>
        </p:txBody>
      </p:sp>
      <p:sp>
        <p:nvSpPr>
          <p:cNvPr id="57362" name="Text Box 18"/>
          <p:cNvSpPr txBox="1">
            <a:spLocks noChangeArrowheads="1"/>
          </p:cNvSpPr>
          <p:nvPr/>
        </p:nvSpPr>
        <p:spPr bwMode="auto">
          <a:xfrm>
            <a:off x="949325" y="3717925"/>
            <a:ext cx="1008063" cy="366713"/>
          </a:xfrm>
          <a:prstGeom prst="rect">
            <a:avLst/>
          </a:prstGeom>
          <a:noFill/>
          <a:ln w="9525">
            <a:noFill/>
            <a:miter lim="800000"/>
            <a:headEnd/>
            <a:tailEnd/>
          </a:ln>
          <a:effectLst/>
        </p:spPr>
        <p:txBody>
          <a:bodyPr>
            <a:spAutoFit/>
          </a:bodyPr>
          <a:lstStyle/>
          <a:p>
            <a:pPr algn="l">
              <a:spcBef>
                <a:spcPct val="50000"/>
              </a:spcBef>
            </a:pPr>
            <a:r>
              <a:rPr kumimoji="0" lang="ja-JP" altLang="en-US" sz="1800" b="1">
                <a:ea typeface="HG丸ｺﾞｼｯｸM-PRO" pitchFamily="50" charset="-128"/>
              </a:rPr>
              <a:t>在庫量</a:t>
            </a:r>
            <a:endParaRPr lang="ja-JP" altLang="en-US" sz="1800" b="1">
              <a:ea typeface="HG丸ｺﾞｼｯｸM-PRO" pitchFamily="50" charset="-128"/>
            </a:endParaRPr>
          </a:p>
        </p:txBody>
      </p:sp>
    </p:spTree>
    <p:extLst>
      <p:ext uri="{BB962C8B-B14F-4D97-AF65-F5344CB8AC3E}">
        <p14:creationId xmlns:p14="http://schemas.microsoft.com/office/powerpoint/2010/main" val="24884916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スライド番号プレースホルダ 5"/>
          <p:cNvSpPr>
            <a:spLocks noGrp="1"/>
          </p:cNvSpPr>
          <p:nvPr>
            <p:ph type="sldNum" sz="quarter" idx="12"/>
          </p:nvPr>
        </p:nvSpPr>
        <p:spPr/>
        <p:txBody>
          <a:bodyPr/>
          <a:lstStyle/>
          <a:p>
            <a:fld id="{0E711F18-843E-4C27-BD6F-9F2D607AEC99}" type="slidenum">
              <a:rPr lang="en-US" altLang="ja-JP"/>
              <a:pPr/>
              <a:t>43</a:t>
            </a:fld>
            <a:endParaRPr lang="en-US" altLang="ja-JP"/>
          </a:p>
        </p:txBody>
      </p:sp>
      <p:sp>
        <p:nvSpPr>
          <p:cNvPr id="62466" name="Rectangle 2"/>
          <p:cNvSpPr>
            <a:spLocks noGrp="1" noChangeArrowheads="1"/>
          </p:cNvSpPr>
          <p:nvPr>
            <p:ph type="title"/>
          </p:nvPr>
        </p:nvSpPr>
        <p:spPr/>
        <p:txBody>
          <a:bodyPr/>
          <a:lstStyle/>
          <a:p>
            <a:r>
              <a:rPr lang="ja-JP" altLang="en-US"/>
              <a:t>在庫管理費の最適化問題、発注間隔</a:t>
            </a:r>
          </a:p>
        </p:txBody>
      </p:sp>
      <p:sp>
        <p:nvSpPr>
          <p:cNvPr id="62467" name="Rectangle 3"/>
          <p:cNvSpPr>
            <a:spLocks noGrp="1" noChangeArrowheads="1"/>
          </p:cNvSpPr>
          <p:nvPr>
            <p:ph type="body" idx="1"/>
          </p:nvPr>
        </p:nvSpPr>
        <p:spPr/>
        <p:txBody>
          <a:bodyPr/>
          <a:lstStyle/>
          <a:p>
            <a:r>
              <a:rPr lang="ja-JP" altLang="en-US"/>
              <a:t>保管費と発注費の合計を最小化</a:t>
            </a:r>
          </a:p>
        </p:txBody>
      </p:sp>
      <p:sp>
        <p:nvSpPr>
          <p:cNvPr id="62468" name="Line 4"/>
          <p:cNvSpPr>
            <a:spLocks noChangeShapeType="1"/>
          </p:cNvSpPr>
          <p:nvPr/>
        </p:nvSpPr>
        <p:spPr bwMode="auto">
          <a:xfrm flipV="1">
            <a:off x="1631950" y="2547938"/>
            <a:ext cx="0" cy="1871662"/>
          </a:xfrm>
          <a:prstGeom prst="line">
            <a:avLst/>
          </a:prstGeom>
          <a:noFill/>
          <a:ln w="9525">
            <a:solidFill>
              <a:schemeClr val="tx1"/>
            </a:solidFill>
            <a:round/>
            <a:headEnd/>
            <a:tailEnd type="triangle" w="med" len="med"/>
          </a:ln>
          <a:effectLst/>
        </p:spPr>
        <p:txBody>
          <a:bodyPr/>
          <a:lstStyle/>
          <a:p>
            <a:endParaRPr lang="ja-JP" altLang="en-US"/>
          </a:p>
        </p:txBody>
      </p:sp>
      <p:sp>
        <p:nvSpPr>
          <p:cNvPr id="62469" name="Line 5"/>
          <p:cNvSpPr>
            <a:spLocks noChangeShapeType="1"/>
          </p:cNvSpPr>
          <p:nvPr/>
        </p:nvSpPr>
        <p:spPr bwMode="auto">
          <a:xfrm>
            <a:off x="1631950" y="4419600"/>
            <a:ext cx="5094288" cy="0"/>
          </a:xfrm>
          <a:prstGeom prst="line">
            <a:avLst/>
          </a:prstGeom>
          <a:noFill/>
          <a:ln w="9525">
            <a:solidFill>
              <a:schemeClr val="tx1"/>
            </a:solidFill>
            <a:round/>
            <a:headEnd/>
            <a:tailEnd type="triangle" w="med" len="med"/>
          </a:ln>
          <a:effectLst/>
        </p:spPr>
        <p:txBody>
          <a:bodyPr/>
          <a:lstStyle/>
          <a:p>
            <a:endParaRPr lang="ja-JP" altLang="en-US"/>
          </a:p>
        </p:txBody>
      </p:sp>
      <p:sp>
        <p:nvSpPr>
          <p:cNvPr id="62470" name="Line 6"/>
          <p:cNvSpPr>
            <a:spLocks noChangeShapeType="1"/>
          </p:cNvSpPr>
          <p:nvPr/>
        </p:nvSpPr>
        <p:spPr bwMode="auto">
          <a:xfrm>
            <a:off x="1631950" y="2763838"/>
            <a:ext cx="1655763" cy="1655762"/>
          </a:xfrm>
          <a:prstGeom prst="line">
            <a:avLst/>
          </a:prstGeom>
          <a:noFill/>
          <a:ln w="28575">
            <a:solidFill>
              <a:schemeClr val="tx1"/>
            </a:solidFill>
            <a:round/>
            <a:headEnd/>
            <a:tailEnd/>
          </a:ln>
          <a:effectLst/>
        </p:spPr>
        <p:txBody>
          <a:bodyPr/>
          <a:lstStyle/>
          <a:p>
            <a:endParaRPr lang="ja-JP" altLang="en-US"/>
          </a:p>
        </p:txBody>
      </p:sp>
      <p:sp>
        <p:nvSpPr>
          <p:cNvPr id="62471" name="Line 7"/>
          <p:cNvSpPr>
            <a:spLocks noChangeShapeType="1"/>
          </p:cNvSpPr>
          <p:nvPr/>
        </p:nvSpPr>
        <p:spPr bwMode="auto">
          <a:xfrm>
            <a:off x="1631950" y="2763838"/>
            <a:ext cx="0" cy="1655762"/>
          </a:xfrm>
          <a:prstGeom prst="line">
            <a:avLst/>
          </a:prstGeom>
          <a:noFill/>
          <a:ln w="9525">
            <a:solidFill>
              <a:schemeClr val="tx1"/>
            </a:solidFill>
            <a:prstDash val="dash"/>
            <a:round/>
            <a:headEnd/>
            <a:tailEnd/>
          </a:ln>
          <a:effectLst/>
        </p:spPr>
        <p:txBody>
          <a:bodyPr/>
          <a:lstStyle/>
          <a:p>
            <a:endParaRPr lang="ja-JP" altLang="en-US"/>
          </a:p>
        </p:txBody>
      </p:sp>
      <p:sp>
        <p:nvSpPr>
          <p:cNvPr id="62472" name="Line 8"/>
          <p:cNvSpPr>
            <a:spLocks noChangeShapeType="1"/>
          </p:cNvSpPr>
          <p:nvPr/>
        </p:nvSpPr>
        <p:spPr bwMode="auto">
          <a:xfrm>
            <a:off x="3287713" y="2763838"/>
            <a:ext cx="1655762" cy="1655762"/>
          </a:xfrm>
          <a:prstGeom prst="line">
            <a:avLst/>
          </a:prstGeom>
          <a:noFill/>
          <a:ln w="28575">
            <a:solidFill>
              <a:schemeClr val="tx1"/>
            </a:solidFill>
            <a:round/>
            <a:headEnd/>
            <a:tailEnd/>
          </a:ln>
          <a:effectLst/>
        </p:spPr>
        <p:txBody>
          <a:bodyPr/>
          <a:lstStyle/>
          <a:p>
            <a:endParaRPr lang="ja-JP" altLang="en-US"/>
          </a:p>
        </p:txBody>
      </p:sp>
      <p:sp>
        <p:nvSpPr>
          <p:cNvPr id="62473" name="Line 9"/>
          <p:cNvSpPr>
            <a:spLocks noChangeShapeType="1"/>
          </p:cNvSpPr>
          <p:nvPr/>
        </p:nvSpPr>
        <p:spPr bwMode="auto">
          <a:xfrm>
            <a:off x="3287713" y="2763838"/>
            <a:ext cx="0" cy="1655762"/>
          </a:xfrm>
          <a:prstGeom prst="line">
            <a:avLst/>
          </a:prstGeom>
          <a:noFill/>
          <a:ln w="9525">
            <a:solidFill>
              <a:schemeClr val="tx1"/>
            </a:solidFill>
            <a:prstDash val="dash"/>
            <a:round/>
            <a:headEnd/>
            <a:tailEnd/>
          </a:ln>
          <a:effectLst/>
        </p:spPr>
        <p:txBody>
          <a:bodyPr/>
          <a:lstStyle/>
          <a:p>
            <a:endParaRPr lang="ja-JP" altLang="en-US"/>
          </a:p>
        </p:txBody>
      </p:sp>
      <p:sp>
        <p:nvSpPr>
          <p:cNvPr id="62474" name="Line 10"/>
          <p:cNvSpPr>
            <a:spLocks noChangeShapeType="1"/>
          </p:cNvSpPr>
          <p:nvPr/>
        </p:nvSpPr>
        <p:spPr bwMode="auto">
          <a:xfrm>
            <a:off x="4943475" y="2763838"/>
            <a:ext cx="1655763" cy="1655762"/>
          </a:xfrm>
          <a:prstGeom prst="line">
            <a:avLst/>
          </a:prstGeom>
          <a:noFill/>
          <a:ln w="28575">
            <a:solidFill>
              <a:schemeClr val="tx1"/>
            </a:solidFill>
            <a:round/>
            <a:headEnd/>
            <a:tailEnd/>
          </a:ln>
          <a:effectLst/>
        </p:spPr>
        <p:txBody>
          <a:bodyPr/>
          <a:lstStyle/>
          <a:p>
            <a:endParaRPr lang="ja-JP" altLang="en-US"/>
          </a:p>
        </p:txBody>
      </p:sp>
      <p:sp>
        <p:nvSpPr>
          <p:cNvPr id="62475" name="Line 11"/>
          <p:cNvSpPr>
            <a:spLocks noChangeShapeType="1"/>
          </p:cNvSpPr>
          <p:nvPr/>
        </p:nvSpPr>
        <p:spPr bwMode="auto">
          <a:xfrm>
            <a:off x="4943475" y="2763838"/>
            <a:ext cx="0" cy="1655762"/>
          </a:xfrm>
          <a:prstGeom prst="line">
            <a:avLst/>
          </a:prstGeom>
          <a:noFill/>
          <a:ln w="9525">
            <a:solidFill>
              <a:schemeClr val="tx1"/>
            </a:solidFill>
            <a:prstDash val="dash"/>
            <a:round/>
            <a:headEnd/>
            <a:tailEnd/>
          </a:ln>
          <a:effectLst/>
        </p:spPr>
        <p:txBody>
          <a:bodyPr/>
          <a:lstStyle/>
          <a:p>
            <a:endParaRPr lang="ja-JP" altLang="en-US"/>
          </a:p>
        </p:txBody>
      </p:sp>
      <p:sp>
        <p:nvSpPr>
          <p:cNvPr id="62483" name="Text Box 19"/>
          <p:cNvSpPr txBox="1">
            <a:spLocks noChangeArrowheads="1"/>
          </p:cNvSpPr>
          <p:nvPr/>
        </p:nvSpPr>
        <p:spPr bwMode="auto">
          <a:xfrm>
            <a:off x="280988" y="4484688"/>
            <a:ext cx="3140075" cy="366712"/>
          </a:xfrm>
          <a:prstGeom prst="rect">
            <a:avLst/>
          </a:prstGeom>
          <a:noFill/>
          <a:ln w="9525">
            <a:noFill/>
            <a:miter lim="800000"/>
            <a:headEnd/>
            <a:tailEnd/>
          </a:ln>
          <a:effectLst/>
        </p:spPr>
        <p:txBody>
          <a:bodyPr>
            <a:spAutoFit/>
          </a:bodyPr>
          <a:lstStyle/>
          <a:p>
            <a:pPr algn="l">
              <a:spcBef>
                <a:spcPct val="50000"/>
              </a:spcBef>
            </a:pPr>
            <a:r>
              <a:rPr kumimoji="0" lang="ja-JP" altLang="en-US" sz="1800" b="1">
                <a:solidFill>
                  <a:srgbClr val="FF5050"/>
                </a:solidFill>
                <a:ea typeface="HG丸ｺﾞｼｯｸM-PRO" pitchFamily="50" charset="-128"/>
              </a:rPr>
              <a:t>発注間隔を半分に</a:t>
            </a:r>
            <a:endParaRPr lang="ja-JP" altLang="en-US" sz="1800" b="1">
              <a:solidFill>
                <a:srgbClr val="FF5050"/>
              </a:solidFill>
              <a:ea typeface="HG丸ｺﾞｼｯｸM-PRO" pitchFamily="50" charset="-128"/>
            </a:endParaRPr>
          </a:p>
        </p:txBody>
      </p:sp>
      <p:sp>
        <p:nvSpPr>
          <p:cNvPr id="62484" name="AutoShape 20"/>
          <p:cNvSpPr>
            <a:spLocks noChangeArrowheads="1"/>
          </p:cNvSpPr>
          <p:nvPr/>
        </p:nvSpPr>
        <p:spPr bwMode="auto">
          <a:xfrm>
            <a:off x="3375025" y="4530725"/>
            <a:ext cx="1444625" cy="503238"/>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62485" name="Line 21"/>
          <p:cNvSpPr>
            <a:spLocks noChangeShapeType="1"/>
          </p:cNvSpPr>
          <p:nvPr/>
        </p:nvSpPr>
        <p:spPr bwMode="auto">
          <a:xfrm flipV="1">
            <a:off x="1646238" y="5067300"/>
            <a:ext cx="0" cy="1101725"/>
          </a:xfrm>
          <a:prstGeom prst="line">
            <a:avLst/>
          </a:prstGeom>
          <a:noFill/>
          <a:ln w="9525">
            <a:solidFill>
              <a:schemeClr val="tx1"/>
            </a:solidFill>
            <a:round/>
            <a:headEnd/>
            <a:tailEnd type="triangle" w="med" len="med"/>
          </a:ln>
          <a:effectLst/>
        </p:spPr>
        <p:txBody>
          <a:bodyPr/>
          <a:lstStyle/>
          <a:p>
            <a:endParaRPr lang="ja-JP" altLang="en-US"/>
          </a:p>
        </p:txBody>
      </p:sp>
      <p:sp>
        <p:nvSpPr>
          <p:cNvPr id="62486" name="Line 22"/>
          <p:cNvSpPr>
            <a:spLocks noChangeShapeType="1"/>
          </p:cNvSpPr>
          <p:nvPr/>
        </p:nvSpPr>
        <p:spPr bwMode="auto">
          <a:xfrm>
            <a:off x="1631950" y="6169025"/>
            <a:ext cx="5095875" cy="0"/>
          </a:xfrm>
          <a:prstGeom prst="line">
            <a:avLst/>
          </a:prstGeom>
          <a:noFill/>
          <a:ln w="9525">
            <a:solidFill>
              <a:schemeClr val="tx1"/>
            </a:solidFill>
            <a:round/>
            <a:headEnd/>
            <a:tailEnd type="triangle" w="med" len="med"/>
          </a:ln>
          <a:effectLst/>
        </p:spPr>
        <p:txBody>
          <a:bodyPr/>
          <a:lstStyle/>
          <a:p>
            <a:endParaRPr lang="ja-JP" altLang="en-US"/>
          </a:p>
        </p:txBody>
      </p:sp>
      <p:sp>
        <p:nvSpPr>
          <p:cNvPr id="62487" name="Line 23"/>
          <p:cNvSpPr>
            <a:spLocks noChangeShapeType="1"/>
          </p:cNvSpPr>
          <p:nvPr/>
        </p:nvSpPr>
        <p:spPr bwMode="auto">
          <a:xfrm>
            <a:off x="2465388" y="5334000"/>
            <a:ext cx="822325" cy="835025"/>
          </a:xfrm>
          <a:prstGeom prst="line">
            <a:avLst/>
          </a:prstGeom>
          <a:noFill/>
          <a:ln w="28575">
            <a:solidFill>
              <a:schemeClr val="tx1"/>
            </a:solidFill>
            <a:round/>
            <a:headEnd/>
            <a:tailEnd/>
          </a:ln>
          <a:effectLst/>
        </p:spPr>
        <p:txBody>
          <a:bodyPr/>
          <a:lstStyle/>
          <a:p>
            <a:endParaRPr lang="ja-JP" altLang="en-US"/>
          </a:p>
        </p:txBody>
      </p:sp>
      <p:sp>
        <p:nvSpPr>
          <p:cNvPr id="62488" name="Line 24"/>
          <p:cNvSpPr>
            <a:spLocks noChangeShapeType="1"/>
          </p:cNvSpPr>
          <p:nvPr/>
        </p:nvSpPr>
        <p:spPr bwMode="auto">
          <a:xfrm>
            <a:off x="2466975" y="5362575"/>
            <a:ext cx="0" cy="795338"/>
          </a:xfrm>
          <a:prstGeom prst="line">
            <a:avLst/>
          </a:prstGeom>
          <a:noFill/>
          <a:ln w="9525">
            <a:solidFill>
              <a:schemeClr val="tx1"/>
            </a:solidFill>
            <a:prstDash val="dash"/>
            <a:round/>
            <a:headEnd/>
            <a:tailEnd/>
          </a:ln>
          <a:effectLst/>
        </p:spPr>
        <p:txBody>
          <a:bodyPr/>
          <a:lstStyle/>
          <a:p>
            <a:endParaRPr lang="ja-JP" altLang="en-US"/>
          </a:p>
        </p:txBody>
      </p:sp>
      <p:sp>
        <p:nvSpPr>
          <p:cNvPr id="62497" name="Line 33"/>
          <p:cNvSpPr>
            <a:spLocks noChangeShapeType="1"/>
          </p:cNvSpPr>
          <p:nvPr/>
        </p:nvSpPr>
        <p:spPr bwMode="auto">
          <a:xfrm>
            <a:off x="1643063" y="5334000"/>
            <a:ext cx="822325" cy="835025"/>
          </a:xfrm>
          <a:prstGeom prst="line">
            <a:avLst/>
          </a:prstGeom>
          <a:noFill/>
          <a:ln w="28575">
            <a:solidFill>
              <a:schemeClr val="tx1"/>
            </a:solidFill>
            <a:round/>
            <a:headEnd/>
            <a:tailEnd/>
          </a:ln>
          <a:effectLst/>
        </p:spPr>
        <p:txBody>
          <a:bodyPr/>
          <a:lstStyle/>
          <a:p>
            <a:endParaRPr lang="ja-JP" altLang="en-US"/>
          </a:p>
        </p:txBody>
      </p:sp>
      <p:sp>
        <p:nvSpPr>
          <p:cNvPr id="62498" name="Line 34"/>
          <p:cNvSpPr>
            <a:spLocks noChangeShapeType="1"/>
          </p:cNvSpPr>
          <p:nvPr/>
        </p:nvSpPr>
        <p:spPr bwMode="auto">
          <a:xfrm>
            <a:off x="1644650" y="5362575"/>
            <a:ext cx="0" cy="795338"/>
          </a:xfrm>
          <a:prstGeom prst="line">
            <a:avLst/>
          </a:prstGeom>
          <a:noFill/>
          <a:ln w="9525">
            <a:solidFill>
              <a:schemeClr val="tx1"/>
            </a:solidFill>
            <a:prstDash val="dash"/>
            <a:round/>
            <a:headEnd/>
            <a:tailEnd/>
          </a:ln>
          <a:effectLst/>
        </p:spPr>
        <p:txBody>
          <a:bodyPr/>
          <a:lstStyle/>
          <a:p>
            <a:endParaRPr lang="ja-JP" altLang="en-US"/>
          </a:p>
        </p:txBody>
      </p:sp>
      <p:sp>
        <p:nvSpPr>
          <p:cNvPr id="62499" name="Line 35"/>
          <p:cNvSpPr>
            <a:spLocks noChangeShapeType="1"/>
          </p:cNvSpPr>
          <p:nvPr/>
        </p:nvSpPr>
        <p:spPr bwMode="auto">
          <a:xfrm>
            <a:off x="3290888" y="5338763"/>
            <a:ext cx="822325" cy="835025"/>
          </a:xfrm>
          <a:prstGeom prst="line">
            <a:avLst/>
          </a:prstGeom>
          <a:noFill/>
          <a:ln w="28575">
            <a:solidFill>
              <a:schemeClr val="tx1"/>
            </a:solidFill>
            <a:round/>
            <a:headEnd/>
            <a:tailEnd/>
          </a:ln>
          <a:effectLst/>
        </p:spPr>
        <p:txBody>
          <a:bodyPr/>
          <a:lstStyle/>
          <a:p>
            <a:endParaRPr lang="ja-JP" altLang="en-US"/>
          </a:p>
        </p:txBody>
      </p:sp>
      <p:sp>
        <p:nvSpPr>
          <p:cNvPr id="62500" name="Line 36"/>
          <p:cNvSpPr>
            <a:spLocks noChangeShapeType="1"/>
          </p:cNvSpPr>
          <p:nvPr/>
        </p:nvSpPr>
        <p:spPr bwMode="auto">
          <a:xfrm>
            <a:off x="3292475" y="5367338"/>
            <a:ext cx="0" cy="795337"/>
          </a:xfrm>
          <a:prstGeom prst="line">
            <a:avLst/>
          </a:prstGeom>
          <a:noFill/>
          <a:ln w="9525">
            <a:solidFill>
              <a:schemeClr val="tx1"/>
            </a:solidFill>
            <a:prstDash val="dash"/>
            <a:round/>
            <a:headEnd/>
            <a:tailEnd/>
          </a:ln>
          <a:effectLst/>
        </p:spPr>
        <p:txBody>
          <a:bodyPr/>
          <a:lstStyle/>
          <a:p>
            <a:endParaRPr lang="ja-JP" altLang="en-US"/>
          </a:p>
        </p:txBody>
      </p:sp>
      <p:sp>
        <p:nvSpPr>
          <p:cNvPr id="62501" name="Line 37"/>
          <p:cNvSpPr>
            <a:spLocks noChangeShapeType="1"/>
          </p:cNvSpPr>
          <p:nvPr/>
        </p:nvSpPr>
        <p:spPr bwMode="auto">
          <a:xfrm>
            <a:off x="4113213" y="5322888"/>
            <a:ext cx="822325" cy="835025"/>
          </a:xfrm>
          <a:prstGeom prst="line">
            <a:avLst/>
          </a:prstGeom>
          <a:noFill/>
          <a:ln w="28575">
            <a:solidFill>
              <a:schemeClr val="tx1"/>
            </a:solidFill>
            <a:round/>
            <a:headEnd/>
            <a:tailEnd/>
          </a:ln>
          <a:effectLst/>
        </p:spPr>
        <p:txBody>
          <a:bodyPr/>
          <a:lstStyle/>
          <a:p>
            <a:endParaRPr lang="ja-JP" altLang="en-US"/>
          </a:p>
        </p:txBody>
      </p:sp>
      <p:sp>
        <p:nvSpPr>
          <p:cNvPr id="62502" name="Line 38"/>
          <p:cNvSpPr>
            <a:spLocks noChangeShapeType="1"/>
          </p:cNvSpPr>
          <p:nvPr/>
        </p:nvSpPr>
        <p:spPr bwMode="auto">
          <a:xfrm>
            <a:off x="4114800" y="5351463"/>
            <a:ext cx="0" cy="795337"/>
          </a:xfrm>
          <a:prstGeom prst="line">
            <a:avLst/>
          </a:prstGeom>
          <a:noFill/>
          <a:ln w="9525">
            <a:solidFill>
              <a:schemeClr val="tx1"/>
            </a:solidFill>
            <a:prstDash val="dash"/>
            <a:round/>
            <a:headEnd/>
            <a:tailEnd/>
          </a:ln>
          <a:effectLst/>
        </p:spPr>
        <p:txBody>
          <a:bodyPr/>
          <a:lstStyle/>
          <a:p>
            <a:endParaRPr lang="ja-JP" altLang="en-US"/>
          </a:p>
        </p:txBody>
      </p:sp>
      <p:sp>
        <p:nvSpPr>
          <p:cNvPr id="62503" name="Line 39"/>
          <p:cNvSpPr>
            <a:spLocks noChangeShapeType="1"/>
          </p:cNvSpPr>
          <p:nvPr/>
        </p:nvSpPr>
        <p:spPr bwMode="auto">
          <a:xfrm>
            <a:off x="4938713" y="5327650"/>
            <a:ext cx="822325" cy="835025"/>
          </a:xfrm>
          <a:prstGeom prst="line">
            <a:avLst/>
          </a:prstGeom>
          <a:noFill/>
          <a:ln w="28575">
            <a:solidFill>
              <a:schemeClr val="tx1"/>
            </a:solidFill>
            <a:round/>
            <a:headEnd/>
            <a:tailEnd/>
          </a:ln>
          <a:effectLst/>
        </p:spPr>
        <p:txBody>
          <a:bodyPr/>
          <a:lstStyle/>
          <a:p>
            <a:endParaRPr lang="ja-JP" altLang="en-US"/>
          </a:p>
        </p:txBody>
      </p:sp>
      <p:sp>
        <p:nvSpPr>
          <p:cNvPr id="62504" name="Line 40"/>
          <p:cNvSpPr>
            <a:spLocks noChangeShapeType="1"/>
          </p:cNvSpPr>
          <p:nvPr/>
        </p:nvSpPr>
        <p:spPr bwMode="auto">
          <a:xfrm>
            <a:off x="4940300" y="5356225"/>
            <a:ext cx="0" cy="795338"/>
          </a:xfrm>
          <a:prstGeom prst="line">
            <a:avLst/>
          </a:prstGeom>
          <a:noFill/>
          <a:ln w="9525">
            <a:solidFill>
              <a:schemeClr val="tx1"/>
            </a:solidFill>
            <a:prstDash val="dash"/>
            <a:round/>
            <a:headEnd/>
            <a:tailEnd/>
          </a:ln>
          <a:effectLst/>
        </p:spPr>
        <p:txBody>
          <a:bodyPr/>
          <a:lstStyle/>
          <a:p>
            <a:endParaRPr lang="ja-JP" altLang="en-US"/>
          </a:p>
        </p:txBody>
      </p:sp>
      <p:sp>
        <p:nvSpPr>
          <p:cNvPr id="62505" name="Line 41"/>
          <p:cNvSpPr>
            <a:spLocks noChangeShapeType="1"/>
          </p:cNvSpPr>
          <p:nvPr/>
        </p:nvSpPr>
        <p:spPr bwMode="auto">
          <a:xfrm>
            <a:off x="5768975" y="5326063"/>
            <a:ext cx="822325" cy="835025"/>
          </a:xfrm>
          <a:prstGeom prst="line">
            <a:avLst/>
          </a:prstGeom>
          <a:noFill/>
          <a:ln w="28575">
            <a:solidFill>
              <a:schemeClr val="tx1"/>
            </a:solidFill>
            <a:round/>
            <a:headEnd/>
            <a:tailEnd/>
          </a:ln>
          <a:effectLst/>
        </p:spPr>
        <p:txBody>
          <a:bodyPr/>
          <a:lstStyle/>
          <a:p>
            <a:endParaRPr lang="ja-JP" altLang="en-US"/>
          </a:p>
        </p:txBody>
      </p:sp>
      <p:sp>
        <p:nvSpPr>
          <p:cNvPr id="62506" name="Line 42"/>
          <p:cNvSpPr>
            <a:spLocks noChangeShapeType="1"/>
          </p:cNvSpPr>
          <p:nvPr/>
        </p:nvSpPr>
        <p:spPr bwMode="auto">
          <a:xfrm>
            <a:off x="5770563" y="5354638"/>
            <a:ext cx="0" cy="795337"/>
          </a:xfrm>
          <a:prstGeom prst="line">
            <a:avLst/>
          </a:prstGeom>
          <a:noFill/>
          <a:ln w="9525">
            <a:solidFill>
              <a:schemeClr val="tx1"/>
            </a:solidFill>
            <a:prstDash val="dash"/>
            <a:round/>
            <a:headEnd/>
            <a:tailEnd/>
          </a:ln>
          <a:effectLst/>
        </p:spPr>
        <p:txBody>
          <a:bodyPr/>
          <a:lstStyle/>
          <a:p>
            <a:endParaRPr lang="ja-JP" altLang="en-US"/>
          </a:p>
        </p:txBody>
      </p:sp>
      <p:sp>
        <p:nvSpPr>
          <p:cNvPr id="62509" name="Text Box 45"/>
          <p:cNvSpPr txBox="1">
            <a:spLocks noChangeArrowheads="1"/>
          </p:cNvSpPr>
          <p:nvPr/>
        </p:nvSpPr>
        <p:spPr bwMode="auto">
          <a:xfrm>
            <a:off x="6958013" y="3297238"/>
            <a:ext cx="1574800" cy="892175"/>
          </a:xfrm>
          <a:prstGeom prst="rect">
            <a:avLst/>
          </a:prstGeom>
          <a:noFill/>
          <a:ln w="38100" cap="rnd">
            <a:solidFill>
              <a:srgbClr val="FF5050"/>
            </a:solidFill>
            <a:prstDash val="sysDot"/>
            <a:miter lim="800000"/>
            <a:headEnd/>
            <a:tailEnd/>
          </a:ln>
          <a:effectLst/>
        </p:spPr>
        <p:txBody>
          <a:bodyPr>
            <a:spAutoFit/>
          </a:bodyPr>
          <a:lstStyle/>
          <a:p>
            <a:pPr algn="l">
              <a:spcBef>
                <a:spcPct val="50000"/>
              </a:spcBef>
            </a:pPr>
            <a:r>
              <a:rPr kumimoji="0" lang="ja-JP" altLang="en-US" sz="2000" b="1">
                <a:solidFill>
                  <a:srgbClr val="FF5050"/>
                </a:solidFill>
                <a:ea typeface="HG丸ｺﾞｼｯｸM-PRO" pitchFamily="50" charset="-128"/>
              </a:rPr>
              <a:t>保管費　大</a:t>
            </a:r>
          </a:p>
          <a:p>
            <a:pPr algn="l">
              <a:spcBef>
                <a:spcPct val="50000"/>
              </a:spcBef>
            </a:pPr>
            <a:r>
              <a:rPr kumimoji="0" lang="ja-JP" altLang="en-US" sz="2000" b="1">
                <a:solidFill>
                  <a:srgbClr val="FF5050"/>
                </a:solidFill>
                <a:ea typeface="HG丸ｺﾞｼｯｸM-PRO" pitchFamily="50" charset="-128"/>
              </a:rPr>
              <a:t>発注費　小</a:t>
            </a:r>
            <a:endParaRPr lang="ja-JP" altLang="en-US" sz="2000" b="1">
              <a:solidFill>
                <a:srgbClr val="FF5050"/>
              </a:solidFill>
              <a:ea typeface="HG丸ｺﾞｼｯｸM-PRO" pitchFamily="50" charset="-128"/>
            </a:endParaRPr>
          </a:p>
        </p:txBody>
      </p:sp>
      <p:sp>
        <p:nvSpPr>
          <p:cNvPr id="62510" name="Text Box 46"/>
          <p:cNvSpPr txBox="1">
            <a:spLocks noChangeArrowheads="1"/>
          </p:cNvSpPr>
          <p:nvPr/>
        </p:nvSpPr>
        <p:spPr bwMode="auto">
          <a:xfrm>
            <a:off x="7051675" y="5218113"/>
            <a:ext cx="1574800" cy="892175"/>
          </a:xfrm>
          <a:prstGeom prst="rect">
            <a:avLst/>
          </a:prstGeom>
          <a:noFill/>
          <a:ln w="38100" cap="rnd">
            <a:solidFill>
              <a:srgbClr val="FF5050"/>
            </a:solidFill>
            <a:prstDash val="sysDot"/>
            <a:miter lim="800000"/>
            <a:headEnd/>
            <a:tailEnd/>
          </a:ln>
          <a:effectLst/>
        </p:spPr>
        <p:txBody>
          <a:bodyPr>
            <a:spAutoFit/>
          </a:bodyPr>
          <a:lstStyle/>
          <a:p>
            <a:pPr algn="l">
              <a:spcBef>
                <a:spcPct val="50000"/>
              </a:spcBef>
            </a:pPr>
            <a:r>
              <a:rPr kumimoji="0" lang="ja-JP" altLang="en-US" sz="2000" b="1">
                <a:solidFill>
                  <a:srgbClr val="FF5050"/>
                </a:solidFill>
                <a:ea typeface="HG丸ｺﾞｼｯｸM-PRO" pitchFamily="50" charset="-128"/>
              </a:rPr>
              <a:t>発注費　大</a:t>
            </a:r>
          </a:p>
          <a:p>
            <a:pPr algn="l">
              <a:spcBef>
                <a:spcPct val="50000"/>
              </a:spcBef>
            </a:pPr>
            <a:r>
              <a:rPr kumimoji="0" lang="ja-JP" altLang="en-US" sz="2000" b="1">
                <a:solidFill>
                  <a:srgbClr val="FF5050"/>
                </a:solidFill>
                <a:ea typeface="HG丸ｺﾞｼｯｸM-PRO" pitchFamily="50" charset="-128"/>
              </a:rPr>
              <a:t>保管費　小</a:t>
            </a:r>
            <a:endParaRPr lang="ja-JP" altLang="en-US" sz="2000" b="1">
              <a:solidFill>
                <a:srgbClr val="FF5050"/>
              </a:solidFill>
              <a:ea typeface="HG丸ｺﾞｼｯｸM-PRO" pitchFamily="50" charset="-128"/>
            </a:endParaRPr>
          </a:p>
        </p:txBody>
      </p:sp>
    </p:spTree>
    <p:extLst>
      <p:ext uri="{BB962C8B-B14F-4D97-AF65-F5344CB8AC3E}">
        <p14:creationId xmlns:p14="http://schemas.microsoft.com/office/powerpoint/2010/main" val="2271729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 5"/>
          <p:cNvSpPr>
            <a:spLocks noGrp="1"/>
          </p:cNvSpPr>
          <p:nvPr>
            <p:ph type="sldNum" sz="quarter" idx="12"/>
          </p:nvPr>
        </p:nvSpPr>
        <p:spPr/>
        <p:txBody>
          <a:bodyPr/>
          <a:lstStyle/>
          <a:p>
            <a:fld id="{EDB0B561-A3EE-4B7D-93F8-3AEC7A14C98F}" type="slidenum">
              <a:rPr lang="en-US" altLang="ja-JP"/>
              <a:pPr/>
              <a:t>44</a:t>
            </a:fld>
            <a:endParaRPr lang="en-US" altLang="ja-JP"/>
          </a:p>
        </p:txBody>
      </p:sp>
      <p:sp>
        <p:nvSpPr>
          <p:cNvPr id="3074" name="Rectangle 2"/>
          <p:cNvSpPr>
            <a:spLocks noGrp="1" noChangeArrowheads="1"/>
          </p:cNvSpPr>
          <p:nvPr>
            <p:ph type="title"/>
          </p:nvPr>
        </p:nvSpPr>
        <p:spPr/>
        <p:txBody>
          <a:bodyPr/>
          <a:lstStyle/>
          <a:p>
            <a:r>
              <a:rPr lang="ja-JP" altLang="en-US"/>
              <a:t>経済的発注量（</a:t>
            </a:r>
            <a:r>
              <a:rPr lang="en-US" altLang="ja-JP"/>
              <a:t>EOQ</a:t>
            </a:r>
            <a:r>
              <a:rPr lang="ja-JP" altLang="en-US"/>
              <a:t>）</a:t>
            </a:r>
          </a:p>
        </p:txBody>
      </p:sp>
      <p:sp>
        <p:nvSpPr>
          <p:cNvPr id="3075" name="Rectangle 3"/>
          <p:cNvSpPr>
            <a:spLocks noGrp="1" noChangeArrowheads="1"/>
          </p:cNvSpPr>
          <p:nvPr>
            <p:ph type="body" idx="1"/>
          </p:nvPr>
        </p:nvSpPr>
        <p:spPr/>
        <p:txBody>
          <a:bodyPr/>
          <a:lstStyle/>
          <a:p>
            <a:r>
              <a:rPr lang="ja-JP" altLang="en-US" dirty="0"/>
              <a:t>保管費用と発注費用の合計を最小にする発注量</a:t>
            </a:r>
          </a:p>
          <a:p>
            <a:r>
              <a:rPr lang="ja-JP" altLang="en-US" dirty="0"/>
              <a:t>発注量↑ </a:t>
            </a:r>
            <a:r>
              <a:rPr lang="ja-JP" altLang="en-US" dirty="0">
                <a:sym typeface="Wingdings" pitchFamily="2" charset="2"/>
              </a:rPr>
              <a:t> 保管費用</a:t>
            </a:r>
            <a:r>
              <a:rPr lang="ja-JP" altLang="en-US" dirty="0"/>
              <a:t>↑、</a:t>
            </a:r>
            <a:r>
              <a:rPr lang="ja-JP" altLang="en-US" dirty="0" smtClean="0">
                <a:sym typeface="Wingdings" pitchFamily="2" charset="2"/>
              </a:rPr>
              <a:t>発注回数（費用）↓</a:t>
            </a:r>
            <a:endParaRPr lang="ja-JP" altLang="en-US" dirty="0">
              <a:sym typeface="Wingdings" pitchFamily="2" charset="2"/>
            </a:endParaRPr>
          </a:p>
          <a:p>
            <a:r>
              <a:rPr lang="ja-JP" altLang="en-US" dirty="0">
                <a:sym typeface="Wingdings" pitchFamily="2" charset="2"/>
              </a:rPr>
              <a:t>発注量↓</a:t>
            </a:r>
            <a:r>
              <a:rPr lang="ja-JP" altLang="en-US" dirty="0"/>
              <a:t> </a:t>
            </a:r>
            <a:r>
              <a:rPr lang="ja-JP" altLang="en-US" dirty="0">
                <a:sym typeface="Wingdings" pitchFamily="2" charset="2"/>
              </a:rPr>
              <a:t> 発注費用</a:t>
            </a:r>
            <a:r>
              <a:rPr lang="ja-JP" altLang="en-US" dirty="0"/>
              <a:t>↑、保管費用↓</a:t>
            </a:r>
          </a:p>
        </p:txBody>
      </p:sp>
      <p:sp>
        <p:nvSpPr>
          <p:cNvPr id="3084" name="Line 12"/>
          <p:cNvSpPr>
            <a:spLocks noChangeShapeType="1"/>
          </p:cNvSpPr>
          <p:nvPr/>
        </p:nvSpPr>
        <p:spPr bwMode="auto">
          <a:xfrm flipV="1">
            <a:off x="1763713" y="3716338"/>
            <a:ext cx="0" cy="2376487"/>
          </a:xfrm>
          <a:prstGeom prst="line">
            <a:avLst/>
          </a:prstGeom>
          <a:noFill/>
          <a:ln w="9525">
            <a:solidFill>
              <a:schemeClr val="tx1"/>
            </a:solidFill>
            <a:round/>
            <a:headEnd/>
            <a:tailEnd type="triangle" w="med" len="med"/>
          </a:ln>
          <a:effectLst/>
        </p:spPr>
        <p:txBody>
          <a:bodyPr/>
          <a:lstStyle/>
          <a:p>
            <a:endParaRPr lang="ja-JP" altLang="en-US"/>
          </a:p>
        </p:txBody>
      </p:sp>
      <p:sp>
        <p:nvSpPr>
          <p:cNvPr id="3085" name="Line 13"/>
          <p:cNvSpPr>
            <a:spLocks noChangeShapeType="1"/>
          </p:cNvSpPr>
          <p:nvPr/>
        </p:nvSpPr>
        <p:spPr bwMode="auto">
          <a:xfrm>
            <a:off x="1763713" y="6092825"/>
            <a:ext cx="5256212" cy="0"/>
          </a:xfrm>
          <a:prstGeom prst="line">
            <a:avLst/>
          </a:prstGeom>
          <a:noFill/>
          <a:ln w="9525">
            <a:solidFill>
              <a:schemeClr val="tx1"/>
            </a:solidFill>
            <a:round/>
            <a:headEnd/>
            <a:tailEnd type="triangle" w="med" len="med"/>
          </a:ln>
          <a:effectLst/>
        </p:spPr>
        <p:txBody>
          <a:bodyPr/>
          <a:lstStyle/>
          <a:p>
            <a:endParaRPr lang="ja-JP" altLang="en-US"/>
          </a:p>
        </p:txBody>
      </p:sp>
      <p:sp>
        <p:nvSpPr>
          <p:cNvPr id="3086" name="Text Box 14"/>
          <p:cNvSpPr txBox="1">
            <a:spLocks noChangeArrowheads="1"/>
          </p:cNvSpPr>
          <p:nvPr/>
        </p:nvSpPr>
        <p:spPr bwMode="auto">
          <a:xfrm>
            <a:off x="7019925" y="5661025"/>
            <a:ext cx="936625" cy="366713"/>
          </a:xfrm>
          <a:prstGeom prst="rect">
            <a:avLst/>
          </a:prstGeom>
          <a:noFill/>
          <a:ln w="9525">
            <a:noFill/>
            <a:miter lim="800000"/>
            <a:headEnd/>
            <a:tailEnd/>
          </a:ln>
          <a:effectLst/>
        </p:spPr>
        <p:txBody>
          <a:bodyPr>
            <a:spAutoFit/>
          </a:bodyPr>
          <a:lstStyle/>
          <a:p>
            <a:pPr algn="l">
              <a:spcBef>
                <a:spcPct val="50000"/>
              </a:spcBef>
            </a:pPr>
            <a:r>
              <a:rPr lang="ja-JP" altLang="en-US" sz="1800" b="1">
                <a:solidFill>
                  <a:schemeClr val="accent2"/>
                </a:solidFill>
                <a:ea typeface="HG丸ｺﾞｼｯｸM-PRO" pitchFamily="50" charset="-128"/>
              </a:rPr>
              <a:t>発注量</a:t>
            </a:r>
          </a:p>
        </p:txBody>
      </p:sp>
      <p:sp>
        <p:nvSpPr>
          <p:cNvPr id="3087" name="Freeform 15"/>
          <p:cNvSpPr>
            <a:spLocks/>
          </p:cNvSpPr>
          <p:nvPr/>
        </p:nvSpPr>
        <p:spPr bwMode="auto">
          <a:xfrm>
            <a:off x="2051050" y="3789363"/>
            <a:ext cx="4032250" cy="1871662"/>
          </a:xfrm>
          <a:custGeom>
            <a:avLst/>
            <a:gdLst/>
            <a:ahLst/>
            <a:cxnLst>
              <a:cxn ang="0">
                <a:pos x="0" y="0"/>
              </a:cxn>
              <a:cxn ang="0">
                <a:pos x="589" y="726"/>
              </a:cxn>
              <a:cxn ang="0">
                <a:pos x="1860" y="1179"/>
              </a:cxn>
              <a:cxn ang="0">
                <a:pos x="3039" y="1361"/>
              </a:cxn>
            </a:cxnLst>
            <a:rect l="0" t="0" r="r" b="b"/>
            <a:pathLst>
              <a:path w="3039" h="1361">
                <a:moveTo>
                  <a:pt x="0" y="0"/>
                </a:moveTo>
                <a:cubicBezTo>
                  <a:pt x="139" y="265"/>
                  <a:pt x="279" y="530"/>
                  <a:pt x="589" y="726"/>
                </a:cubicBezTo>
                <a:cubicBezTo>
                  <a:pt x="899" y="922"/>
                  <a:pt x="1452" y="1073"/>
                  <a:pt x="1860" y="1179"/>
                </a:cubicBezTo>
                <a:cubicBezTo>
                  <a:pt x="2268" y="1285"/>
                  <a:pt x="2653" y="1323"/>
                  <a:pt x="3039" y="1361"/>
                </a:cubicBezTo>
              </a:path>
            </a:pathLst>
          </a:custGeom>
          <a:noFill/>
          <a:ln w="28575" cmpd="sng">
            <a:solidFill>
              <a:srgbClr val="00CC66"/>
            </a:solidFill>
            <a:round/>
            <a:headEnd/>
            <a:tailEnd/>
          </a:ln>
          <a:effectLst/>
        </p:spPr>
        <p:txBody>
          <a:bodyPr/>
          <a:lstStyle/>
          <a:p>
            <a:endParaRPr lang="ja-JP" altLang="en-US"/>
          </a:p>
        </p:txBody>
      </p:sp>
      <p:sp>
        <p:nvSpPr>
          <p:cNvPr id="3088" name="Text Box 16"/>
          <p:cNvSpPr txBox="1">
            <a:spLocks noChangeArrowheads="1"/>
          </p:cNvSpPr>
          <p:nvPr/>
        </p:nvSpPr>
        <p:spPr bwMode="auto">
          <a:xfrm>
            <a:off x="5724525" y="5229225"/>
            <a:ext cx="936625" cy="366713"/>
          </a:xfrm>
          <a:prstGeom prst="rect">
            <a:avLst/>
          </a:prstGeom>
          <a:noFill/>
          <a:ln w="9525">
            <a:noFill/>
            <a:miter lim="800000"/>
            <a:headEnd/>
            <a:tailEnd/>
          </a:ln>
          <a:effectLst/>
        </p:spPr>
        <p:txBody>
          <a:bodyPr>
            <a:spAutoFit/>
          </a:bodyPr>
          <a:lstStyle/>
          <a:p>
            <a:pPr algn="l">
              <a:spcBef>
                <a:spcPct val="50000"/>
              </a:spcBef>
            </a:pPr>
            <a:r>
              <a:rPr lang="ja-JP" altLang="en-US" sz="1800" b="1">
                <a:solidFill>
                  <a:srgbClr val="00CC66"/>
                </a:solidFill>
                <a:ea typeface="HG丸ｺﾞｼｯｸM-PRO" pitchFamily="50" charset="-128"/>
              </a:rPr>
              <a:t>発注費</a:t>
            </a:r>
          </a:p>
        </p:txBody>
      </p:sp>
      <p:sp>
        <p:nvSpPr>
          <p:cNvPr id="3090" name="Freeform 18"/>
          <p:cNvSpPr>
            <a:spLocks/>
          </p:cNvSpPr>
          <p:nvPr/>
        </p:nvSpPr>
        <p:spPr bwMode="auto">
          <a:xfrm>
            <a:off x="2195513" y="3789363"/>
            <a:ext cx="3384550" cy="2016125"/>
          </a:xfrm>
          <a:custGeom>
            <a:avLst/>
            <a:gdLst/>
            <a:ahLst/>
            <a:cxnLst>
              <a:cxn ang="0">
                <a:pos x="0" y="1270"/>
              </a:cxn>
              <a:cxn ang="0">
                <a:pos x="681" y="1088"/>
              </a:cxn>
              <a:cxn ang="0">
                <a:pos x="1452" y="680"/>
              </a:cxn>
              <a:cxn ang="0">
                <a:pos x="2132" y="0"/>
              </a:cxn>
            </a:cxnLst>
            <a:rect l="0" t="0" r="r" b="b"/>
            <a:pathLst>
              <a:path w="2132" h="1270">
                <a:moveTo>
                  <a:pt x="0" y="1270"/>
                </a:moveTo>
                <a:cubicBezTo>
                  <a:pt x="219" y="1228"/>
                  <a:pt x="439" y="1186"/>
                  <a:pt x="681" y="1088"/>
                </a:cubicBezTo>
                <a:cubicBezTo>
                  <a:pt x="923" y="990"/>
                  <a:pt x="1210" y="861"/>
                  <a:pt x="1452" y="680"/>
                </a:cubicBezTo>
                <a:cubicBezTo>
                  <a:pt x="1694" y="499"/>
                  <a:pt x="1913" y="249"/>
                  <a:pt x="2132" y="0"/>
                </a:cubicBezTo>
              </a:path>
            </a:pathLst>
          </a:custGeom>
          <a:noFill/>
          <a:ln w="38100" cmpd="sng">
            <a:solidFill>
              <a:srgbClr val="FF5050"/>
            </a:solidFill>
            <a:round/>
            <a:headEnd/>
            <a:tailEnd/>
          </a:ln>
          <a:effectLst/>
        </p:spPr>
        <p:txBody>
          <a:bodyPr/>
          <a:lstStyle/>
          <a:p>
            <a:endParaRPr lang="ja-JP" altLang="en-US"/>
          </a:p>
        </p:txBody>
      </p:sp>
      <p:sp>
        <p:nvSpPr>
          <p:cNvPr id="3092" name="Text Box 20"/>
          <p:cNvSpPr txBox="1">
            <a:spLocks noChangeArrowheads="1"/>
          </p:cNvSpPr>
          <p:nvPr/>
        </p:nvSpPr>
        <p:spPr bwMode="auto">
          <a:xfrm>
            <a:off x="5651500" y="3644900"/>
            <a:ext cx="936625" cy="366713"/>
          </a:xfrm>
          <a:prstGeom prst="rect">
            <a:avLst/>
          </a:prstGeom>
          <a:noFill/>
          <a:ln w="9525">
            <a:noFill/>
            <a:miter lim="800000"/>
            <a:headEnd/>
            <a:tailEnd/>
          </a:ln>
          <a:effectLst/>
        </p:spPr>
        <p:txBody>
          <a:bodyPr>
            <a:spAutoFit/>
          </a:bodyPr>
          <a:lstStyle/>
          <a:p>
            <a:pPr algn="l">
              <a:spcBef>
                <a:spcPct val="50000"/>
              </a:spcBef>
            </a:pPr>
            <a:r>
              <a:rPr kumimoji="0" lang="ja-JP" altLang="en-US" sz="1800" b="1">
                <a:solidFill>
                  <a:srgbClr val="FF5050"/>
                </a:solidFill>
                <a:ea typeface="HG丸ｺﾞｼｯｸM-PRO" pitchFamily="50" charset="-128"/>
              </a:rPr>
              <a:t>保管費</a:t>
            </a:r>
            <a:endParaRPr lang="ja-JP" altLang="en-US" sz="1800" b="1">
              <a:solidFill>
                <a:srgbClr val="FF5050"/>
              </a:solidFill>
              <a:ea typeface="HG丸ｺﾞｼｯｸM-PRO" pitchFamily="50" charset="-128"/>
            </a:endParaRPr>
          </a:p>
        </p:txBody>
      </p:sp>
      <p:sp>
        <p:nvSpPr>
          <p:cNvPr id="3093" name="Text Box 21"/>
          <p:cNvSpPr txBox="1">
            <a:spLocks noChangeArrowheads="1"/>
          </p:cNvSpPr>
          <p:nvPr/>
        </p:nvSpPr>
        <p:spPr bwMode="auto">
          <a:xfrm>
            <a:off x="925513" y="3978275"/>
            <a:ext cx="698500" cy="366713"/>
          </a:xfrm>
          <a:prstGeom prst="rect">
            <a:avLst/>
          </a:prstGeom>
          <a:noFill/>
          <a:ln w="9525">
            <a:noFill/>
            <a:miter lim="800000"/>
            <a:headEnd/>
            <a:tailEnd/>
          </a:ln>
          <a:effectLst/>
        </p:spPr>
        <p:txBody>
          <a:bodyPr>
            <a:spAutoFit/>
          </a:bodyPr>
          <a:lstStyle/>
          <a:p>
            <a:pPr algn="l">
              <a:spcBef>
                <a:spcPct val="50000"/>
              </a:spcBef>
            </a:pPr>
            <a:r>
              <a:rPr lang="ja-JP" altLang="en-US" sz="1800" b="1">
                <a:solidFill>
                  <a:schemeClr val="accent2"/>
                </a:solidFill>
                <a:ea typeface="HG丸ｺﾞｼｯｸM-PRO" pitchFamily="50" charset="-128"/>
              </a:rPr>
              <a:t>費用</a:t>
            </a:r>
          </a:p>
        </p:txBody>
      </p:sp>
    </p:spTree>
    <p:extLst>
      <p:ext uri="{BB962C8B-B14F-4D97-AF65-F5344CB8AC3E}">
        <p14:creationId xmlns:p14="http://schemas.microsoft.com/office/powerpoint/2010/main" val="42905994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スライド番号プレースホルダ 5"/>
          <p:cNvSpPr>
            <a:spLocks noGrp="1"/>
          </p:cNvSpPr>
          <p:nvPr>
            <p:ph type="sldNum" sz="quarter" idx="12"/>
          </p:nvPr>
        </p:nvSpPr>
        <p:spPr/>
        <p:txBody>
          <a:bodyPr/>
          <a:lstStyle/>
          <a:p>
            <a:fld id="{EBFF69F6-F349-46C8-B691-5B0288DE525F}" type="slidenum">
              <a:rPr lang="en-US" altLang="ja-JP"/>
              <a:pPr/>
              <a:t>45</a:t>
            </a:fld>
            <a:endParaRPr lang="en-US" altLang="ja-JP"/>
          </a:p>
        </p:txBody>
      </p:sp>
      <p:sp>
        <p:nvSpPr>
          <p:cNvPr id="58370" name="Rectangle 2"/>
          <p:cNvSpPr>
            <a:spLocks noGrp="1" noChangeArrowheads="1"/>
          </p:cNvSpPr>
          <p:nvPr>
            <p:ph type="title"/>
          </p:nvPr>
        </p:nvSpPr>
        <p:spPr/>
        <p:txBody>
          <a:bodyPr/>
          <a:lstStyle/>
          <a:p>
            <a:r>
              <a:rPr lang="ja-JP" altLang="en-US"/>
              <a:t>保管費用の見積もり</a:t>
            </a:r>
          </a:p>
        </p:txBody>
      </p:sp>
      <p:sp>
        <p:nvSpPr>
          <p:cNvPr id="58371" name="Rectangle 3"/>
          <p:cNvSpPr>
            <a:spLocks noGrp="1" noChangeArrowheads="1"/>
          </p:cNvSpPr>
          <p:nvPr>
            <p:ph type="body" idx="1"/>
          </p:nvPr>
        </p:nvSpPr>
        <p:spPr/>
        <p:txBody>
          <a:bodyPr/>
          <a:lstStyle/>
          <a:p>
            <a:pPr lvl="1"/>
            <a:r>
              <a:rPr lang="ja-JP" altLang="en-US"/>
              <a:t>保管費　</a:t>
            </a:r>
            <a:r>
              <a:rPr lang="en-US" altLang="ja-JP"/>
              <a:t>B</a:t>
            </a:r>
            <a:r>
              <a:rPr lang="ja-JP" altLang="en-US"/>
              <a:t>：１日</a:t>
            </a:r>
            <a:r>
              <a:rPr lang="en-US" altLang="ja-JP"/>
              <a:t>1</a:t>
            </a:r>
            <a:r>
              <a:rPr lang="ja-JP" altLang="en-US"/>
              <a:t>単位あたり</a:t>
            </a:r>
          </a:p>
          <a:p>
            <a:pPr lvl="1"/>
            <a:r>
              <a:rPr lang="ja-JP" altLang="en-US"/>
              <a:t>発注費　</a:t>
            </a:r>
            <a:r>
              <a:rPr lang="en-US" altLang="ja-JP"/>
              <a:t>K</a:t>
            </a:r>
            <a:r>
              <a:rPr lang="ja-JP" altLang="en-US"/>
              <a:t>：１回あたり（購入費を含まず）</a:t>
            </a:r>
          </a:p>
          <a:p>
            <a:pPr lvl="1"/>
            <a:r>
              <a:rPr lang="ja-JP" altLang="en-US"/>
              <a:t>発注量　</a:t>
            </a:r>
            <a:r>
              <a:rPr lang="en-US" altLang="ja-JP"/>
              <a:t>Q</a:t>
            </a:r>
          </a:p>
          <a:p>
            <a:r>
              <a:rPr lang="ja-JP" altLang="en-US"/>
              <a:t>区間</a:t>
            </a:r>
            <a:r>
              <a:rPr lang="en-US" altLang="ja-JP"/>
              <a:t>[0, T] </a:t>
            </a:r>
            <a:r>
              <a:rPr lang="ja-JP" altLang="en-US"/>
              <a:t>の保管費用：</a:t>
            </a:r>
          </a:p>
          <a:p>
            <a:pPr lvl="1"/>
            <a:r>
              <a:rPr lang="ja-JP" altLang="en-US"/>
              <a:t>保管費　＝　</a:t>
            </a:r>
            <a:r>
              <a:rPr lang="en-US" altLang="ja-JP"/>
              <a:t>B</a:t>
            </a:r>
            <a:r>
              <a:rPr lang="ja-JP" altLang="en-US"/>
              <a:t>　 </a:t>
            </a:r>
            <a:r>
              <a:rPr lang="en-US" altLang="ja-JP"/>
              <a:t>×</a:t>
            </a:r>
            <a:r>
              <a:rPr lang="ja-JP" altLang="en-US"/>
              <a:t>　平均在庫量　</a:t>
            </a:r>
            <a:r>
              <a:rPr lang="en-US" altLang="ja-JP"/>
              <a:t>×</a:t>
            </a:r>
            <a:r>
              <a:rPr lang="ja-JP" altLang="en-US"/>
              <a:t>　</a:t>
            </a:r>
            <a:r>
              <a:rPr lang="en-US" altLang="ja-JP"/>
              <a:t>T</a:t>
            </a:r>
          </a:p>
        </p:txBody>
      </p:sp>
      <p:sp>
        <p:nvSpPr>
          <p:cNvPr id="58372" name="Line 4"/>
          <p:cNvSpPr>
            <a:spLocks noChangeShapeType="1"/>
          </p:cNvSpPr>
          <p:nvPr/>
        </p:nvSpPr>
        <p:spPr bwMode="auto">
          <a:xfrm flipV="1">
            <a:off x="1563688" y="4294188"/>
            <a:ext cx="0" cy="1871662"/>
          </a:xfrm>
          <a:prstGeom prst="line">
            <a:avLst/>
          </a:prstGeom>
          <a:noFill/>
          <a:ln w="9525">
            <a:solidFill>
              <a:schemeClr val="tx1"/>
            </a:solidFill>
            <a:round/>
            <a:headEnd/>
            <a:tailEnd type="triangle" w="med" len="med"/>
          </a:ln>
          <a:effectLst/>
        </p:spPr>
        <p:txBody>
          <a:bodyPr/>
          <a:lstStyle/>
          <a:p>
            <a:endParaRPr lang="ja-JP" altLang="en-US"/>
          </a:p>
        </p:txBody>
      </p:sp>
      <p:sp>
        <p:nvSpPr>
          <p:cNvPr id="58373" name="Line 5"/>
          <p:cNvSpPr>
            <a:spLocks noChangeShapeType="1"/>
          </p:cNvSpPr>
          <p:nvPr/>
        </p:nvSpPr>
        <p:spPr bwMode="auto">
          <a:xfrm>
            <a:off x="1563688" y="6165850"/>
            <a:ext cx="5903912" cy="0"/>
          </a:xfrm>
          <a:prstGeom prst="line">
            <a:avLst/>
          </a:prstGeom>
          <a:noFill/>
          <a:ln w="9525">
            <a:solidFill>
              <a:schemeClr val="tx1"/>
            </a:solidFill>
            <a:round/>
            <a:headEnd/>
            <a:tailEnd type="triangle" w="med" len="med"/>
          </a:ln>
          <a:effectLst/>
        </p:spPr>
        <p:txBody>
          <a:bodyPr/>
          <a:lstStyle/>
          <a:p>
            <a:endParaRPr lang="ja-JP" altLang="en-US"/>
          </a:p>
        </p:txBody>
      </p:sp>
      <p:sp>
        <p:nvSpPr>
          <p:cNvPr id="58374" name="Line 6"/>
          <p:cNvSpPr>
            <a:spLocks noChangeShapeType="1"/>
          </p:cNvSpPr>
          <p:nvPr/>
        </p:nvSpPr>
        <p:spPr bwMode="auto">
          <a:xfrm>
            <a:off x="1563688" y="4510088"/>
            <a:ext cx="1655762" cy="1655762"/>
          </a:xfrm>
          <a:prstGeom prst="line">
            <a:avLst/>
          </a:prstGeom>
          <a:noFill/>
          <a:ln w="28575">
            <a:solidFill>
              <a:schemeClr val="tx1"/>
            </a:solidFill>
            <a:round/>
            <a:headEnd/>
            <a:tailEnd/>
          </a:ln>
          <a:effectLst/>
        </p:spPr>
        <p:txBody>
          <a:bodyPr/>
          <a:lstStyle/>
          <a:p>
            <a:endParaRPr lang="ja-JP" altLang="en-US"/>
          </a:p>
        </p:txBody>
      </p:sp>
      <p:sp>
        <p:nvSpPr>
          <p:cNvPr id="58375" name="Line 7"/>
          <p:cNvSpPr>
            <a:spLocks noChangeShapeType="1"/>
          </p:cNvSpPr>
          <p:nvPr/>
        </p:nvSpPr>
        <p:spPr bwMode="auto">
          <a:xfrm>
            <a:off x="1563688" y="4510088"/>
            <a:ext cx="0" cy="1655762"/>
          </a:xfrm>
          <a:prstGeom prst="line">
            <a:avLst/>
          </a:prstGeom>
          <a:noFill/>
          <a:ln w="9525">
            <a:solidFill>
              <a:schemeClr val="tx1"/>
            </a:solidFill>
            <a:prstDash val="dash"/>
            <a:round/>
            <a:headEnd/>
            <a:tailEnd/>
          </a:ln>
          <a:effectLst/>
        </p:spPr>
        <p:txBody>
          <a:bodyPr/>
          <a:lstStyle/>
          <a:p>
            <a:endParaRPr lang="ja-JP" altLang="en-US"/>
          </a:p>
        </p:txBody>
      </p:sp>
      <p:sp>
        <p:nvSpPr>
          <p:cNvPr id="58376" name="Line 8"/>
          <p:cNvSpPr>
            <a:spLocks noChangeShapeType="1"/>
          </p:cNvSpPr>
          <p:nvPr/>
        </p:nvSpPr>
        <p:spPr bwMode="auto">
          <a:xfrm>
            <a:off x="3219450" y="4510088"/>
            <a:ext cx="1655763" cy="1655762"/>
          </a:xfrm>
          <a:prstGeom prst="line">
            <a:avLst/>
          </a:prstGeom>
          <a:noFill/>
          <a:ln w="28575">
            <a:solidFill>
              <a:schemeClr val="tx1"/>
            </a:solidFill>
            <a:round/>
            <a:headEnd/>
            <a:tailEnd/>
          </a:ln>
          <a:effectLst/>
        </p:spPr>
        <p:txBody>
          <a:bodyPr/>
          <a:lstStyle/>
          <a:p>
            <a:endParaRPr lang="ja-JP" altLang="en-US"/>
          </a:p>
        </p:txBody>
      </p:sp>
      <p:sp>
        <p:nvSpPr>
          <p:cNvPr id="58377" name="Line 9"/>
          <p:cNvSpPr>
            <a:spLocks noChangeShapeType="1"/>
          </p:cNvSpPr>
          <p:nvPr/>
        </p:nvSpPr>
        <p:spPr bwMode="auto">
          <a:xfrm>
            <a:off x="3219450" y="4510088"/>
            <a:ext cx="0" cy="1655762"/>
          </a:xfrm>
          <a:prstGeom prst="line">
            <a:avLst/>
          </a:prstGeom>
          <a:noFill/>
          <a:ln w="9525">
            <a:solidFill>
              <a:schemeClr val="tx1"/>
            </a:solidFill>
            <a:prstDash val="dash"/>
            <a:round/>
            <a:headEnd/>
            <a:tailEnd/>
          </a:ln>
          <a:effectLst/>
        </p:spPr>
        <p:txBody>
          <a:bodyPr/>
          <a:lstStyle/>
          <a:p>
            <a:endParaRPr lang="ja-JP" altLang="en-US"/>
          </a:p>
        </p:txBody>
      </p:sp>
      <p:sp>
        <p:nvSpPr>
          <p:cNvPr id="58378" name="Line 10"/>
          <p:cNvSpPr>
            <a:spLocks noChangeShapeType="1"/>
          </p:cNvSpPr>
          <p:nvPr/>
        </p:nvSpPr>
        <p:spPr bwMode="auto">
          <a:xfrm>
            <a:off x="4875213" y="4510088"/>
            <a:ext cx="1655762" cy="1655762"/>
          </a:xfrm>
          <a:prstGeom prst="line">
            <a:avLst/>
          </a:prstGeom>
          <a:noFill/>
          <a:ln w="28575">
            <a:solidFill>
              <a:schemeClr val="tx1"/>
            </a:solidFill>
            <a:round/>
            <a:headEnd/>
            <a:tailEnd/>
          </a:ln>
          <a:effectLst/>
        </p:spPr>
        <p:txBody>
          <a:bodyPr/>
          <a:lstStyle/>
          <a:p>
            <a:endParaRPr lang="ja-JP" altLang="en-US"/>
          </a:p>
        </p:txBody>
      </p:sp>
      <p:sp>
        <p:nvSpPr>
          <p:cNvPr id="58379" name="Line 11"/>
          <p:cNvSpPr>
            <a:spLocks noChangeShapeType="1"/>
          </p:cNvSpPr>
          <p:nvPr/>
        </p:nvSpPr>
        <p:spPr bwMode="auto">
          <a:xfrm>
            <a:off x="4875213" y="4510088"/>
            <a:ext cx="0" cy="1655762"/>
          </a:xfrm>
          <a:prstGeom prst="line">
            <a:avLst/>
          </a:prstGeom>
          <a:noFill/>
          <a:ln w="9525">
            <a:solidFill>
              <a:schemeClr val="tx1"/>
            </a:solidFill>
            <a:prstDash val="dash"/>
            <a:round/>
            <a:headEnd/>
            <a:tailEnd/>
          </a:ln>
          <a:effectLst/>
        </p:spPr>
        <p:txBody>
          <a:bodyPr/>
          <a:lstStyle/>
          <a:p>
            <a:endParaRPr lang="ja-JP" altLang="en-US"/>
          </a:p>
        </p:txBody>
      </p:sp>
      <p:sp>
        <p:nvSpPr>
          <p:cNvPr id="58389" name="AutoShape 21"/>
          <p:cNvSpPr>
            <a:spLocks/>
          </p:cNvSpPr>
          <p:nvPr/>
        </p:nvSpPr>
        <p:spPr bwMode="auto">
          <a:xfrm>
            <a:off x="1171575" y="4537075"/>
            <a:ext cx="355600" cy="1622425"/>
          </a:xfrm>
          <a:prstGeom prst="leftBrace">
            <a:avLst>
              <a:gd name="adj1" fmla="val 38021"/>
              <a:gd name="adj2" fmla="val 50000"/>
            </a:avLst>
          </a:prstGeom>
          <a:noFill/>
          <a:ln w="9525">
            <a:solidFill>
              <a:schemeClr val="tx1"/>
            </a:solidFill>
            <a:round/>
            <a:headEnd/>
            <a:tailEnd/>
          </a:ln>
          <a:effectLst/>
        </p:spPr>
        <p:txBody>
          <a:bodyPr wrap="none" anchor="ctr"/>
          <a:lstStyle/>
          <a:p>
            <a:endParaRPr lang="ja-JP" altLang="en-US"/>
          </a:p>
        </p:txBody>
      </p:sp>
      <p:graphicFrame>
        <p:nvGraphicFramePr>
          <p:cNvPr id="58390" name="Object 22"/>
          <p:cNvGraphicFramePr>
            <a:graphicFrameLocks noChangeAspect="1"/>
          </p:cNvGraphicFramePr>
          <p:nvPr/>
        </p:nvGraphicFramePr>
        <p:xfrm>
          <a:off x="804863" y="5200650"/>
          <a:ext cx="254000" cy="342900"/>
        </p:xfrm>
        <a:graphic>
          <a:graphicData uri="http://schemas.openxmlformats.org/presentationml/2006/ole">
            <mc:AlternateContent xmlns:mc="http://schemas.openxmlformats.org/markup-compatibility/2006">
              <mc:Choice xmlns:v="urn:schemas-microsoft-com:vml" Requires="v">
                <p:oleObj spid="_x0000_s4137" name="数式" r:id="rId4" imgW="253800" imgH="342720" progId="Equation.3">
                  <p:embed/>
                </p:oleObj>
              </mc:Choice>
              <mc:Fallback>
                <p:oleObj name="数式" r:id="rId4" imgW="253800" imgH="34272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863" y="5200650"/>
                        <a:ext cx="2540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8391" name="Line 23"/>
          <p:cNvSpPr>
            <a:spLocks noChangeShapeType="1"/>
          </p:cNvSpPr>
          <p:nvPr/>
        </p:nvSpPr>
        <p:spPr bwMode="auto">
          <a:xfrm>
            <a:off x="1550988" y="5334000"/>
            <a:ext cx="5915025" cy="0"/>
          </a:xfrm>
          <a:prstGeom prst="line">
            <a:avLst/>
          </a:prstGeom>
          <a:noFill/>
          <a:ln w="28575">
            <a:solidFill>
              <a:srgbClr val="00CC66"/>
            </a:solidFill>
            <a:prstDash val="dash"/>
            <a:round/>
            <a:headEnd/>
            <a:tailEnd/>
          </a:ln>
          <a:effectLst/>
        </p:spPr>
        <p:txBody>
          <a:bodyPr/>
          <a:lstStyle/>
          <a:p>
            <a:endParaRPr lang="ja-JP" altLang="en-US"/>
          </a:p>
        </p:txBody>
      </p:sp>
      <p:sp>
        <p:nvSpPr>
          <p:cNvPr id="58392" name="Text Box 24"/>
          <p:cNvSpPr txBox="1">
            <a:spLocks noChangeArrowheads="1"/>
          </p:cNvSpPr>
          <p:nvPr/>
        </p:nvSpPr>
        <p:spPr bwMode="auto">
          <a:xfrm>
            <a:off x="6035675" y="4672013"/>
            <a:ext cx="1562100" cy="396875"/>
          </a:xfrm>
          <a:prstGeom prst="rect">
            <a:avLst/>
          </a:prstGeom>
          <a:noFill/>
          <a:ln w="9525">
            <a:noFill/>
            <a:miter lim="800000"/>
            <a:headEnd/>
            <a:tailEnd/>
          </a:ln>
          <a:effectLst/>
        </p:spPr>
        <p:txBody>
          <a:bodyPr>
            <a:spAutoFit/>
          </a:bodyPr>
          <a:lstStyle/>
          <a:p>
            <a:pPr algn="l">
              <a:spcBef>
                <a:spcPct val="50000"/>
              </a:spcBef>
            </a:pPr>
            <a:r>
              <a:rPr lang="ja-JP" altLang="en-US" sz="2000" b="1">
                <a:solidFill>
                  <a:srgbClr val="00CC66"/>
                </a:solidFill>
                <a:ea typeface="HG丸ｺﾞｼｯｸM-PRO" pitchFamily="50" charset="-128"/>
              </a:rPr>
              <a:t>平均在庫量</a:t>
            </a:r>
          </a:p>
        </p:txBody>
      </p:sp>
      <p:graphicFrame>
        <p:nvGraphicFramePr>
          <p:cNvPr id="58395" name="Object 27"/>
          <p:cNvGraphicFramePr>
            <a:graphicFrameLocks noChangeAspect="1"/>
          </p:cNvGraphicFramePr>
          <p:nvPr/>
        </p:nvGraphicFramePr>
        <p:xfrm>
          <a:off x="7604125" y="4552950"/>
          <a:ext cx="520700" cy="723900"/>
        </p:xfrm>
        <a:graphic>
          <a:graphicData uri="http://schemas.openxmlformats.org/presentationml/2006/ole">
            <mc:AlternateContent xmlns:mc="http://schemas.openxmlformats.org/markup-compatibility/2006">
              <mc:Choice xmlns:v="urn:schemas-microsoft-com:vml" Requires="v">
                <p:oleObj spid="_x0000_s4138" name="数式" r:id="rId6" imgW="520560" imgH="723600" progId="Equation.3">
                  <p:embed/>
                </p:oleObj>
              </mc:Choice>
              <mc:Fallback>
                <p:oleObj name="数式" r:id="rId6" imgW="520560" imgH="7236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04125" y="4552950"/>
                        <a:ext cx="520700" cy="723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8397" name="Object 29"/>
          <p:cNvGraphicFramePr>
            <a:graphicFrameLocks noChangeAspect="1"/>
          </p:cNvGraphicFramePr>
          <p:nvPr/>
        </p:nvGraphicFramePr>
        <p:xfrm>
          <a:off x="6642100" y="3551238"/>
          <a:ext cx="1092200" cy="804862"/>
        </p:xfrm>
        <a:graphic>
          <a:graphicData uri="http://schemas.openxmlformats.org/presentationml/2006/ole">
            <mc:AlternateContent xmlns:mc="http://schemas.openxmlformats.org/markup-compatibility/2006">
              <mc:Choice xmlns:v="urn:schemas-microsoft-com:vml" Requires="v">
                <p:oleObj spid="_x0000_s4139" name="数式" r:id="rId8" imgW="533160" imgH="393480" progId="Equation.3">
                  <p:embed/>
                </p:oleObj>
              </mc:Choice>
              <mc:Fallback>
                <p:oleObj name="数式" r:id="rId8" imgW="533160" imgH="3934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42100" y="3551238"/>
                        <a:ext cx="1092200" cy="804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3827672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スライド番号プレースホルダ 5"/>
          <p:cNvSpPr>
            <a:spLocks noGrp="1"/>
          </p:cNvSpPr>
          <p:nvPr>
            <p:ph type="sldNum" sz="quarter" idx="12"/>
          </p:nvPr>
        </p:nvSpPr>
        <p:spPr/>
        <p:txBody>
          <a:bodyPr/>
          <a:lstStyle/>
          <a:p>
            <a:fld id="{4F28ECF7-93E9-4F25-BE4F-19FACE9EB9F1}" type="slidenum">
              <a:rPr lang="en-US" altLang="ja-JP"/>
              <a:pPr/>
              <a:t>46</a:t>
            </a:fld>
            <a:endParaRPr lang="en-US" altLang="ja-JP"/>
          </a:p>
        </p:txBody>
      </p:sp>
      <p:sp>
        <p:nvSpPr>
          <p:cNvPr id="63490" name="Rectangle 2"/>
          <p:cNvSpPr>
            <a:spLocks noGrp="1" noChangeArrowheads="1"/>
          </p:cNvSpPr>
          <p:nvPr>
            <p:ph type="title"/>
          </p:nvPr>
        </p:nvSpPr>
        <p:spPr/>
        <p:txBody>
          <a:bodyPr/>
          <a:lstStyle/>
          <a:p>
            <a:r>
              <a:rPr lang="ja-JP" altLang="en-US"/>
              <a:t>発注費用の見積もり</a:t>
            </a:r>
          </a:p>
        </p:txBody>
      </p:sp>
      <p:sp>
        <p:nvSpPr>
          <p:cNvPr id="63491" name="Rectangle 3"/>
          <p:cNvSpPr>
            <a:spLocks noGrp="1" noChangeArrowheads="1"/>
          </p:cNvSpPr>
          <p:nvPr>
            <p:ph type="body" idx="1"/>
          </p:nvPr>
        </p:nvSpPr>
        <p:spPr/>
        <p:txBody>
          <a:bodyPr/>
          <a:lstStyle/>
          <a:p>
            <a:r>
              <a:rPr lang="ja-JP" altLang="en-US" dirty="0"/>
              <a:t>区間</a:t>
            </a:r>
            <a:r>
              <a:rPr lang="en-US" altLang="ja-JP" dirty="0"/>
              <a:t>[0, T] </a:t>
            </a:r>
            <a:r>
              <a:rPr lang="ja-JP" altLang="en-US" dirty="0"/>
              <a:t>の発注費用：</a:t>
            </a:r>
          </a:p>
          <a:p>
            <a:pPr lvl="1"/>
            <a:r>
              <a:rPr lang="ja-JP" altLang="en-US" dirty="0" smtClean="0"/>
              <a:t>発注費用</a:t>
            </a:r>
            <a:r>
              <a:rPr lang="ja-JP" altLang="en-US" dirty="0"/>
              <a:t>　＝　</a:t>
            </a:r>
            <a:r>
              <a:rPr lang="en-US" altLang="ja-JP" dirty="0"/>
              <a:t>K ×</a:t>
            </a:r>
            <a:r>
              <a:rPr lang="ja-JP" altLang="en-US" dirty="0"/>
              <a:t>　発注回数</a:t>
            </a:r>
          </a:p>
        </p:txBody>
      </p:sp>
      <p:sp>
        <p:nvSpPr>
          <p:cNvPr id="63492" name="Line 4"/>
          <p:cNvSpPr>
            <a:spLocks noChangeShapeType="1"/>
          </p:cNvSpPr>
          <p:nvPr/>
        </p:nvSpPr>
        <p:spPr bwMode="auto">
          <a:xfrm flipV="1">
            <a:off x="1576388" y="4121150"/>
            <a:ext cx="0" cy="1871663"/>
          </a:xfrm>
          <a:prstGeom prst="line">
            <a:avLst/>
          </a:prstGeom>
          <a:noFill/>
          <a:ln w="9525">
            <a:solidFill>
              <a:schemeClr val="tx1"/>
            </a:solidFill>
            <a:round/>
            <a:headEnd/>
            <a:tailEnd type="triangle" w="med" len="med"/>
          </a:ln>
          <a:effectLst/>
        </p:spPr>
        <p:txBody>
          <a:bodyPr/>
          <a:lstStyle/>
          <a:p>
            <a:endParaRPr lang="ja-JP" altLang="en-US"/>
          </a:p>
        </p:txBody>
      </p:sp>
      <p:sp>
        <p:nvSpPr>
          <p:cNvPr id="63493" name="Line 5"/>
          <p:cNvSpPr>
            <a:spLocks noChangeShapeType="1"/>
          </p:cNvSpPr>
          <p:nvPr/>
        </p:nvSpPr>
        <p:spPr bwMode="auto">
          <a:xfrm>
            <a:off x="1576388" y="5992813"/>
            <a:ext cx="5903912" cy="0"/>
          </a:xfrm>
          <a:prstGeom prst="line">
            <a:avLst/>
          </a:prstGeom>
          <a:noFill/>
          <a:ln w="9525">
            <a:solidFill>
              <a:schemeClr val="tx1"/>
            </a:solidFill>
            <a:round/>
            <a:headEnd/>
            <a:tailEnd type="triangle" w="med" len="med"/>
          </a:ln>
          <a:effectLst/>
        </p:spPr>
        <p:txBody>
          <a:bodyPr/>
          <a:lstStyle/>
          <a:p>
            <a:endParaRPr lang="ja-JP" altLang="en-US"/>
          </a:p>
        </p:txBody>
      </p:sp>
      <p:sp>
        <p:nvSpPr>
          <p:cNvPr id="63494" name="Line 6"/>
          <p:cNvSpPr>
            <a:spLocks noChangeShapeType="1"/>
          </p:cNvSpPr>
          <p:nvPr/>
        </p:nvSpPr>
        <p:spPr bwMode="auto">
          <a:xfrm>
            <a:off x="1576388" y="4337050"/>
            <a:ext cx="1655762" cy="1655763"/>
          </a:xfrm>
          <a:prstGeom prst="line">
            <a:avLst/>
          </a:prstGeom>
          <a:noFill/>
          <a:ln w="28575">
            <a:solidFill>
              <a:schemeClr val="tx1"/>
            </a:solidFill>
            <a:round/>
            <a:headEnd/>
            <a:tailEnd/>
          </a:ln>
          <a:effectLst/>
        </p:spPr>
        <p:txBody>
          <a:bodyPr/>
          <a:lstStyle/>
          <a:p>
            <a:endParaRPr lang="ja-JP" altLang="en-US"/>
          </a:p>
        </p:txBody>
      </p:sp>
      <p:sp>
        <p:nvSpPr>
          <p:cNvPr id="63495" name="Line 7"/>
          <p:cNvSpPr>
            <a:spLocks noChangeShapeType="1"/>
          </p:cNvSpPr>
          <p:nvPr/>
        </p:nvSpPr>
        <p:spPr bwMode="auto">
          <a:xfrm>
            <a:off x="1576388" y="4337050"/>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63496" name="Line 8"/>
          <p:cNvSpPr>
            <a:spLocks noChangeShapeType="1"/>
          </p:cNvSpPr>
          <p:nvPr/>
        </p:nvSpPr>
        <p:spPr bwMode="auto">
          <a:xfrm>
            <a:off x="3232150" y="4337050"/>
            <a:ext cx="1655763" cy="1655763"/>
          </a:xfrm>
          <a:prstGeom prst="line">
            <a:avLst/>
          </a:prstGeom>
          <a:noFill/>
          <a:ln w="28575">
            <a:solidFill>
              <a:schemeClr val="tx1"/>
            </a:solidFill>
            <a:round/>
            <a:headEnd/>
            <a:tailEnd/>
          </a:ln>
          <a:effectLst/>
        </p:spPr>
        <p:txBody>
          <a:bodyPr/>
          <a:lstStyle/>
          <a:p>
            <a:endParaRPr lang="ja-JP" altLang="en-US"/>
          </a:p>
        </p:txBody>
      </p:sp>
      <p:sp>
        <p:nvSpPr>
          <p:cNvPr id="63497" name="Line 9"/>
          <p:cNvSpPr>
            <a:spLocks noChangeShapeType="1"/>
          </p:cNvSpPr>
          <p:nvPr/>
        </p:nvSpPr>
        <p:spPr bwMode="auto">
          <a:xfrm>
            <a:off x="3232150" y="4337050"/>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63498" name="Line 10"/>
          <p:cNvSpPr>
            <a:spLocks noChangeShapeType="1"/>
          </p:cNvSpPr>
          <p:nvPr/>
        </p:nvSpPr>
        <p:spPr bwMode="auto">
          <a:xfrm>
            <a:off x="4887913" y="4337050"/>
            <a:ext cx="1655762" cy="1655763"/>
          </a:xfrm>
          <a:prstGeom prst="line">
            <a:avLst/>
          </a:prstGeom>
          <a:noFill/>
          <a:ln w="28575">
            <a:solidFill>
              <a:schemeClr val="tx1"/>
            </a:solidFill>
            <a:round/>
            <a:headEnd/>
            <a:tailEnd/>
          </a:ln>
          <a:effectLst/>
        </p:spPr>
        <p:txBody>
          <a:bodyPr/>
          <a:lstStyle/>
          <a:p>
            <a:endParaRPr lang="ja-JP" altLang="en-US"/>
          </a:p>
        </p:txBody>
      </p:sp>
      <p:sp>
        <p:nvSpPr>
          <p:cNvPr id="63499" name="Line 11"/>
          <p:cNvSpPr>
            <a:spLocks noChangeShapeType="1"/>
          </p:cNvSpPr>
          <p:nvPr/>
        </p:nvSpPr>
        <p:spPr bwMode="auto">
          <a:xfrm>
            <a:off x="4887913" y="4337050"/>
            <a:ext cx="0" cy="1655763"/>
          </a:xfrm>
          <a:prstGeom prst="line">
            <a:avLst/>
          </a:prstGeom>
          <a:noFill/>
          <a:ln w="9525">
            <a:solidFill>
              <a:schemeClr val="tx1"/>
            </a:solidFill>
            <a:prstDash val="dash"/>
            <a:round/>
            <a:headEnd/>
            <a:tailEnd/>
          </a:ln>
          <a:effectLst/>
        </p:spPr>
        <p:txBody>
          <a:bodyPr/>
          <a:lstStyle/>
          <a:p>
            <a:endParaRPr lang="ja-JP" altLang="en-US"/>
          </a:p>
        </p:txBody>
      </p:sp>
      <p:sp>
        <p:nvSpPr>
          <p:cNvPr id="63500" name="AutoShape 12"/>
          <p:cNvSpPr>
            <a:spLocks/>
          </p:cNvSpPr>
          <p:nvPr/>
        </p:nvSpPr>
        <p:spPr bwMode="auto">
          <a:xfrm>
            <a:off x="1184275" y="4364038"/>
            <a:ext cx="355600" cy="1622425"/>
          </a:xfrm>
          <a:prstGeom prst="leftBrace">
            <a:avLst>
              <a:gd name="adj1" fmla="val 38021"/>
              <a:gd name="adj2" fmla="val 50000"/>
            </a:avLst>
          </a:prstGeom>
          <a:noFill/>
          <a:ln w="9525">
            <a:solidFill>
              <a:schemeClr val="tx1"/>
            </a:solidFill>
            <a:round/>
            <a:headEnd/>
            <a:tailEnd/>
          </a:ln>
          <a:effectLst/>
        </p:spPr>
        <p:txBody>
          <a:bodyPr wrap="none" anchor="ctr"/>
          <a:lstStyle/>
          <a:p>
            <a:endParaRPr lang="ja-JP" altLang="en-US"/>
          </a:p>
        </p:txBody>
      </p:sp>
      <p:graphicFrame>
        <p:nvGraphicFramePr>
          <p:cNvPr id="63501" name="Object 13"/>
          <p:cNvGraphicFramePr>
            <a:graphicFrameLocks noChangeAspect="1"/>
          </p:cNvGraphicFramePr>
          <p:nvPr/>
        </p:nvGraphicFramePr>
        <p:xfrm>
          <a:off x="817563" y="5027613"/>
          <a:ext cx="254000" cy="342900"/>
        </p:xfrm>
        <a:graphic>
          <a:graphicData uri="http://schemas.openxmlformats.org/presentationml/2006/ole">
            <mc:AlternateContent xmlns:mc="http://schemas.openxmlformats.org/markup-compatibility/2006">
              <mc:Choice xmlns:v="urn:schemas-microsoft-com:vml" Requires="v">
                <p:oleObj spid="_x0000_s5161" name="数式" r:id="rId4" imgW="253800" imgH="342720" progId="Equation.3">
                  <p:embed/>
                </p:oleObj>
              </mc:Choice>
              <mc:Fallback>
                <p:oleObj name="数式" r:id="rId4" imgW="253800" imgH="34272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7563" y="5027613"/>
                        <a:ext cx="2540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504" name="Text Box 16"/>
          <p:cNvSpPr txBox="1">
            <a:spLocks noChangeArrowheads="1"/>
          </p:cNvSpPr>
          <p:nvPr/>
        </p:nvSpPr>
        <p:spPr bwMode="auto">
          <a:xfrm>
            <a:off x="1450975" y="3305175"/>
            <a:ext cx="5988050" cy="457200"/>
          </a:xfrm>
          <a:prstGeom prst="rect">
            <a:avLst/>
          </a:prstGeom>
          <a:noFill/>
          <a:ln w="9525">
            <a:noFill/>
            <a:miter lim="800000"/>
            <a:headEnd/>
            <a:tailEnd/>
          </a:ln>
          <a:effectLst/>
        </p:spPr>
        <p:txBody>
          <a:bodyPr>
            <a:spAutoFit/>
          </a:bodyPr>
          <a:lstStyle/>
          <a:p>
            <a:pPr lvl="1" algn="l">
              <a:lnSpc>
                <a:spcPct val="120000"/>
              </a:lnSpc>
              <a:spcBef>
                <a:spcPct val="20000"/>
              </a:spcBef>
              <a:buSzPct val="70000"/>
              <a:buFont typeface="Wingdings" pitchFamily="2" charset="2"/>
              <a:buNone/>
            </a:pPr>
            <a:r>
              <a:rPr lang="ja-JP" altLang="en-US" sz="2000" b="1">
                <a:solidFill>
                  <a:srgbClr val="FF5050"/>
                </a:solidFill>
                <a:ea typeface="HG丸ｺﾞｼｯｸM-PRO" pitchFamily="50" charset="-128"/>
              </a:rPr>
              <a:t>発注回数　＝　総需要　／　発注量</a:t>
            </a:r>
            <a:endParaRPr lang="ja-JP" altLang="en-US" sz="2000">
              <a:solidFill>
                <a:srgbClr val="FF5050"/>
              </a:solidFill>
              <a:ea typeface="HG丸ｺﾞｼｯｸM-PRO" pitchFamily="50" charset="-128"/>
            </a:endParaRPr>
          </a:p>
        </p:txBody>
      </p:sp>
      <p:graphicFrame>
        <p:nvGraphicFramePr>
          <p:cNvPr id="63507" name="Object 19"/>
          <p:cNvGraphicFramePr>
            <a:graphicFrameLocks noChangeAspect="1"/>
          </p:cNvGraphicFramePr>
          <p:nvPr/>
        </p:nvGraphicFramePr>
        <p:xfrm>
          <a:off x="5192705" y="1901825"/>
          <a:ext cx="833437" cy="806450"/>
        </p:xfrm>
        <a:graphic>
          <a:graphicData uri="http://schemas.openxmlformats.org/presentationml/2006/ole">
            <mc:AlternateContent xmlns:mc="http://schemas.openxmlformats.org/markup-compatibility/2006">
              <mc:Choice xmlns:v="urn:schemas-microsoft-com:vml" Requires="v">
                <p:oleObj spid="_x0000_s5162" name="数式" r:id="rId6" imgW="393480" imgH="380880" progId="Equation.3">
                  <p:embed/>
                </p:oleObj>
              </mc:Choice>
              <mc:Fallback>
                <p:oleObj name="数式" r:id="rId6" imgW="393480" imgH="3808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92705" y="1901825"/>
                        <a:ext cx="833437" cy="806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3508" name="Object 20"/>
          <p:cNvGraphicFramePr>
            <a:graphicFrameLocks noChangeAspect="1"/>
          </p:cNvGraphicFramePr>
          <p:nvPr/>
        </p:nvGraphicFramePr>
        <p:xfrm>
          <a:off x="6281738" y="3155950"/>
          <a:ext cx="590550" cy="806450"/>
        </p:xfrm>
        <a:graphic>
          <a:graphicData uri="http://schemas.openxmlformats.org/presentationml/2006/ole">
            <mc:AlternateContent xmlns:mc="http://schemas.openxmlformats.org/markup-compatibility/2006">
              <mc:Choice xmlns:v="urn:schemas-microsoft-com:vml" Requires="v">
                <p:oleObj spid="_x0000_s5163" name="数式" r:id="rId8" imgW="279360" imgH="380880" progId="Equation.3">
                  <p:embed/>
                </p:oleObj>
              </mc:Choice>
              <mc:Fallback>
                <p:oleObj name="数式" r:id="rId8" imgW="279360" imgH="3808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81738" y="3155950"/>
                        <a:ext cx="590550" cy="806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35237957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5640" y="3096168"/>
            <a:ext cx="5757668" cy="2925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スライド番号プレースホルダ 5"/>
          <p:cNvSpPr>
            <a:spLocks noGrp="1"/>
          </p:cNvSpPr>
          <p:nvPr>
            <p:ph type="sldNum" sz="quarter" idx="12"/>
          </p:nvPr>
        </p:nvSpPr>
        <p:spPr/>
        <p:txBody>
          <a:bodyPr/>
          <a:lstStyle/>
          <a:p>
            <a:fld id="{0237904E-0C76-463A-8449-20BE99468847}" type="slidenum">
              <a:rPr lang="en-US" altLang="ja-JP"/>
              <a:pPr/>
              <a:t>47</a:t>
            </a:fld>
            <a:endParaRPr lang="en-US" altLang="ja-JP"/>
          </a:p>
        </p:txBody>
      </p:sp>
      <p:sp>
        <p:nvSpPr>
          <p:cNvPr id="96258" name="Rectangle 2"/>
          <p:cNvSpPr>
            <a:spLocks noGrp="1" noChangeArrowheads="1"/>
          </p:cNvSpPr>
          <p:nvPr>
            <p:ph type="title"/>
          </p:nvPr>
        </p:nvSpPr>
        <p:spPr/>
        <p:txBody>
          <a:bodyPr/>
          <a:lstStyle/>
          <a:p>
            <a:r>
              <a:rPr lang="ja-JP" altLang="en-US"/>
              <a:t>発注費用と保管費用</a:t>
            </a:r>
          </a:p>
        </p:txBody>
      </p:sp>
      <p:sp>
        <p:nvSpPr>
          <p:cNvPr id="96259" name="Rectangle 3"/>
          <p:cNvSpPr>
            <a:spLocks noGrp="1" noChangeArrowheads="1"/>
          </p:cNvSpPr>
          <p:nvPr>
            <p:ph type="body" idx="1"/>
          </p:nvPr>
        </p:nvSpPr>
        <p:spPr>
          <a:xfrm>
            <a:off x="466725" y="1485900"/>
            <a:ext cx="8426450" cy="2097088"/>
          </a:xfrm>
        </p:spPr>
        <p:txBody>
          <a:bodyPr/>
          <a:lstStyle/>
          <a:p>
            <a:r>
              <a:rPr lang="ja-JP" altLang="en-US"/>
              <a:t>在庫管理費用　＝　発注費用　＋　保管費用</a:t>
            </a:r>
          </a:p>
        </p:txBody>
      </p:sp>
      <p:graphicFrame>
        <p:nvGraphicFramePr>
          <p:cNvPr id="96282" name="Object 26"/>
          <p:cNvGraphicFramePr>
            <a:graphicFrameLocks noChangeAspect="1"/>
          </p:cNvGraphicFramePr>
          <p:nvPr>
            <p:extLst>
              <p:ext uri="{D42A27DB-BD31-4B8C-83A1-F6EECF244321}">
                <p14:modId xmlns:p14="http://schemas.microsoft.com/office/powerpoint/2010/main" val="3796238760"/>
              </p:ext>
            </p:extLst>
          </p:nvPr>
        </p:nvGraphicFramePr>
        <p:xfrm>
          <a:off x="7130614" y="3464120"/>
          <a:ext cx="1319212" cy="830263"/>
        </p:xfrm>
        <a:graphic>
          <a:graphicData uri="http://schemas.openxmlformats.org/presentationml/2006/ole">
            <mc:AlternateContent xmlns:mc="http://schemas.openxmlformats.org/markup-compatibility/2006">
              <mc:Choice xmlns:v="urn:schemas-microsoft-com:vml" Requires="v">
                <p:oleObj spid="_x0000_s6185" name="数式" r:id="rId5" imgW="545760" imgH="342720" progId="Equation.3">
                  <p:embed/>
                </p:oleObj>
              </mc:Choice>
              <mc:Fallback>
                <p:oleObj name="数式" r:id="rId5" imgW="545760" imgH="34272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30614" y="3464120"/>
                        <a:ext cx="1319212" cy="830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6283" name="Object 27"/>
          <p:cNvGraphicFramePr>
            <a:graphicFrameLocks noChangeAspect="1"/>
          </p:cNvGraphicFramePr>
          <p:nvPr>
            <p:extLst>
              <p:ext uri="{D42A27DB-BD31-4B8C-83A1-F6EECF244321}">
                <p14:modId xmlns:p14="http://schemas.microsoft.com/office/powerpoint/2010/main" val="1866518830"/>
              </p:ext>
            </p:extLst>
          </p:nvPr>
        </p:nvGraphicFramePr>
        <p:xfrm>
          <a:off x="7098134" y="4799481"/>
          <a:ext cx="1447800" cy="971550"/>
        </p:xfrm>
        <a:graphic>
          <a:graphicData uri="http://schemas.openxmlformats.org/presentationml/2006/ole">
            <mc:AlternateContent xmlns:mc="http://schemas.openxmlformats.org/markup-compatibility/2006">
              <mc:Choice xmlns:v="urn:schemas-microsoft-com:vml" Requires="v">
                <p:oleObj spid="_x0000_s6186" name="数式" r:id="rId7" imgW="571320" imgH="380880" progId="Equation.3">
                  <p:embed/>
                </p:oleObj>
              </mc:Choice>
              <mc:Fallback>
                <p:oleObj name="数式" r:id="rId7" imgW="571320" imgH="3808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98134" y="4799481"/>
                        <a:ext cx="1447800" cy="971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6284" name="Object 28"/>
          <p:cNvGraphicFramePr>
            <a:graphicFrameLocks noChangeAspect="1"/>
          </p:cNvGraphicFramePr>
          <p:nvPr>
            <p:extLst>
              <p:ext uri="{D42A27DB-BD31-4B8C-83A1-F6EECF244321}">
                <p14:modId xmlns:p14="http://schemas.microsoft.com/office/powerpoint/2010/main" val="3048630840"/>
              </p:ext>
            </p:extLst>
          </p:nvPr>
        </p:nvGraphicFramePr>
        <p:xfrm>
          <a:off x="3290888" y="2038686"/>
          <a:ext cx="4170362" cy="963613"/>
        </p:xfrm>
        <a:graphic>
          <a:graphicData uri="http://schemas.openxmlformats.org/presentationml/2006/ole">
            <mc:AlternateContent xmlns:mc="http://schemas.openxmlformats.org/markup-compatibility/2006">
              <mc:Choice xmlns:v="urn:schemas-microsoft-com:vml" Requires="v">
                <p:oleObj spid="_x0000_s6187" name="数式" r:id="rId9" imgW="1815840" imgH="419040" progId="Equation.3">
                  <p:embed/>
                </p:oleObj>
              </mc:Choice>
              <mc:Fallback>
                <p:oleObj name="数式" r:id="rId9" imgW="1815840" imgH="419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90888" y="2038686"/>
                        <a:ext cx="4170362" cy="963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6285" name="Line 29"/>
          <p:cNvSpPr>
            <a:spLocks noChangeShapeType="1"/>
          </p:cNvSpPr>
          <p:nvPr/>
        </p:nvSpPr>
        <p:spPr bwMode="auto">
          <a:xfrm flipH="1">
            <a:off x="4741816" y="2950489"/>
            <a:ext cx="704995" cy="955304"/>
          </a:xfrm>
          <a:prstGeom prst="line">
            <a:avLst/>
          </a:prstGeom>
          <a:noFill/>
          <a:ln w="28575">
            <a:solidFill>
              <a:srgbClr val="00CC00"/>
            </a:solidFill>
            <a:round/>
            <a:headEnd/>
            <a:tailEnd type="triangle" w="med" len="med"/>
          </a:ln>
          <a:effectLst/>
        </p:spPr>
        <p:txBody>
          <a:bodyPr/>
          <a:lstStyle/>
          <a:p>
            <a:endParaRPr lang="ja-JP" altLang="en-US"/>
          </a:p>
        </p:txBody>
      </p:sp>
      <p:cxnSp>
        <p:nvCxnSpPr>
          <p:cNvPr id="18" name="直線矢印コネクタ 17"/>
          <p:cNvCxnSpPr/>
          <p:nvPr/>
        </p:nvCxnSpPr>
        <p:spPr bwMode="auto">
          <a:xfrm flipH="1">
            <a:off x="6583680" y="3894840"/>
            <a:ext cx="520532" cy="546530"/>
          </a:xfrm>
          <a:prstGeom prst="straightConnector1">
            <a:avLst/>
          </a:prstGeom>
          <a:solidFill>
            <a:schemeClr val="accent1"/>
          </a:solidFill>
          <a:ln w="28575" cap="flat" cmpd="sng" algn="ctr">
            <a:solidFill>
              <a:srgbClr val="002060"/>
            </a:solidFill>
            <a:prstDash val="solid"/>
            <a:round/>
            <a:headEnd type="none" w="med" len="med"/>
            <a:tailEnd type="arrow"/>
          </a:ln>
          <a:effectLst/>
        </p:spPr>
      </p:cxnSp>
      <p:cxnSp>
        <p:nvCxnSpPr>
          <p:cNvPr id="20" name="直線矢印コネクタ 19"/>
          <p:cNvCxnSpPr/>
          <p:nvPr/>
        </p:nvCxnSpPr>
        <p:spPr bwMode="auto">
          <a:xfrm flipH="1" flipV="1">
            <a:off x="6596743" y="4898570"/>
            <a:ext cx="512221" cy="343461"/>
          </a:xfrm>
          <a:prstGeom prst="straightConnector1">
            <a:avLst/>
          </a:prstGeom>
          <a:solidFill>
            <a:schemeClr val="accent1"/>
          </a:solidFill>
          <a:ln w="28575" cap="flat" cmpd="sng" algn="ctr">
            <a:solidFill>
              <a:srgbClr val="FF00FF"/>
            </a:solidFill>
            <a:prstDash val="solid"/>
            <a:round/>
            <a:headEnd type="none" w="med" len="med"/>
            <a:tailEnd type="arrow"/>
          </a:ln>
          <a:effectLst/>
        </p:spPr>
      </p:cxnSp>
      <p:cxnSp>
        <p:nvCxnSpPr>
          <p:cNvPr id="10" name="直線矢印コネクタ 9"/>
          <p:cNvCxnSpPr/>
          <p:nvPr/>
        </p:nvCxnSpPr>
        <p:spPr bwMode="auto">
          <a:xfrm flipV="1">
            <a:off x="3135085" y="4349930"/>
            <a:ext cx="26126" cy="1881051"/>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2" name="テキスト ボックス 11"/>
          <p:cNvSpPr txBox="1"/>
          <p:nvPr/>
        </p:nvSpPr>
        <p:spPr>
          <a:xfrm>
            <a:off x="2129245" y="6139542"/>
            <a:ext cx="2050869" cy="461665"/>
          </a:xfrm>
          <a:prstGeom prst="rect">
            <a:avLst/>
          </a:prstGeom>
          <a:noFill/>
        </p:spPr>
        <p:txBody>
          <a:bodyPr wrap="square" rtlCol="0">
            <a:spAutoFit/>
          </a:bodyPr>
          <a:lstStyle/>
          <a:p>
            <a:r>
              <a:rPr lang="ja-JP" altLang="en-US" dirty="0" smtClean="0">
                <a:solidFill>
                  <a:srgbClr val="FF0000"/>
                </a:solidFill>
              </a:rPr>
              <a:t>最適発注量</a:t>
            </a:r>
            <a:endParaRPr kumimoji="1" lang="ja-JP" altLang="en-US" dirty="0">
              <a:solidFill>
                <a:srgbClr val="FF0000"/>
              </a:solidFill>
            </a:endParaRPr>
          </a:p>
        </p:txBody>
      </p:sp>
    </p:spTree>
    <p:extLst>
      <p:ext uri="{BB962C8B-B14F-4D97-AF65-F5344CB8AC3E}">
        <p14:creationId xmlns:p14="http://schemas.microsoft.com/office/powerpoint/2010/main" val="9640653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 5"/>
          <p:cNvSpPr>
            <a:spLocks noGrp="1"/>
          </p:cNvSpPr>
          <p:nvPr>
            <p:ph type="sldNum" sz="quarter" idx="12"/>
          </p:nvPr>
        </p:nvSpPr>
        <p:spPr/>
        <p:txBody>
          <a:bodyPr/>
          <a:lstStyle/>
          <a:p>
            <a:fld id="{9DDFBBA8-0C6D-4871-A80A-EB2924347038}" type="slidenum">
              <a:rPr lang="en-US" altLang="ja-JP"/>
              <a:pPr/>
              <a:t>48</a:t>
            </a:fld>
            <a:endParaRPr lang="en-US" altLang="ja-JP"/>
          </a:p>
        </p:txBody>
      </p:sp>
      <p:sp>
        <p:nvSpPr>
          <p:cNvPr id="28674" name="Rectangle 2"/>
          <p:cNvSpPr>
            <a:spLocks noGrp="1" noChangeArrowheads="1"/>
          </p:cNvSpPr>
          <p:nvPr>
            <p:ph type="title"/>
          </p:nvPr>
        </p:nvSpPr>
        <p:spPr/>
        <p:txBody>
          <a:bodyPr/>
          <a:lstStyle/>
          <a:p>
            <a:r>
              <a:rPr lang="ja-JP" altLang="en-US"/>
              <a:t>経済的発注量、あるいは</a:t>
            </a:r>
            <a:r>
              <a:rPr lang="en-US" altLang="ja-JP"/>
              <a:t>EOQ</a:t>
            </a:r>
            <a:r>
              <a:rPr lang="ja-JP" altLang="en-US"/>
              <a:t>公式</a:t>
            </a:r>
          </a:p>
        </p:txBody>
      </p:sp>
      <p:sp>
        <p:nvSpPr>
          <p:cNvPr id="28675" name="Rectangle 3"/>
          <p:cNvSpPr>
            <a:spLocks noGrp="1" noChangeArrowheads="1"/>
          </p:cNvSpPr>
          <p:nvPr>
            <p:ph type="body" idx="1"/>
          </p:nvPr>
        </p:nvSpPr>
        <p:spPr/>
        <p:txBody>
          <a:bodyPr/>
          <a:lstStyle/>
          <a:p>
            <a:pPr lvl="1"/>
            <a:r>
              <a:rPr lang="ja-JP" altLang="en-US" dirty="0"/>
              <a:t>区間 </a:t>
            </a:r>
            <a:r>
              <a:rPr lang="en-US" altLang="ja-JP" dirty="0"/>
              <a:t>[0, T] </a:t>
            </a:r>
            <a:r>
              <a:rPr lang="ja-JP" altLang="en-US" dirty="0"/>
              <a:t>の保管費　　　区間 </a:t>
            </a:r>
            <a:r>
              <a:rPr lang="en-US" altLang="ja-JP" dirty="0"/>
              <a:t>[0, T] </a:t>
            </a:r>
            <a:r>
              <a:rPr lang="ja-JP" altLang="en-US" dirty="0"/>
              <a:t>の発注費</a:t>
            </a:r>
          </a:p>
          <a:p>
            <a:pPr lvl="1"/>
            <a:endParaRPr lang="ja-JP" altLang="en-US" dirty="0"/>
          </a:p>
          <a:p>
            <a:pPr lvl="1"/>
            <a:endParaRPr lang="ja-JP" altLang="en-US" dirty="0"/>
          </a:p>
          <a:p>
            <a:r>
              <a:rPr lang="ja-JP" altLang="en-US" dirty="0">
                <a:solidFill>
                  <a:srgbClr val="FF0000"/>
                </a:solidFill>
              </a:rPr>
              <a:t>単位時間の</a:t>
            </a:r>
            <a:r>
              <a:rPr lang="ja-JP" altLang="en-US" dirty="0"/>
              <a:t>総費用　　　　　　　　　の最小化</a:t>
            </a:r>
          </a:p>
          <a:p>
            <a:endParaRPr lang="ja-JP" altLang="en-US" dirty="0"/>
          </a:p>
          <a:p>
            <a:r>
              <a:rPr lang="ja-JP" altLang="en-US" dirty="0"/>
              <a:t>経済的発注量 </a:t>
            </a:r>
            <a:r>
              <a:rPr lang="en-US" altLang="ja-JP" dirty="0"/>
              <a:t>EOQ </a:t>
            </a:r>
            <a:r>
              <a:rPr lang="ja-JP" altLang="en-US" dirty="0"/>
              <a:t>の基本公式</a:t>
            </a:r>
          </a:p>
          <a:p>
            <a:endParaRPr lang="ja-JP" altLang="en-US" dirty="0"/>
          </a:p>
          <a:p>
            <a:r>
              <a:rPr lang="ja-JP" altLang="en-US" dirty="0"/>
              <a:t>最適発注間隔は？</a:t>
            </a:r>
          </a:p>
        </p:txBody>
      </p:sp>
      <p:graphicFrame>
        <p:nvGraphicFramePr>
          <p:cNvPr id="28676" name="Object 4"/>
          <p:cNvGraphicFramePr>
            <a:graphicFrameLocks noChangeAspect="1"/>
          </p:cNvGraphicFramePr>
          <p:nvPr/>
        </p:nvGraphicFramePr>
        <p:xfrm>
          <a:off x="5430838" y="3924300"/>
          <a:ext cx="1854200" cy="762000"/>
        </p:xfrm>
        <a:graphic>
          <a:graphicData uri="http://schemas.openxmlformats.org/presentationml/2006/ole">
            <mc:AlternateContent xmlns:mc="http://schemas.openxmlformats.org/markup-compatibility/2006">
              <mc:Choice xmlns:v="urn:schemas-microsoft-com:vml" Requires="v">
                <p:oleObj spid="_x0000_s7222" name="数式" r:id="rId4" imgW="1854000" imgH="761760" progId="Equation.3">
                  <p:embed/>
                </p:oleObj>
              </mc:Choice>
              <mc:Fallback>
                <p:oleObj name="数式" r:id="rId4" imgW="1854000" imgH="76176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0838" y="3924300"/>
                        <a:ext cx="18542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7" name="Object 5"/>
          <p:cNvGraphicFramePr>
            <a:graphicFrameLocks noChangeAspect="1"/>
          </p:cNvGraphicFramePr>
          <p:nvPr/>
        </p:nvGraphicFramePr>
        <p:xfrm>
          <a:off x="3633788" y="2789238"/>
          <a:ext cx="2206625" cy="838200"/>
        </p:xfrm>
        <a:graphic>
          <a:graphicData uri="http://schemas.openxmlformats.org/presentationml/2006/ole">
            <mc:AlternateContent xmlns:mc="http://schemas.openxmlformats.org/markup-compatibility/2006">
              <mc:Choice xmlns:v="urn:schemas-microsoft-com:vml" Requires="v">
                <p:oleObj spid="_x0000_s7223" name="数式" r:id="rId6" imgW="1002960" imgH="380880" progId="Equation.3">
                  <p:embed/>
                </p:oleObj>
              </mc:Choice>
              <mc:Fallback>
                <p:oleObj name="数式" r:id="rId6" imgW="1002960" imgH="3808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33788" y="2789238"/>
                        <a:ext cx="2206625"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8" name="Object 6"/>
          <p:cNvGraphicFramePr>
            <a:graphicFrameLocks noChangeAspect="1"/>
          </p:cNvGraphicFramePr>
          <p:nvPr/>
        </p:nvGraphicFramePr>
        <p:xfrm>
          <a:off x="1897063" y="2028825"/>
          <a:ext cx="1092200" cy="804863"/>
        </p:xfrm>
        <a:graphic>
          <a:graphicData uri="http://schemas.openxmlformats.org/presentationml/2006/ole">
            <mc:AlternateContent xmlns:mc="http://schemas.openxmlformats.org/markup-compatibility/2006">
              <mc:Choice xmlns:v="urn:schemas-microsoft-com:vml" Requires="v">
                <p:oleObj spid="_x0000_s7224" name="数式" r:id="rId8" imgW="533160" imgH="393480" progId="Equation.3">
                  <p:embed/>
                </p:oleObj>
              </mc:Choice>
              <mc:Fallback>
                <p:oleObj name="数式" r:id="rId8" imgW="533160" imgH="3934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97063" y="2028825"/>
                        <a:ext cx="1092200" cy="804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9" name="Object 7"/>
          <p:cNvGraphicFramePr>
            <a:graphicFrameLocks noChangeAspect="1"/>
          </p:cNvGraphicFramePr>
          <p:nvPr/>
        </p:nvGraphicFramePr>
        <p:xfrm>
          <a:off x="5343525" y="1944688"/>
          <a:ext cx="1123950" cy="887412"/>
        </p:xfrm>
        <a:graphic>
          <a:graphicData uri="http://schemas.openxmlformats.org/presentationml/2006/ole">
            <mc:AlternateContent xmlns:mc="http://schemas.openxmlformats.org/markup-compatibility/2006">
              <mc:Choice xmlns:v="urn:schemas-microsoft-com:vml" Requires="v">
                <p:oleObj spid="_x0000_s7225" name="数式" r:id="rId10" imgW="482400" imgH="380880" progId="Equation.3">
                  <p:embed/>
                </p:oleObj>
              </mc:Choice>
              <mc:Fallback>
                <p:oleObj name="数式" r:id="rId10" imgW="482400" imgH="38088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343525" y="1944688"/>
                        <a:ext cx="1123950" cy="887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848310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ECF25AC8-E19B-404E-BBD9-46DE5B28D52F}" type="slidenum">
              <a:rPr lang="en-US" altLang="ja-JP"/>
              <a:pPr/>
              <a:t>49</a:t>
            </a:fld>
            <a:endParaRPr lang="en-US" altLang="ja-JP"/>
          </a:p>
        </p:txBody>
      </p:sp>
      <p:sp>
        <p:nvSpPr>
          <p:cNvPr id="30722" name="Rectangle 2"/>
          <p:cNvSpPr>
            <a:spLocks noGrp="1" noChangeArrowheads="1"/>
          </p:cNvSpPr>
          <p:nvPr>
            <p:ph type="title"/>
          </p:nvPr>
        </p:nvSpPr>
        <p:spPr/>
        <p:txBody>
          <a:bodyPr/>
          <a:lstStyle/>
          <a:p>
            <a:r>
              <a:rPr lang="ja-JP" altLang="en-US"/>
              <a:t>感度分析とは</a:t>
            </a:r>
          </a:p>
        </p:txBody>
      </p:sp>
      <p:sp>
        <p:nvSpPr>
          <p:cNvPr id="30723" name="Rectangle 3"/>
          <p:cNvSpPr>
            <a:spLocks noGrp="1" noChangeArrowheads="1"/>
          </p:cNvSpPr>
          <p:nvPr>
            <p:ph type="body" idx="1"/>
          </p:nvPr>
        </p:nvSpPr>
        <p:spPr/>
        <p:txBody>
          <a:bodyPr/>
          <a:lstStyle/>
          <a:p>
            <a:r>
              <a:rPr lang="ja-JP" altLang="en-US" dirty="0"/>
              <a:t>モデルは抽象化された、一面の真理を表すだけ</a:t>
            </a:r>
          </a:p>
          <a:p>
            <a:pPr lvl="1"/>
            <a:r>
              <a:rPr lang="ja-JP" altLang="en-US" dirty="0"/>
              <a:t>費用構造が変化したらどうなるか</a:t>
            </a:r>
          </a:p>
          <a:p>
            <a:pPr lvl="1"/>
            <a:r>
              <a:rPr lang="ja-JP" altLang="en-US" dirty="0"/>
              <a:t>需要が増えたらどうなるか</a:t>
            </a:r>
          </a:p>
          <a:p>
            <a:endParaRPr lang="ja-JP" altLang="en-US" dirty="0"/>
          </a:p>
          <a:p>
            <a:r>
              <a:rPr lang="ja-JP" altLang="en-US" dirty="0"/>
              <a:t>どこまでが許容範囲なのかを知る必要がある</a:t>
            </a:r>
          </a:p>
          <a:p>
            <a:r>
              <a:rPr lang="ja-JP" altLang="en-US" dirty="0"/>
              <a:t>モデルの「頑健」性、「汎用」性、「有用」性</a:t>
            </a:r>
          </a:p>
        </p:txBody>
      </p:sp>
      <p:sp>
        <p:nvSpPr>
          <p:cNvPr id="6" name="テキスト ボックス 5"/>
          <p:cNvSpPr txBox="1"/>
          <p:nvPr/>
        </p:nvSpPr>
        <p:spPr>
          <a:xfrm>
            <a:off x="7596336" y="0"/>
            <a:ext cx="1547664" cy="646331"/>
          </a:xfrm>
          <a:prstGeom prst="rect">
            <a:avLst/>
          </a:prstGeom>
          <a:solidFill>
            <a:srgbClr val="0000CC">
              <a:alpha val="20000"/>
            </a:srgbClr>
          </a:solidFill>
        </p:spPr>
        <p:txBody>
          <a:bodyPr wrap="square" rtlCol="0">
            <a:spAutoFit/>
          </a:bodyPr>
          <a:lstStyle/>
          <a:p>
            <a:pPr algn="ctr"/>
            <a:r>
              <a:rPr kumimoji="1" lang="ja-JP" altLang="en-US" b="1" dirty="0" smtClean="0">
                <a:solidFill>
                  <a:srgbClr val="FF0000"/>
                </a:solidFill>
                <a:latin typeface="+mj-ea"/>
                <a:ea typeface="+mj-ea"/>
              </a:rPr>
              <a:t>テキスト</a:t>
            </a:r>
            <a:endParaRPr kumimoji="1" lang="en-US" altLang="ja-JP" b="1" dirty="0" smtClean="0">
              <a:solidFill>
                <a:srgbClr val="FF0000"/>
              </a:solidFill>
              <a:latin typeface="+mj-ea"/>
              <a:ea typeface="+mj-ea"/>
            </a:endParaRPr>
          </a:p>
          <a:p>
            <a:pPr algn="ctr"/>
            <a:r>
              <a:rPr lang="en-US" altLang="ja-JP" b="1" dirty="0" smtClean="0">
                <a:solidFill>
                  <a:srgbClr val="FF0000"/>
                </a:solidFill>
                <a:latin typeface="+mj-ea"/>
                <a:ea typeface="+mj-ea"/>
              </a:rPr>
              <a:t>202</a:t>
            </a:r>
            <a:r>
              <a:rPr kumimoji="1" lang="ja-JP" altLang="en-US" b="1" dirty="0" smtClean="0">
                <a:solidFill>
                  <a:srgbClr val="FF0000"/>
                </a:solidFill>
                <a:latin typeface="+mj-ea"/>
                <a:ea typeface="+mj-ea"/>
              </a:rPr>
              <a:t>ページ</a:t>
            </a:r>
            <a:endParaRPr kumimoji="1" lang="ja-JP" altLang="en-US" b="1" dirty="0">
              <a:solidFill>
                <a:srgbClr val="FF0000"/>
              </a:solidFill>
              <a:latin typeface="+mj-ea"/>
              <a:ea typeface="+mj-ea"/>
            </a:endParaRPr>
          </a:p>
        </p:txBody>
      </p:sp>
    </p:spTree>
    <p:extLst>
      <p:ext uri="{BB962C8B-B14F-4D97-AF65-F5344CB8AC3E}">
        <p14:creationId xmlns:p14="http://schemas.microsoft.com/office/powerpoint/2010/main" val="695509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スライド番号プレースホルダ 5"/>
          <p:cNvSpPr>
            <a:spLocks noGrp="1"/>
          </p:cNvSpPr>
          <p:nvPr>
            <p:ph type="sldNum" sz="quarter" idx="12"/>
          </p:nvPr>
        </p:nvSpPr>
        <p:spPr/>
        <p:txBody>
          <a:bodyPr/>
          <a:lstStyle/>
          <a:p>
            <a:fld id="{9EEB86BB-0444-44AA-B687-DA5109B86751}" type="slidenum">
              <a:rPr lang="en-US" altLang="ja-JP"/>
              <a:pPr/>
              <a:t>5</a:t>
            </a:fld>
            <a:endParaRPr lang="en-US" altLang="ja-JP"/>
          </a:p>
        </p:txBody>
      </p:sp>
      <p:sp>
        <p:nvSpPr>
          <p:cNvPr id="45058" name="Rectangle 2"/>
          <p:cNvSpPr>
            <a:spLocks noGrp="1" noChangeArrowheads="1"/>
          </p:cNvSpPr>
          <p:nvPr>
            <p:ph type="title"/>
          </p:nvPr>
        </p:nvSpPr>
        <p:spPr/>
        <p:txBody>
          <a:bodyPr/>
          <a:lstStyle/>
          <a:p>
            <a:r>
              <a:rPr lang="ja-JP" altLang="en-US"/>
              <a:t>在庫管理の目的</a:t>
            </a:r>
          </a:p>
        </p:txBody>
      </p:sp>
      <p:sp>
        <p:nvSpPr>
          <p:cNvPr id="45059" name="Rectangle 3"/>
          <p:cNvSpPr>
            <a:spLocks noGrp="1" noChangeArrowheads="1"/>
          </p:cNvSpPr>
          <p:nvPr>
            <p:ph type="body" idx="1"/>
          </p:nvPr>
        </p:nvSpPr>
        <p:spPr/>
        <p:txBody>
          <a:bodyPr/>
          <a:lstStyle/>
          <a:p>
            <a:r>
              <a:rPr lang="ja-JP" altLang="en-US"/>
              <a:t>上流が制御不能</a:t>
            </a:r>
          </a:p>
          <a:p>
            <a:endParaRPr lang="ja-JP" altLang="en-US"/>
          </a:p>
          <a:p>
            <a:endParaRPr lang="ja-JP" altLang="en-US"/>
          </a:p>
          <a:p>
            <a:endParaRPr lang="ja-JP" altLang="en-US"/>
          </a:p>
          <a:p>
            <a:r>
              <a:rPr lang="ja-JP" altLang="en-US"/>
              <a:t>下流が制御不能</a:t>
            </a:r>
          </a:p>
        </p:txBody>
      </p:sp>
      <p:grpSp>
        <p:nvGrpSpPr>
          <p:cNvPr id="30" name="グループ化 29"/>
          <p:cNvGrpSpPr/>
          <p:nvPr/>
        </p:nvGrpSpPr>
        <p:grpSpPr>
          <a:xfrm>
            <a:off x="1317047" y="4829609"/>
            <a:ext cx="1422400" cy="631825"/>
            <a:chOff x="1603375" y="4691063"/>
            <a:chExt cx="1422400" cy="631825"/>
          </a:xfrm>
        </p:grpSpPr>
        <p:sp>
          <p:nvSpPr>
            <p:cNvPr id="45075" name="Line 19"/>
            <p:cNvSpPr>
              <a:spLocks noChangeShapeType="1"/>
            </p:cNvSpPr>
            <p:nvPr/>
          </p:nvSpPr>
          <p:spPr bwMode="auto">
            <a:xfrm>
              <a:off x="1603375" y="4691063"/>
              <a:ext cx="1588" cy="630237"/>
            </a:xfrm>
            <a:prstGeom prst="line">
              <a:avLst/>
            </a:prstGeom>
            <a:noFill/>
            <a:ln w="12700">
              <a:solidFill>
                <a:srgbClr val="000000"/>
              </a:solidFill>
              <a:round/>
              <a:headEnd/>
              <a:tailEnd/>
            </a:ln>
          </p:spPr>
          <p:txBody>
            <a:bodyPr/>
            <a:lstStyle/>
            <a:p>
              <a:endParaRPr lang="ja-JP" altLang="en-US"/>
            </a:p>
          </p:txBody>
        </p:sp>
        <p:sp>
          <p:nvSpPr>
            <p:cNvPr id="45076" name="Line 20"/>
            <p:cNvSpPr>
              <a:spLocks noChangeShapeType="1"/>
            </p:cNvSpPr>
            <p:nvPr/>
          </p:nvSpPr>
          <p:spPr bwMode="auto">
            <a:xfrm>
              <a:off x="1603375" y="5321300"/>
              <a:ext cx="1422400" cy="1588"/>
            </a:xfrm>
            <a:prstGeom prst="line">
              <a:avLst/>
            </a:prstGeom>
            <a:noFill/>
            <a:ln w="12700">
              <a:solidFill>
                <a:srgbClr val="000000"/>
              </a:solidFill>
              <a:round/>
              <a:headEnd/>
              <a:tailEnd/>
            </a:ln>
          </p:spPr>
          <p:txBody>
            <a:bodyPr/>
            <a:lstStyle/>
            <a:p>
              <a:endParaRPr lang="ja-JP" altLang="en-US"/>
            </a:p>
          </p:txBody>
        </p:sp>
        <p:sp>
          <p:nvSpPr>
            <p:cNvPr id="45077" name="Line 21"/>
            <p:cNvSpPr>
              <a:spLocks noChangeShapeType="1"/>
            </p:cNvSpPr>
            <p:nvPr/>
          </p:nvSpPr>
          <p:spPr bwMode="auto">
            <a:xfrm>
              <a:off x="1616075" y="5103813"/>
              <a:ext cx="635000" cy="1587"/>
            </a:xfrm>
            <a:prstGeom prst="line">
              <a:avLst/>
            </a:prstGeom>
            <a:noFill/>
            <a:ln w="12700">
              <a:solidFill>
                <a:srgbClr val="000000"/>
              </a:solidFill>
              <a:round/>
              <a:headEnd/>
              <a:tailEnd/>
            </a:ln>
          </p:spPr>
          <p:txBody>
            <a:bodyPr/>
            <a:lstStyle/>
            <a:p>
              <a:endParaRPr lang="ja-JP" altLang="en-US"/>
            </a:p>
          </p:txBody>
        </p:sp>
        <p:sp>
          <p:nvSpPr>
            <p:cNvPr id="45078" name="Line 22"/>
            <p:cNvSpPr>
              <a:spLocks noChangeShapeType="1"/>
            </p:cNvSpPr>
            <p:nvPr/>
          </p:nvSpPr>
          <p:spPr bwMode="auto">
            <a:xfrm>
              <a:off x="2263775" y="4902200"/>
              <a:ext cx="736600" cy="1588"/>
            </a:xfrm>
            <a:prstGeom prst="line">
              <a:avLst/>
            </a:prstGeom>
            <a:noFill/>
            <a:ln w="12700">
              <a:solidFill>
                <a:srgbClr val="000000"/>
              </a:solidFill>
              <a:round/>
              <a:headEnd/>
              <a:tailEnd/>
            </a:ln>
          </p:spPr>
          <p:txBody>
            <a:bodyPr/>
            <a:lstStyle/>
            <a:p>
              <a:endParaRPr lang="ja-JP" altLang="en-US"/>
            </a:p>
          </p:txBody>
        </p:sp>
      </p:grpSp>
      <p:grpSp>
        <p:nvGrpSpPr>
          <p:cNvPr id="29" name="グループ化 28"/>
          <p:cNvGrpSpPr/>
          <p:nvPr/>
        </p:nvGrpSpPr>
        <p:grpSpPr>
          <a:xfrm>
            <a:off x="6442940" y="4827877"/>
            <a:ext cx="1409700" cy="650875"/>
            <a:chOff x="5962650" y="4633913"/>
            <a:chExt cx="1409700" cy="650875"/>
          </a:xfrm>
        </p:grpSpPr>
        <p:sp>
          <p:nvSpPr>
            <p:cNvPr id="45073" name="Line 17"/>
            <p:cNvSpPr>
              <a:spLocks noChangeShapeType="1"/>
            </p:cNvSpPr>
            <p:nvPr/>
          </p:nvSpPr>
          <p:spPr bwMode="auto">
            <a:xfrm>
              <a:off x="5975350" y="4633913"/>
              <a:ext cx="1588" cy="638175"/>
            </a:xfrm>
            <a:prstGeom prst="line">
              <a:avLst/>
            </a:prstGeom>
            <a:noFill/>
            <a:ln w="12700">
              <a:solidFill>
                <a:srgbClr val="000000"/>
              </a:solidFill>
              <a:round/>
              <a:headEnd/>
              <a:tailEnd/>
            </a:ln>
          </p:spPr>
          <p:txBody>
            <a:bodyPr/>
            <a:lstStyle/>
            <a:p>
              <a:endParaRPr lang="ja-JP" altLang="en-US"/>
            </a:p>
          </p:txBody>
        </p:sp>
        <p:sp>
          <p:nvSpPr>
            <p:cNvPr id="45074" name="Line 18"/>
            <p:cNvSpPr>
              <a:spLocks noChangeShapeType="1"/>
            </p:cNvSpPr>
            <p:nvPr/>
          </p:nvSpPr>
          <p:spPr bwMode="auto">
            <a:xfrm>
              <a:off x="5962650" y="5283200"/>
              <a:ext cx="1409700" cy="1588"/>
            </a:xfrm>
            <a:prstGeom prst="line">
              <a:avLst/>
            </a:prstGeom>
            <a:noFill/>
            <a:ln w="12700">
              <a:solidFill>
                <a:srgbClr val="000000"/>
              </a:solidFill>
              <a:round/>
              <a:headEnd/>
              <a:tailEnd/>
            </a:ln>
          </p:spPr>
          <p:txBody>
            <a:bodyPr/>
            <a:lstStyle/>
            <a:p>
              <a:endParaRPr lang="ja-JP" altLang="en-US"/>
            </a:p>
          </p:txBody>
        </p:sp>
        <p:sp>
          <p:nvSpPr>
            <p:cNvPr id="45079" name="Freeform 23"/>
            <p:cNvSpPr>
              <a:spLocks/>
            </p:cNvSpPr>
            <p:nvPr/>
          </p:nvSpPr>
          <p:spPr bwMode="auto">
            <a:xfrm>
              <a:off x="6064250" y="4716463"/>
              <a:ext cx="1282700" cy="465137"/>
            </a:xfrm>
            <a:custGeom>
              <a:avLst/>
              <a:gdLst/>
              <a:ahLst/>
              <a:cxnLst>
                <a:cxn ang="0">
                  <a:pos x="8" y="279"/>
                </a:cxn>
                <a:cxn ang="0">
                  <a:pos x="8" y="255"/>
                </a:cxn>
                <a:cxn ang="0">
                  <a:pos x="16" y="227"/>
                </a:cxn>
                <a:cxn ang="0">
                  <a:pos x="16" y="203"/>
                </a:cxn>
                <a:cxn ang="0">
                  <a:pos x="24" y="175"/>
                </a:cxn>
                <a:cxn ang="0">
                  <a:pos x="24" y="151"/>
                </a:cxn>
                <a:cxn ang="0">
                  <a:pos x="32" y="123"/>
                </a:cxn>
                <a:cxn ang="0">
                  <a:pos x="40" y="99"/>
                </a:cxn>
                <a:cxn ang="0">
                  <a:pos x="56" y="75"/>
                </a:cxn>
                <a:cxn ang="0">
                  <a:pos x="72" y="52"/>
                </a:cxn>
                <a:cxn ang="0">
                  <a:pos x="96" y="28"/>
                </a:cxn>
                <a:cxn ang="0">
                  <a:pos x="128" y="9"/>
                </a:cxn>
                <a:cxn ang="0">
                  <a:pos x="168" y="9"/>
                </a:cxn>
                <a:cxn ang="0">
                  <a:pos x="200" y="42"/>
                </a:cxn>
                <a:cxn ang="0">
                  <a:pos x="224" y="80"/>
                </a:cxn>
                <a:cxn ang="0">
                  <a:pos x="248" y="113"/>
                </a:cxn>
                <a:cxn ang="0">
                  <a:pos x="280" y="127"/>
                </a:cxn>
                <a:cxn ang="0">
                  <a:pos x="304" y="127"/>
                </a:cxn>
                <a:cxn ang="0">
                  <a:pos x="320" y="123"/>
                </a:cxn>
                <a:cxn ang="0">
                  <a:pos x="352" y="104"/>
                </a:cxn>
                <a:cxn ang="0">
                  <a:pos x="376" y="75"/>
                </a:cxn>
                <a:cxn ang="0">
                  <a:pos x="408" y="71"/>
                </a:cxn>
                <a:cxn ang="0">
                  <a:pos x="440" y="80"/>
                </a:cxn>
                <a:cxn ang="0">
                  <a:pos x="472" y="94"/>
                </a:cxn>
                <a:cxn ang="0">
                  <a:pos x="504" y="113"/>
                </a:cxn>
                <a:cxn ang="0">
                  <a:pos x="520" y="137"/>
                </a:cxn>
                <a:cxn ang="0">
                  <a:pos x="536" y="156"/>
                </a:cxn>
                <a:cxn ang="0">
                  <a:pos x="552" y="184"/>
                </a:cxn>
                <a:cxn ang="0">
                  <a:pos x="576" y="208"/>
                </a:cxn>
                <a:cxn ang="0">
                  <a:pos x="600" y="231"/>
                </a:cxn>
                <a:cxn ang="0">
                  <a:pos x="632" y="241"/>
                </a:cxn>
                <a:cxn ang="0">
                  <a:pos x="672" y="231"/>
                </a:cxn>
                <a:cxn ang="0">
                  <a:pos x="704" y="217"/>
                </a:cxn>
                <a:cxn ang="0">
                  <a:pos x="736" y="198"/>
                </a:cxn>
                <a:cxn ang="0">
                  <a:pos x="752" y="175"/>
                </a:cxn>
                <a:cxn ang="0">
                  <a:pos x="768" y="151"/>
                </a:cxn>
                <a:cxn ang="0">
                  <a:pos x="784" y="127"/>
                </a:cxn>
                <a:cxn ang="0">
                  <a:pos x="808" y="109"/>
                </a:cxn>
              </a:cxnLst>
              <a:rect l="0" t="0" r="r" b="b"/>
              <a:pathLst>
                <a:path w="808" h="293">
                  <a:moveTo>
                    <a:pt x="0" y="293"/>
                  </a:moveTo>
                  <a:lnTo>
                    <a:pt x="8" y="279"/>
                  </a:lnTo>
                  <a:lnTo>
                    <a:pt x="8" y="269"/>
                  </a:lnTo>
                  <a:lnTo>
                    <a:pt x="8" y="255"/>
                  </a:lnTo>
                  <a:lnTo>
                    <a:pt x="8" y="241"/>
                  </a:lnTo>
                  <a:lnTo>
                    <a:pt x="16" y="227"/>
                  </a:lnTo>
                  <a:lnTo>
                    <a:pt x="16" y="217"/>
                  </a:lnTo>
                  <a:lnTo>
                    <a:pt x="16" y="203"/>
                  </a:lnTo>
                  <a:lnTo>
                    <a:pt x="16" y="189"/>
                  </a:lnTo>
                  <a:lnTo>
                    <a:pt x="24" y="175"/>
                  </a:lnTo>
                  <a:lnTo>
                    <a:pt x="24" y="161"/>
                  </a:lnTo>
                  <a:lnTo>
                    <a:pt x="24" y="151"/>
                  </a:lnTo>
                  <a:lnTo>
                    <a:pt x="32" y="137"/>
                  </a:lnTo>
                  <a:lnTo>
                    <a:pt x="32" y="123"/>
                  </a:lnTo>
                  <a:lnTo>
                    <a:pt x="40" y="109"/>
                  </a:lnTo>
                  <a:lnTo>
                    <a:pt x="40" y="99"/>
                  </a:lnTo>
                  <a:lnTo>
                    <a:pt x="48" y="85"/>
                  </a:lnTo>
                  <a:lnTo>
                    <a:pt x="56" y="75"/>
                  </a:lnTo>
                  <a:lnTo>
                    <a:pt x="64" y="61"/>
                  </a:lnTo>
                  <a:lnTo>
                    <a:pt x="72" y="52"/>
                  </a:lnTo>
                  <a:lnTo>
                    <a:pt x="88" y="38"/>
                  </a:lnTo>
                  <a:lnTo>
                    <a:pt x="96" y="28"/>
                  </a:lnTo>
                  <a:lnTo>
                    <a:pt x="112" y="19"/>
                  </a:lnTo>
                  <a:lnTo>
                    <a:pt x="128" y="9"/>
                  </a:lnTo>
                  <a:lnTo>
                    <a:pt x="144" y="0"/>
                  </a:lnTo>
                  <a:lnTo>
                    <a:pt x="168" y="9"/>
                  </a:lnTo>
                  <a:lnTo>
                    <a:pt x="184" y="23"/>
                  </a:lnTo>
                  <a:lnTo>
                    <a:pt x="200" y="42"/>
                  </a:lnTo>
                  <a:lnTo>
                    <a:pt x="208" y="57"/>
                  </a:lnTo>
                  <a:lnTo>
                    <a:pt x="224" y="80"/>
                  </a:lnTo>
                  <a:lnTo>
                    <a:pt x="240" y="94"/>
                  </a:lnTo>
                  <a:lnTo>
                    <a:pt x="248" y="113"/>
                  </a:lnTo>
                  <a:lnTo>
                    <a:pt x="264" y="123"/>
                  </a:lnTo>
                  <a:lnTo>
                    <a:pt x="280" y="127"/>
                  </a:lnTo>
                  <a:lnTo>
                    <a:pt x="288" y="127"/>
                  </a:lnTo>
                  <a:lnTo>
                    <a:pt x="304" y="127"/>
                  </a:lnTo>
                  <a:lnTo>
                    <a:pt x="312" y="123"/>
                  </a:lnTo>
                  <a:lnTo>
                    <a:pt x="320" y="123"/>
                  </a:lnTo>
                  <a:lnTo>
                    <a:pt x="336" y="113"/>
                  </a:lnTo>
                  <a:lnTo>
                    <a:pt x="352" y="104"/>
                  </a:lnTo>
                  <a:lnTo>
                    <a:pt x="360" y="85"/>
                  </a:lnTo>
                  <a:lnTo>
                    <a:pt x="376" y="75"/>
                  </a:lnTo>
                  <a:lnTo>
                    <a:pt x="392" y="75"/>
                  </a:lnTo>
                  <a:lnTo>
                    <a:pt x="408" y="71"/>
                  </a:lnTo>
                  <a:lnTo>
                    <a:pt x="424" y="71"/>
                  </a:lnTo>
                  <a:lnTo>
                    <a:pt x="440" y="80"/>
                  </a:lnTo>
                  <a:lnTo>
                    <a:pt x="456" y="85"/>
                  </a:lnTo>
                  <a:lnTo>
                    <a:pt x="472" y="94"/>
                  </a:lnTo>
                  <a:lnTo>
                    <a:pt x="488" y="104"/>
                  </a:lnTo>
                  <a:lnTo>
                    <a:pt x="504" y="113"/>
                  </a:lnTo>
                  <a:lnTo>
                    <a:pt x="512" y="127"/>
                  </a:lnTo>
                  <a:lnTo>
                    <a:pt x="520" y="137"/>
                  </a:lnTo>
                  <a:lnTo>
                    <a:pt x="528" y="146"/>
                  </a:lnTo>
                  <a:lnTo>
                    <a:pt x="536" y="156"/>
                  </a:lnTo>
                  <a:lnTo>
                    <a:pt x="544" y="170"/>
                  </a:lnTo>
                  <a:lnTo>
                    <a:pt x="552" y="184"/>
                  </a:lnTo>
                  <a:lnTo>
                    <a:pt x="560" y="198"/>
                  </a:lnTo>
                  <a:lnTo>
                    <a:pt x="576" y="208"/>
                  </a:lnTo>
                  <a:lnTo>
                    <a:pt x="584" y="222"/>
                  </a:lnTo>
                  <a:lnTo>
                    <a:pt x="600" y="231"/>
                  </a:lnTo>
                  <a:lnTo>
                    <a:pt x="616" y="236"/>
                  </a:lnTo>
                  <a:lnTo>
                    <a:pt x="632" y="241"/>
                  </a:lnTo>
                  <a:lnTo>
                    <a:pt x="648" y="241"/>
                  </a:lnTo>
                  <a:lnTo>
                    <a:pt x="672" y="231"/>
                  </a:lnTo>
                  <a:lnTo>
                    <a:pt x="696" y="227"/>
                  </a:lnTo>
                  <a:lnTo>
                    <a:pt x="704" y="217"/>
                  </a:lnTo>
                  <a:lnTo>
                    <a:pt x="720" y="208"/>
                  </a:lnTo>
                  <a:lnTo>
                    <a:pt x="736" y="198"/>
                  </a:lnTo>
                  <a:lnTo>
                    <a:pt x="744" y="184"/>
                  </a:lnTo>
                  <a:lnTo>
                    <a:pt x="752" y="175"/>
                  </a:lnTo>
                  <a:lnTo>
                    <a:pt x="760" y="161"/>
                  </a:lnTo>
                  <a:lnTo>
                    <a:pt x="768" y="151"/>
                  </a:lnTo>
                  <a:lnTo>
                    <a:pt x="776" y="142"/>
                  </a:lnTo>
                  <a:lnTo>
                    <a:pt x="784" y="127"/>
                  </a:lnTo>
                  <a:lnTo>
                    <a:pt x="800" y="118"/>
                  </a:lnTo>
                  <a:lnTo>
                    <a:pt x="808" y="109"/>
                  </a:lnTo>
                </a:path>
              </a:pathLst>
            </a:custGeom>
            <a:noFill/>
            <a:ln w="12700">
              <a:solidFill>
                <a:srgbClr val="000000"/>
              </a:solidFill>
              <a:prstDash val="solid"/>
              <a:round/>
              <a:headEnd/>
              <a:tailEnd/>
            </a:ln>
          </p:spPr>
          <p:txBody>
            <a:bodyPr/>
            <a:lstStyle/>
            <a:p>
              <a:endParaRPr lang="ja-JP" altLang="en-US"/>
            </a:p>
          </p:txBody>
        </p:sp>
      </p:grpSp>
      <p:sp>
        <p:nvSpPr>
          <p:cNvPr id="45082" name="Rectangle 26"/>
          <p:cNvSpPr>
            <a:spLocks noChangeArrowheads="1"/>
          </p:cNvSpPr>
          <p:nvPr/>
        </p:nvSpPr>
        <p:spPr bwMode="auto">
          <a:xfrm>
            <a:off x="3796145" y="2235200"/>
            <a:ext cx="1597892" cy="1479550"/>
          </a:xfrm>
          <a:prstGeom prst="rect">
            <a:avLst/>
          </a:prstGeom>
          <a:noFill/>
          <a:ln w="38100">
            <a:solidFill>
              <a:srgbClr val="000000"/>
            </a:solidFill>
            <a:miter lim="800000"/>
            <a:headEnd/>
            <a:tailEnd/>
          </a:ln>
        </p:spPr>
        <p:txBody>
          <a:bodyPr/>
          <a:lstStyle/>
          <a:p>
            <a:endParaRPr lang="ja-JP" altLang="en-US"/>
          </a:p>
        </p:txBody>
      </p:sp>
      <p:grpSp>
        <p:nvGrpSpPr>
          <p:cNvPr id="28" name="グループ化 27"/>
          <p:cNvGrpSpPr/>
          <p:nvPr/>
        </p:nvGrpSpPr>
        <p:grpSpPr>
          <a:xfrm>
            <a:off x="6342351" y="2588202"/>
            <a:ext cx="1422400" cy="631825"/>
            <a:chOff x="6046788" y="2403475"/>
            <a:chExt cx="1422400" cy="631825"/>
          </a:xfrm>
        </p:grpSpPr>
        <p:sp>
          <p:nvSpPr>
            <p:cNvPr id="45085" name="Line 29"/>
            <p:cNvSpPr>
              <a:spLocks noChangeShapeType="1"/>
            </p:cNvSpPr>
            <p:nvPr/>
          </p:nvSpPr>
          <p:spPr bwMode="auto">
            <a:xfrm>
              <a:off x="6046788" y="2403475"/>
              <a:ext cx="1587" cy="630238"/>
            </a:xfrm>
            <a:prstGeom prst="line">
              <a:avLst/>
            </a:prstGeom>
            <a:noFill/>
            <a:ln w="12700">
              <a:solidFill>
                <a:srgbClr val="000000"/>
              </a:solidFill>
              <a:round/>
              <a:headEnd/>
              <a:tailEnd/>
            </a:ln>
          </p:spPr>
          <p:txBody>
            <a:bodyPr/>
            <a:lstStyle/>
            <a:p>
              <a:endParaRPr lang="ja-JP" altLang="en-US"/>
            </a:p>
          </p:txBody>
        </p:sp>
        <p:sp>
          <p:nvSpPr>
            <p:cNvPr id="45086" name="Line 30"/>
            <p:cNvSpPr>
              <a:spLocks noChangeShapeType="1"/>
            </p:cNvSpPr>
            <p:nvPr/>
          </p:nvSpPr>
          <p:spPr bwMode="auto">
            <a:xfrm>
              <a:off x="6046788" y="3033713"/>
              <a:ext cx="1422400" cy="1587"/>
            </a:xfrm>
            <a:prstGeom prst="line">
              <a:avLst/>
            </a:prstGeom>
            <a:noFill/>
            <a:ln w="12700">
              <a:solidFill>
                <a:srgbClr val="000000"/>
              </a:solidFill>
              <a:round/>
              <a:headEnd/>
              <a:tailEnd/>
            </a:ln>
          </p:spPr>
          <p:txBody>
            <a:bodyPr/>
            <a:lstStyle/>
            <a:p>
              <a:endParaRPr lang="ja-JP" altLang="en-US"/>
            </a:p>
          </p:txBody>
        </p:sp>
        <p:sp>
          <p:nvSpPr>
            <p:cNvPr id="45087" name="Line 31"/>
            <p:cNvSpPr>
              <a:spLocks noChangeShapeType="1"/>
            </p:cNvSpPr>
            <p:nvPr/>
          </p:nvSpPr>
          <p:spPr bwMode="auto">
            <a:xfrm>
              <a:off x="6059488" y="2816225"/>
              <a:ext cx="635000" cy="1588"/>
            </a:xfrm>
            <a:prstGeom prst="line">
              <a:avLst/>
            </a:prstGeom>
            <a:noFill/>
            <a:ln w="12700">
              <a:solidFill>
                <a:srgbClr val="000000"/>
              </a:solidFill>
              <a:round/>
              <a:headEnd/>
              <a:tailEnd/>
            </a:ln>
          </p:spPr>
          <p:txBody>
            <a:bodyPr/>
            <a:lstStyle/>
            <a:p>
              <a:endParaRPr lang="ja-JP" altLang="en-US"/>
            </a:p>
          </p:txBody>
        </p:sp>
        <p:sp>
          <p:nvSpPr>
            <p:cNvPr id="45088" name="Line 32"/>
            <p:cNvSpPr>
              <a:spLocks noChangeShapeType="1"/>
            </p:cNvSpPr>
            <p:nvPr/>
          </p:nvSpPr>
          <p:spPr bwMode="auto">
            <a:xfrm>
              <a:off x="6707188" y="2614613"/>
              <a:ext cx="736600" cy="1587"/>
            </a:xfrm>
            <a:prstGeom prst="line">
              <a:avLst/>
            </a:prstGeom>
            <a:noFill/>
            <a:ln w="12700">
              <a:solidFill>
                <a:srgbClr val="000000"/>
              </a:solidFill>
              <a:round/>
              <a:headEnd/>
              <a:tailEnd/>
            </a:ln>
          </p:spPr>
          <p:txBody>
            <a:bodyPr/>
            <a:lstStyle/>
            <a:p>
              <a:endParaRPr lang="ja-JP" altLang="en-US"/>
            </a:p>
          </p:txBody>
        </p:sp>
      </p:grpSp>
      <p:grpSp>
        <p:nvGrpSpPr>
          <p:cNvPr id="27" name="グループ化 26"/>
          <p:cNvGrpSpPr/>
          <p:nvPr/>
        </p:nvGrpSpPr>
        <p:grpSpPr>
          <a:xfrm>
            <a:off x="1279668" y="2552989"/>
            <a:ext cx="1409700" cy="650875"/>
            <a:chOff x="1741488" y="2359025"/>
            <a:chExt cx="1409700" cy="650875"/>
          </a:xfrm>
        </p:grpSpPr>
        <p:sp>
          <p:nvSpPr>
            <p:cNvPr id="45083" name="Line 27"/>
            <p:cNvSpPr>
              <a:spLocks noChangeShapeType="1"/>
            </p:cNvSpPr>
            <p:nvPr/>
          </p:nvSpPr>
          <p:spPr bwMode="auto">
            <a:xfrm>
              <a:off x="1754188" y="2359025"/>
              <a:ext cx="1587" cy="638175"/>
            </a:xfrm>
            <a:prstGeom prst="line">
              <a:avLst/>
            </a:prstGeom>
            <a:noFill/>
            <a:ln w="12700">
              <a:solidFill>
                <a:srgbClr val="000000"/>
              </a:solidFill>
              <a:round/>
              <a:headEnd/>
              <a:tailEnd/>
            </a:ln>
          </p:spPr>
          <p:txBody>
            <a:bodyPr/>
            <a:lstStyle/>
            <a:p>
              <a:endParaRPr lang="ja-JP" altLang="en-US"/>
            </a:p>
          </p:txBody>
        </p:sp>
        <p:sp>
          <p:nvSpPr>
            <p:cNvPr id="45084" name="Line 28"/>
            <p:cNvSpPr>
              <a:spLocks noChangeShapeType="1"/>
            </p:cNvSpPr>
            <p:nvPr/>
          </p:nvSpPr>
          <p:spPr bwMode="auto">
            <a:xfrm>
              <a:off x="1741488" y="3008313"/>
              <a:ext cx="1409700" cy="1587"/>
            </a:xfrm>
            <a:prstGeom prst="line">
              <a:avLst/>
            </a:prstGeom>
            <a:noFill/>
            <a:ln w="12700">
              <a:solidFill>
                <a:srgbClr val="000000"/>
              </a:solidFill>
              <a:round/>
              <a:headEnd/>
              <a:tailEnd/>
            </a:ln>
          </p:spPr>
          <p:txBody>
            <a:bodyPr/>
            <a:lstStyle/>
            <a:p>
              <a:endParaRPr lang="ja-JP" altLang="en-US"/>
            </a:p>
          </p:txBody>
        </p:sp>
        <p:sp>
          <p:nvSpPr>
            <p:cNvPr id="45089" name="Freeform 33"/>
            <p:cNvSpPr>
              <a:spLocks/>
            </p:cNvSpPr>
            <p:nvPr/>
          </p:nvSpPr>
          <p:spPr bwMode="auto">
            <a:xfrm>
              <a:off x="1843088" y="2441575"/>
              <a:ext cx="1282700" cy="465138"/>
            </a:xfrm>
            <a:custGeom>
              <a:avLst/>
              <a:gdLst/>
              <a:ahLst/>
              <a:cxnLst>
                <a:cxn ang="0">
                  <a:pos x="8" y="279"/>
                </a:cxn>
                <a:cxn ang="0">
                  <a:pos x="8" y="255"/>
                </a:cxn>
                <a:cxn ang="0">
                  <a:pos x="16" y="227"/>
                </a:cxn>
                <a:cxn ang="0">
                  <a:pos x="16" y="203"/>
                </a:cxn>
                <a:cxn ang="0">
                  <a:pos x="24" y="175"/>
                </a:cxn>
                <a:cxn ang="0">
                  <a:pos x="24" y="151"/>
                </a:cxn>
                <a:cxn ang="0">
                  <a:pos x="32" y="123"/>
                </a:cxn>
                <a:cxn ang="0">
                  <a:pos x="40" y="99"/>
                </a:cxn>
                <a:cxn ang="0">
                  <a:pos x="56" y="75"/>
                </a:cxn>
                <a:cxn ang="0">
                  <a:pos x="72" y="52"/>
                </a:cxn>
                <a:cxn ang="0">
                  <a:pos x="96" y="28"/>
                </a:cxn>
                <a:cxn ang="0">
                  <a:pos x="128" y="9"/>
                </a:cxn>
                <a:cxn ang="0">
                  <a:pos x="168" y="9"/>
                </a:cxn>
                <a:cxn ang="0">
                  <a:pos x="200" y="42"/>
                </a:cxn>
                <a:cxn ang="0">
                  <a:pos x="224" y="80"/>
                </a:cxn>
                <a:cxn ang="0">
                  <a:pos x="248" y="113"/>
                </a:cxn>
                <a:cxn ang="0">
                  <a:pos x="280" y="127"/>
                </a:cxn>
                <a:cxn ang="0">
                  <a:pos x="304" y="127"/>
                </a:cxn>
                <a:cxn ang="0">
                  <a:pos x="320" y="123"/>
                </a:cxn>
                <a:cxn ang="0">
                  <a:pos x="352" y="104"/>
                </a:cxn>
                <a:cxn ang="0">
                  <a:pos x="376" y="75"/>
                </a:cxn>
                <a:cxn ang="0">
                  <a:pos x="408" y="71"/>
                </a:cxn>
                <a:cxn ang="0">
                  <a:pos x="440" y="80"/>
                </a:cxn>
                <a:cxn ang="0">
                  <a:pos x="472" y="94"/>
                </a:cxn>
                <a:cxn ang="0">
                  <a:pos x="504" y="113"/>
                </a:cxn>
                <a:cxn ang="0">
                  <a:pos x="520" y="137"/>
                </a:cxn>
                <a:cxn ang="0">
                  <a:pos x="536" y="156"/>
                </a:cxn>
                <a:cxn ang="0">
                  <a:pos x="552" y="184"/>
                </a:cxn>
                <a:cxn ang="0">
                  <a:pos x="576" y="208"/>
                </a:cxn>
                <a:cxn ang="0">
                  <a:pos x="600" y="231"/>
                </a:cxn>
                <a:cxn ang="0">
                  <a:pos x="632" y="241"/>
                </a:cxn>
                <a:cxn ang="0">
                  <a:pos x="672" y="231"/>
                </a:cxn>
                <a:cxn ang="0">
                  <a:pos x="704" y="217"/>
                </a:cxn>
                <a:cxn ang="0">
                  <a:pos x="736" y="198"/>
                </a:cxn>
                <a:cxn ang="0">
                  <a:pos x="752" y="175"/>
                </a:cxn>
                <a:cxn ang="0">
                  <a:pos x="768" y="151"/>
                </a:cxn>
                <a:cxn ang="0">
                  <a:pos x="784" y="127"/>
                </a:cxn>
                <a:cxn ang="0">
                  <a:pos x="808" y="109"/>
                </a:cxn>
              </a:cxnLst>
              <a:rect l="0" t="0" r="r" b="b"/>
              <a:pathLst>
                <a:path w="808" h="293">
                  <a:moveTo>
                    <a:pt x="0" y="293"/>
                  </a:moveTo>
                  <a:lnTo>
                    <a:pt x="8" y="279"/>
                  </a:lnTo>
                  <a:lnTo>
                    <a:pt x="8" y="269"/>
                  </a:lnTo>
                  <a:lnTo>
                    <a:pt x="8" y="255"/>
                  </a:lnTo>
                  <a:lnTo>
                    <a:pt x="8" y="241"/>
                  </a:lnTo>
                  <a:lnTo>
                    <a:pt x="16" y="227"/>
                  </a:lnTo>
                  <a:lnTo>
                    <a:pt x="16" y="217"/>
                  </a:lnTo>
                  <a:lnTo>
                    <a:pt x="16" y="203"/>
                  </a:lnTo>
                  <a:lnTo>
                    <a:pt x="16" y="189"/>
                  </a:lnTo>
                  <a:lnTo>
                    <a:pt x="24" y="175"/>
                  </a:lnTo>
                  <a:lnTo>
                    <a:pt x="24" y="161"/>
                  </a:lnTo>
                  <a:lnTo>
                    <a:pt x="24" y="151"/>
                  </a:lnTo>
                  <a:lnTo>
                    <a:pt x="32" y="137"/>
                  </a:lnTo>
                  <a:lnTo>
                    <a:pt x="32" y="123"/>
                  </a:lnTo>
                  <a:lnTo>
                    <a:pt x="40" y="109"/>
                  </a:lnTo>
                  <a:lnTo>
                    <a:pt x="40" y="99"/>
                  </a:lnTo>
                  <a:lnTo>
                    <a:pt x="48" y="85"/>
                  </a:lnTo>
                  <a:lnTo>
                    <a:pt x="56" y="75"/>
                  </a:lnTo>
                  <a:lnTo>
                    <a:pt x="64" y="61"/>
                  </a:lnTo>
                  <a:lnTo>
                    <a:pt x="72" y="52"/>
                  </a:lnTo>
                  <a:lnTo>
                    <a:pt x="88" y="38"/>
                  </a:lnTo>
                  <a:lnTo>
                    <a:pt x="96" y="28"/>
                  </a:lnTo>
                  <a:lnTo>
                    <a:pt x="112" y="19"/>
                  </a:lnTo>
                  <a:lnTo>
                    <a:pt x="128" y="9"/>
                  </a:lnTo>
                  <a:lnTo>
                    <a:pt x="144" y="0"/>
                  </a:lnTo>
                  <a:lnTo>
                    <a:pt x="168" y="9"/>
                  </a:lnTo>
                  <a:lnTo>
                    <a:pt x="184" y="23"/>
                  </a:lnTo>
                  <a:lnTo>
                    <a:pt x="200" y="42"/>
                  </a:lnTo>
                  <a:lnTo>
                    <a:pt x="208" y="57"/>
                  </a:lnTo>
                  <a:lnTo>
                    <a:pt x="224" y="80"/>
                  </a:lnTo>
                  <a:lnTo>
                    <a:pt x="240" y="94"/>
                  </a:lnTo>
                  <a:lnTo>
                    <a:pt x="248" y="113"/>
                  </a:lnTo>
                  <a:lnTo>
                    <a:pt x="264" y="123"/>
                  </a:lnTo>
                  <a:lnTo>
                    <a:pt x="280" y="127"/>
                  </a:lnTo>
                  <a:lnTo>
                    <a:pt x="288" y="127"/>
                  </a:lnTo>
                  <a:lnTo>
                    <a:pt x="304" y="127"/>
                  </a:lnTo>
                  <a:lnTo>
                    <a:pt x="312" y="123"/>
                  </a:lnTo>
                  <a:lnTo>
                    <a:pt x="320" y="123"/>
                  </a:lnTo>
                  <a:lnTo>
                    <a:pt x="336" y="113"/>
                  </a:lnTo>
                  <a:lnTo>
                    <a:pt x="352" y="104"/>
                  </a:lnTo>
                  <a:lnTo>
                    <a:pt x="360" y="85"/>
                  </a:lnTo>
                  <a:lnTo>
                    <a:pt x="376" y="75"/>
                  </a:lnTo>
                  <a:lnTo>
                    <a:pt x="392" y="75"/>
                  </a:lnTo>
                  <a:lnTo>
                    <a:pt x="408" y="71"/>
                  </a:lnTo>
                  <a:lnTo>
                    <a:pt x="424" y="71"/>
                  </a:lnTo>
                  <a:lnTo>
                    <a:pt x="440" y="80"/>
                  </a:lnTo>
                  <a:lnTo>
                    <a:pt x="456" y="85"/>
                  </a:lnTo>
                  <a:lnTo>
                    <a:pt x="472" y="94"/>
                  </a:lnTo>
                  <a:lnTo>
                    <a:pt x="488" y="104"/>
                  </a:lnTo>
                  <a:lnTo>
                    <a:pt x="504" y="113"/>
                  </a:lnTo>
                  <a:lnTo>
                    <a:pt x="512" y="127"/>
                  </a:lnTo>
                  <a:lnTo>
                    <a:pt x="520" y="137"/>
                  </a:lnTo>
                  <a:lnTo>
                    <a:pt x="528" y="146"/>
                  </a:lnTo>
                  <a:lnTo>
                    <a:pt x="536" y="156"/>
                  </a:lnTo>
                  <a:lnTo>
                    <a:pt x="544" y="170"/>
                  </a:lnTo>
                  <a:lnTo>
                    <a:pt x="552" y="184"/>
                  </a:lnTo>
                  <a:lnTo>
                    <a:pt x="560" y="198"/>
                  </a:lnTo>
                  <a:lnTo>
                    <a:pt x="576" y="208"/>
                  </a:lnTo>
                  <a:lnTo>
                    <a:pt x="584" y="222"/>
                  </a:lnTo>
                  <a:lnTo>
                    <a:pt x="600" y="231"/>
                  </a:lnTo>
                  <a:lnTo>
                    <a:pt x="616" y="236"/>
                  </a:lnTo>
                  <a:lnTo>
                    <a:pt x="632" y="241"/>
                  </a:lnTo>
                  <a:lnTo>
                    <a:pt x="648" y="241"/>
                  </a:lnTo>
                  <a:lnTo>
                    <a:pt x="672" y="231"/>
                  </a:lnTo>
                  <a:lnTo>
                    <a:pt x="696" y="227"/>
                  </a:lnTo>
                  <a:lnTo>
                    <a:pt x="704" y="217"/>
                  </a:lnTo>
                  <a:lnTo>
                    <a:pt x="720" y="208"/>
                  </a:lnTo>
                  <a:lnTo>
                    <a:pt x="736" y="198"/>
                  </a:lnTo>
                  <a:lnTo>
                    <a:pt x="744" y="184"/>
                  </a:lnTo>
                  <a:lnTo>
                    <a:pt x="752" y="175"/>
                  </a:lnTo>
                  <a:lnTo>
                    <a:pt x="760" y="161"/>
                  </a:lnTo>
                  <a:lnTo>
                    <a:pt x="768" y="151"/>
                  </a:lnTo>
                  <a:lnTo>
                    <a:pt x="776" y="142"/>
                  </a:lnTo>
                  <a:lnTo>
                    <a:pt x="784" y="127"/>
                  </a:lnTo>
                  <a:lnTo>
                    <a:pt x="800" y="118"/>
                  </a:lnTo>
                  <a:lnTo>
                    <a:pt x="808" y="109"/>
                  </a:lnTo>
                </a:path>
              </a:pathLst>
            </a:custGeom>
            <a:noFill/>
            <a:ln w="12700">
              <a:solidFill>
                <a:srgbClr val="000000"/>
              </a:solidFill>
              <a:prstDash val="solid"/>
              <a:round/>
              <a:headEnd/>
              <a:tailEnd/>
            </a:ln>
          </p:spPr>
          <p:txBody>
            <a:bodyPr/>
            <a:lstStyle/>
            <a:p>
              <a:endParaRPr lang="ja-JP" altLang="en-US"/>
            </a:p>
          </p:txBody>
        </p:sp>
      </p:grpSp>
      <p:sp>
        <p:nvSpPr>
          <p:cNvPr id="45090" name="AutoShape 34"/>
          <p:cNvSpPr>
            <a:spLocks noChangeArrowheads="1"/>
          </p:cNvSpPr>
          <p:nvPr/>
        </p:nvSpPr>
        <p:spPr bwMode="auto">
          <a:xfrm>
            <a:off x="3047999" y="2687781"/>
            <a:ext cx="681471" cy="535132"/>
          </a:xfrm>
          <a:prstGeom prst="rightArrow">
            <a:avLst>
              <a:gd name="adj1" fmla="val 50000"/>
              <a:gd name="adj2" fmla="val 76445"/>
            </a:avLst>
          </a:prstGeom>
          <a:solidFill>
            <a:schemeClr val="accent1"/>
          </a:solidFill>
          <a:ln w="9525" algn="ctr">
            <a:solidFill>
              <a:schemeClr val="tx1"/>
            </a:solidFill>
            <a:miter lim="800000"/>
            <a:headEnd/>
            <a:tailEnd/>
          </a:ln>
          <a:effectLst/>
        </p:spPr>
        <p:txBody>
          <a:bodyPr wrap="none" anchor="ctr"/>
          <a:lstStyle/>
          <a:p>
            <a:endParaRPr lang="ja-JP" altLang="en-US"/>
          </a:p>
        </p:txBody>
      </p:sp>
      <p:sp>
        <p:nvSpPr>
          <p:cNvPr id="26" name="Rectangle 26"/>
          <p:cNvSpPr>
            <a:spLocks noChangeArrowheads="1"/>
          </p:cNvSpPr>
          <p:nvPr/>
        </p:nvSpPr>
        <p:spPr bwMode="auto">
          <a:xfrm>
            <a:off x="3805381" y="4479637"/>
            <a:ext cx="1597892" cy="1479550"/>
          </a:xfrm>
          <a:prstGeom prst="rect">
            <a:avLst/>
          </a:prstGeom>
          <a:noFill/>
          <a:ln w="38100">
            <a:solidFill>
              <a:srgbClr val="000000"/>
            </a:solidFill>
            <a:miter lim="800000"/>
            <a:headEnd/>
            <a:tailEnd/>
          </a:ln>
        </p:spPr>
        <p:txBody>
          <a:bodyPr/>
          <a:lstStyle/>
          <a:p>
            <a:endParaRPr lang="ja-JP" altLang="en-US"/>
          </a:p>
        </p:txBody>
      </p:sp>
      <p:sp>
        <p:nvSpPr>
          <p:cNvPr id="31" name="AutoShape 34"/>
          <p:cNvSpPr>
            <a:spLocks noChangeArrowheads="1"/>
          </p:cNvSpPr>
          <p:nvPr/>
        </p:nvSpPr>
        <p:spPr bwMode="auto">
          <a:xfrm>
            <a:off x="5440217" y="2669308"/>
            <a:ext cx="681471" cy="535132"/>
          </a:xfrm>
          <a:prstGeom prst="rightArrow">
            <a:avLst>
              <a:gd name="adj1" fmla="val 50000"/>
              <a:gd name="adj2" fmla="val 76445"/>
            </a:avLst>
          </a:prstGeom>
          <a:solidFill>
            <a:schemeClr val="accent1"/>
          </a:solidFill>
          <a:ln w="9525" algn="ctr">
            <a:solidFill>
              <a:schemeClr val="tx1"/>
            </a:solidFill>
            <a:miter lim="800000"/>
            <a:headEnd/>
            <a:tailEnd/>
          </a:ln>
          <a:effectLst/>
        </p:spPr>
        <p:txBody>
          <a:bodyPr wrap="none" anchor="ctr"/>
          <a:lstStyle/>
          <a:p>
            <a:endParaRPr lang="ja-JP" altLang="en-US"/>
          </a:p>
        </p:txBody>
      </p:sp>
      <p:sp>
        <p:nvSpPr>
          <p:cNvPr id="32" name="AutoShape 34"/>
          <p:cNvSpPr>
            <a:spLocks noChangeArrowheads="1"/>
          </p:cNvSpPr>
          <p:nvPr/>
        </p:nvSpPr>
        <p:spPr bwMode="auto">
          <a:xfrm>
            <a:off x="3066471" y="4904509"/>
            <a:ext cx="681471" cy="535132"/>
          </a:xfrm>
          <a:prstGeom prst="rightArrow">
            <a:avLst>
              <a:gd name="adj1" fmla="val 50000"/>
              <a:gd name="adj2" fmla="val 76445"/>
            </a:avLst>
          </a:prstGeom>
          <a:solidFill>
            <a:schemeClr val="accent1"/>
          </a:solidFill>
          <a:ln w="9525" algn="ctr">
            <a:solidFill>
              <a:schemeClr val="tx1"/>
            </a:solidFill>
            <a:miter lim="800000"/>
            <a:headEnd/>
            <a:tailEnd/>
          </a:ln>
          <a:effectLst/>
        </p:spPr>
        <p:txBody>
          <a:bodyPr wrap="none" anchor="ctr"/>
          <a:lstStyle/>
          <a:p>
            <a:endParaRPr lang="ja-JP" altLang="en-US"/>
          </a:p>
        </p:txBody>
      </p:sp>
      <p:sp>
        <p:nvSpPr>
          <p:cNvPr id="33" name="AutoShape 34"/>
          <p:cNvSpPr>
            <a:spLocks noChangeArrowheads="1"/>
          </p:cNvSpPr>
          <p:nvPr/>
        </p:nvSpPr>
        <p:spPr bwMode="auto">
          <a:xfrm>
            <a:off x="5458689" y="4886036"/>
            <a:ext cx="681471" cy="535132"/>
          </a:xfrm>
          <a:prstGeom prst="rightArrow">
            <a:avLst>
              <a:gd name="adj1" fmla="val 50000"/>
              <a:gd name="adj2" fmla="val 76445"/>
            </a:avLst>
          </a:prstGeom>
          <a:solidFill>
            <a:schemeClr val="accent1"/>
          </a:solidFill>
          <a:ln w="9525" algn="ctr">
            <a:solidFill>
              <a:schemeClr val="tx1"/>
            </a:solidFill>
            <a:miter lim="800000"/>
            <a:headEnd/>
            <a:tailEnd/>
          </a:ln>
          <a:effectLst/>
        </p:spPr>
        <p:txBody>
          <a:bodyPr wrap="none" anchor="ctr"/>
          <a:lstStyle/>
          <a:p>
            <a:endParaRPr lang="ja-JP" altLang="en-US"/>
          </a:p>
        </p:txBody>
      </p:sp>
      <p:sp>
        <p:nvSpPr>
          <p:cNvPr id="34" name="テキスト ボックス 33"/>
          <p:cNvSpPr txBox="1"/>
          <p:nvPr/>
        </p:nvSpPr>
        <p:spPr>
          <a:xfrm>
            <a:off x="4139952" y="2492896"/>
            <a:ext cx="544946" cy="830997"/>
          </a:xfrm>
          <a:prstGeom prst="rect">
            <a:avLst/>
          </a:prstGeom>
          <a:noFill/>
        </p:spPr>
        <p:txBody>
          <a:bodyPr wrap="square" rtlCol="0">
            <a:spAutoFit/>
          </a:bodyPr>
          <a:lstStyle/>
          <a:p>
            <a:r>
              <a:rPr kumimoji="1" lang="ja-JP" altLang="en-US" sz="4800" dirty="0" smtClean="0"/>
              <a:t>？</a:t>
            </a:r>
            <a:endParaRPr kumimoji="1" lang="ja-JP" altLang="en-US" sz="4800" dirty="0"/>
          </a:p>
        </p:txBody>
      </p:sp>
      <p:sp>
        <p:nvSpPr>
          <p:cNvPr id="35" name="テキスト ボックス 34"/>
          <p:cNvSpPr txBox="1"/>
          <p:nvPr/>
        </p:nvSpPr>
        <p:spPr>
          <a:xfrm>
            <a:off x="4211960" y="4797152"/>
            <a:ext cx="544946" cy="830997"/>
          </a:xfrm>
          <a:prstGeom prst="rect">
            <a:avLst/>
          </a:prstGeom>
          <a:noFill/>
        </p:spPr>
        <p:txBody>
          <a:bodyPr wrap="square" rtlCol="0">
            <a:spAutoFit/>
          </a:bodyPr>
          <a:lstStyle/>
          <a:p>
            <a:r>
              <a:rPr kumimoji="1" lang="ja-JP" altLang="en-US" sz="4800" dirty="0" smtClean="0"/>
              <a:t>？</a:t>
            </a:r>
            <a:endParaRPr kumimoji="1" lang="ja-JP" altLang="en-US" sz="4800" dirty="0"/>
          </a:p>
        </p:txBody>
      </p:sp>
    </p:spTree>
    <p:extLst>
      <p:ext uri="{BB962C8B-B14F-4D97-AF65-F5344CB8AC3E}">
        <p14:creationId xmlns:p14="http://schemas.microsoft.com/office/powerpoint/2010/main" val="41051583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スライド番号プレースホルダ 5"/>
          <p:cNvSpPr>
            <a:spLocks noGrp="1"/>
          </p:cNvSpPr>
          <p:nvPr>
            <p:ph type="sldNum" sz="quarter" idx="12"/>
          </p:nvPr>
        </p:nvSpPr>
        <p:spPr/>
        <p:txBody>
          <a:bodyPr/>
          <a:lstStyle/>
          <a:p>
            <a:fld id="{C41923B1-CBE2-4989-AF4F-0FE71C908455}" type="slidenum">
              <a:rPr lang="en-US" altLang="ja-JP"/>
              <a:pPr/>
              <a:t>50</a:t>
            </a:fld>
            <a:endParaRPr lang="en-US" altLang="ja-JP"/>
          </a:p>
        </p:txBody>
      </p:sp>
      <p:sp>
        <p:nvSpPr>
          <p:cNvPr id="59394" name="Rectangle 2"/>
          <p:cNvSpPr>
            <a:spLocks noGrp="1" noChangeArrowheads="1"/>
          </p:cNvSpPr>
          <p:nvPr>
            <p:ph type="title"/>
          </p:nvPr>
        </p:nvSpPr>
        <p:spPr/>
        <p:txBody>
          <a:bodyPr/>
          <a:lstStyle/>
          <a:p>
            <a:r>
              <a:rPr lang="ja-JP" altLang="en-US"/>
              <a:t>感度分析、例</a:t>
            </a:r>
          </a:p>
        </p:txBody>
      </p:sp>
      <p:sp>
        <p:nvSpPr>
          <p:cNvPr id="59395" name="Rectangle 3"/>
          <p:cNvSpPr>
            <a:spLocks noGrp="1" noChangeArrowheads="1"/>
          </p:cNvSpPr>
          <p:nvPr>
            <p:ph type="body" idx="1"/>
          </p:nvPr>
        </p:nvSpPr>
        <p:spPr/>
        <p:txBody>
          <a:bodyPr/>
          <a:lstStyle/>
          <a:p>
            <a:r>
              <a:rPr lang="ja-JP" altLang="en-US" dirty="0"/>
              <a:t>費用が変わった場合の最適解のズレ</a:t>
            </a:r>
          </a:p>
          <a:p>
            <a:pPr lvl="1"/>
            <a:r>
              <a:rPr lang="ja-JP" altLang="en-US" dirty="0"/>
              <a:t>例　保管費の</a:t>
            </a:r>
            <a:r>
              <a:rPr lang="ja-JP" altLang="en-US" dirty="0" smtClean="0"/>
              <a:t>値上げ、需要の増加、など</a:t>
            </a:r>
            <a:endParaRPr lang="ja-JP" altLang="en-US" dirty="0"/>
          </a:p>
        </p:txBody>
      </p:sp>
      <p:pic>
        <p:nvPicPr>
          <p:cNvPr id="2498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2891" y="3056709"/>
            <a:ext cx="6629468" cy="2965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3" name="直線矢印コネクタ 12"/>
          <p:cNvCxnSpPr/>
          <p:nvPr/>
        </p:nvCxnSpPr>
        <p:spPr bwMode="auto">
          <a:xfrm flipV="1">
            <a:off x="3644537" y="4572002"/>
            <a:ext cx="13068" cy="1528352"/>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4" name="テキスト ボックス 13"/>
          <p:cNvSpPr txBox="1"/>
          <p:nvPr/>
        </p:nvSpPr>
        <p:spPr>
          <a:xfrm>
            <a:off x="2651764" y="6126481"/>
            <a:ext cx="2050869" cy="461665"/>
          </a:xfrm>
          <a:prstGeom prst="rect">
            <a:avLst/>
          </a:prstGeom>
          <a:noFill/>
        </p:spPr>
        <p:txBody>
          <a:bodyPr wrap="square" rtlCol="0">
            <a:spAutoFit/>
          </a:bodyPr>
          <a:lstStyle/>
          <a:p>
            <a:r>
              <a:rPr lang="ja-JP" altLang="en-US" dirty="0" smtClean="0">
                <a:solidFill>
                  <a:srgbClr val="FF0000"/>
                </a:solidFill>
              </a:rPr>
              <a:t>最適発注量</a:t>
            </a:r>
            <a:endParaRPr kumimoji="1" lang="ja-JP" altLang="en-US" dirty="0">
              <a:solidFill>
                <a:srgbClr val="FF0000"/>
              </a:solidFill>
            </a:endParaRPr>
          </a:p>
        </p:txBody>
      </p:sp>
    </p:spTree>
    <p:extLst>
      <p:ext uri="{BB962C8B-B14F-4D97-AF65-F5344CB8AC3E}">
        <p14:creationId xmlns:p14="http://schemas.microsoft.com/office/powerpoint/2010/main" val="39491964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グラフ 21"/>
          <p:cNvGraphicFramePr/>
          <p:nvPr>
            <p:extLst>
              <p:ext uri="{D42A27DB-BD31-4B8C-83A1-F6EECF244321}">
                <p14:modId xmlns:p14="http://schemas.microsoft.com/office/powerpoint/2010/main" val="599249617"/>
              </p:ext>
            </p:extLst>
          </p:nvPr>
        </p:nvGraphicFramePr>
        <p:xfrm>
          <a:off x="995284" y="2517174"/>
          <a:ext cx="5906654" cy="3627581"/>
        </p:xfrm>
        <a:graphic>
          <a:graphicData uri="http://schemas.openxmlformats.org/drawingml/2006/chart">
            <c:chart xmlns:c="http://schemas.openxmlformats.org/drawingml/2006/chart" xmlns:r="http://schemas.openxmlformats.org/officeDocument/2006/relationships" r:id="rId3"/>
          </a:graphicData>
        </a:graphic>
      </p:graphicFrame>
      <p:sp>
        <p:nvSpPr>
          <p:cNvPr id="20" name="スライド番号プレースホルダ 5"/>
          <p:cNvSpPr>
            <a:spLocks noGrp="1"/>
          </p:cNvSpPr>
          <p:nvPr>
            <p:ph type="sldNum" sz="quarter" idx="12"/>
          </p:nvPr>
        </p:nvSpPr>
        <p:spPr/>
        <p:txBody>
          <a:bodyPr/>
          <a:lstStyle/>
          <a:p>
            <a:fld id="{51F06FF5-1A66-4D98-A8B6-878A0DA142D4}" type="slidenum">
              <a:rPr lang="en-US" altLang="ja-JP"/>
              <a:pPr/>
              <a:t>51</a:t>
            </a:fld>
            <a:endParaRPr lang="en-US" altLang="ja-JP"/>
          </a:p>
        </p:txBody>
      </p:sp>
      <p:sp>
        <p:nvSpPr>
          <p:cNvPr id="64514" name="Rectangle 2"/>
          <p:cNvSpPr>
            <a:spLocks noGrp="1" noChangeArrowheads="1"/>
          </p:cNvSpPr>
          <p:nvPr>
            <p:ph type="title"/>
          </p:nvPr>
        </p:nvSpPr>
        <p:spPr/>
        <p:txBody>
          <a:bodyPr/>
          <a:lstStyle/>
          <a:p>
            <a:r>
              <a:rPr lang="ja-JP" altLang="en-US"/>
              <a:t>ＥＯＱ公式の応用、購入費の問題</a:t>
            </a:r>
          </a:p>
        </p:txBody>
      </p:sp>
      <p:sp>
        <p:nvSpPr>
          <p:cNvPr id="64515" name="Rectangle 3"/>
          <p:cNvSpPr>
            <a:spLocks noGrp="1" noChangeArrowheads="1"/>
          </p:cNvSpPr>
          <p:nvPr>
            <p:ph type="body" idx="1"/>
          </p:nvPr>
        </p:nvSpPr>
        <p:spPr/>
        <p:txBody>
          <a:bodyPr/>
          <a:lstStyle/>
          <a:p>
            <a:r>
              <a:rPr lang="ja-JP" altLang="en-US"/>
              <a:t>購入費の問題</a:t>
            </a:r>
          </a:p>
        </p:txBody>
      </p:sp>
      <p:sp>
        <p:nvSpPr>
          <p:cNvPr id="64521" name="Text Box 9"/>
          <p:cNvSpPr txBox="1">
            <a:spLocks noChangeArrowheads="1"/>
          </p:cNvSpPr>
          <p:nvPr/>
        </p:nvSpPr>
        <p:spPr bwMode="auto">
          <a:xfrm>
            <a:off x="6230650" y="5212917"/>
            <a:ext cx="1219200" cy="366712"/>
          </a:xfrm>
          <a:prstGeom prst="rect">
            <a:avLst/>
          </a:prstGeom>
          <a:noFill/>
          <a:ln w="9525">
            <a:noFill/>
            <a:miter lim="800000"/>
            <a:headEnd/>
            <a:tailEnd/>
          </a:ln>
          <a:effectLst/>
        </p:spPr>
        <p:txBody>
          <a:bodyPr>
            <a:spAutoFit/>
          </a:bodyPr>
          <a:lstStyle/>
          <a:p>
            <a:pPr algn="l">
              <a:spcBef>
                <a:spcPct val="50000"/>
              </a:spcBef>
            </a:pPr>
            <a:r>
              <a:rPr lang="ja-JP" altLang="en-US" sz="1800" dirty="0">
                <a:ea typeface="HG丸ｺﾞｼｯｸM-PRO" pitchFamily="50" charset="-128"/>
              </a:rPr>
              <a:t>発注量</a:t>
            </a:r>
          </a:p>
        </p:txBody>
      </p:sp>
      <p:sp>
        <p:nvSpPr>
          <p:cNvPr id="64526" name="Text Box 14"/>
          <p:cNvSpPr txBox="1">
            <a:spLocks noChangeArrowheads="1"/>
          </p:cNvSpPr>
          <p:nvPr/>
        </p:nvSpPr>
        <p:spPr bwMode="auto">
          <a:xfrm>
            <a:off x="3030250" y="5630042"/>
            <a:ext cx="1582737" cy="366713"/>
          </a:xfrm>
          <a:prstGeom prst="rect">
            <a:avLst/>
          </a:prstGeom>
          <a:noFill/>
          <a:ln w="9525">
            <a:noFill/>
            <a:miter lim="800000"/>
            <a:headEnd/>
            <a:tailEnd/>
          </a:ln>
          <a:effectLst/>
        </p:spPr>
        <p:txBody>
          <a:bodyPr>
            <a:spAutoFit/>
          </a:bodyPr>
          <a:lstStyle/>
          <a:p>
            <a:pPr algn="l">
              <a:spcBef>
                <a:spcPct val="50000"/>
              </a:spcBef>
            </a:pPr>
            <a:r>
              <a:rPr kumimoji="0" lang="ja-JP" altLang="en-US" sz="1800" b="1" dirty="0">
                <a:solidFill>
                  <a:srgbClr val="FF5050"/>
                </a:solidFill>
                <a:ea typeface="HG丸ｺﾞｼｯｸM-PRO" pitchFamily="50" charset="-128"/>
              </a:rPr>
              <a:t>最適発注量？</a:t>
            </a:r>
            <a:endParaRPr lang="ja-JP" altLang="en-US" sz="1800" b="1" dirty="0">
              <a:solidFill>
                <a:srgbClr val="FF5050"/>
              </a:solidFill>
              <a:ea typeface="HG丸ｺﾞｼｯｸM-PRO" pitchFamily="50" charset="-128"/>
            </a:endParaRPr>
          </a:p>
        </p:txBody>
      </p:sp>
      <p:sp>
        <p:nvSpPr>
          <p:cNvPr id="64527" name="AutoShape 15"/>
          <p:cNvSpPr>
            <a:spLocks noChangeArrowheads="1"/>
          </p:cNvSpPr>
          <p:nvPr/>
        </p:nvSpPr>
        <p:spPr bwMode="auto">
          <a:xfrm>
            <a:off x="4719989" y="4911634"/>
            <a:ext cx="414771" cy="235095"/>
          </a:xfrm>
          <a:prstGeom prst="upArrow">
            <a:avLst>
              <a:gd name="adj1" fmla="val 50000"/>
              <a:gd name="adj2" fmla="val 44397"/>
            </a:avLst>
          </a:prstGeom>
          <a:solidFill>
            <a:schemeClr val="accent6">
              <a:lumMod val="75000"/>
            </a:schemeClr>
          </a:solidFill>
          <a:ln w="9525">
            <a:solidFill>
              <a:schemeClr val="tx1"/>
            </a:solidFill>
            <a:miter lim="800000"/>
            <a:headEnd/>
            <a:tailEnd/>
          </a:ln>
          <a:effectLst/>
        </p:spPr>
        <p:txBody>
          <a:bodyPr vert="eaVert" wrap="none" anchor="ctr"/>
          <a:lstStyle/>
          <a:p>
            <a:endParaRPr lang="ja-JP" altLang="en-US"/>
          </a:p>
        </p:txBody>
      </p:sp>
      <p:sp>
        <p:nvSpPr>
          <p:cNvPr id="64531" name="AutoShape 19"/>
          <p:cNvSpPr>
            <a:spLocks noChangeArrowheads="1"/>
          </p:cNvSpPr>
          <p:nvPr/>
        </p:nvSpPr>
        <p:spPr bwMode="auto">
          <a:xfrm>
            <a:off x="4817421" y="3165566"/>
            <a:ext cx="368300" cy="278968"/>
          </a:xfrm>
          <a:prstGeom prst="upArrow">
            <a:avLst>
              <a:gd name="adj1" fmla="val 50000"/>
              <a:gd name="adj2" fmla="val 44397"/>
            </a:avLst>
          </a:prstGeom>
          <a:solidFill>
            <a:srgbClr val="FF5050"/>
          </a:solidFill>
          <a:ln w="9525">
            <a:solidFill>
              <a:schemeClr val="tx1"/>
            </a:solidFill>
            <a:miter lim="800000"/>
            <a:headEnd/>
            <a:tailEnd/>
          </a:ln>
          <a:effectLst/>
        </p:spPr>
        <p:txBody>
          <a:bodyPr vert="eaVert" wrap="none" anchor="ctr"/>
          <a:lstStyle/>
          <a:p>
            <a:endParaRPr lang="ja-JP" altLang="en-US"/>
          </a:p>
        </p:txBody>
      </p:sp>
      <p:sp>
        <p:nvSpPr>
          <p:cNvPr id="11" name="Line 4"/>
          <p:cNvSpPr>
            <a:spLocks noChangeShapeType="1"/>
          </p:cNvSpPr>
          <p:nvPr/>
        </p:nvSpPr>
        <p:spPr bwMode="auto">
          <a:xfrm>
            <a:off x="1907406" y="5475288"/>
            <a:ext cx="4343400" cy="0"/>
          </a:xfrm>
          <a:prstGeom prst="line">
            <a:avLst/>
          </a:prstGeom>
          <a:noFill/>
          <a:ln w="28575">
            <a:solidFill>
              <a:schemeClr val="tx1"/>
            </a:solidFill>
            <a:round/>
            <a:headEnd/>
            <a:tailEnd type="triangle" w="med" len="med"/>
          </a:ln>
          <a:effectLst/>
        </p:spPr>
        <p:txBody>
          <a:bodyPr/>
          <a:lstStyle/>
          <a:p>
            <a:endParaRPr lang="ja-JP" altLang="en-US"/>
          </a:p>
        </p:txBody>
      </p:sp>
      <p:sp>
        <p:nvSpPr>
          <p:cNvPr id="12" name="Line 5"/>
          <p:cNvSpPr>
            <a:spLocks noChangeShapeType="1"/>
          </p:cNvSpPr>
          <p:nvPr/>
        </p:nvSpPr>
        <p:spPr bwMode="auto">
          <a:xfrm flipV="1">
            <a:off x="1907406" y="3417888"/>
            <a:ext cx="0" cy="2057400"/>
          </a:xfrm>
          <a:prstGeom prst="line">
            <a:avLst/>
          </a:prstGeom>
          <a:noFill/>
          <a:ln w="28575">
            <a:solidFill>
              <a:schemeClr val="tx1"/>
            </a:solidFill>
            <a:round/>
            <a:headEnd/>
            <a:tailEnd type="triangle" w="med" len="med"/>
          </a:ln>
          <a:effectLst/>
        </p:spPr>
        <p:txBody>
          <a:bodyPr/>
          <a:lstStyle/>
          <a:p>
            <a:endParaRPr lang="ja-JP" altLang="en-US"/>
          </a:p>
        </p:txBody>
      </p:sp>
      <p:sp>
        <p:nvSpPr>
          <p:cNvPr id="13" name="テキスト ボックス 12"/>
          <p:cNvSpPr txBox="1"/>
          <p:nvPr/>
        </p:nvSpPr>
        <p:spPr>
          <a:xfrm>
            <a:off x="7596336" y="0"/>
            <a:ext cx="1547664" cy="646331"/>
          </a:xfrm>
          <a:prstGeom prst="rect">
            <a:avLst/>
          </a:prstGeom>
          <a:solidFill>
            <a:srgbClr val="0000CC">
              <a:alpha val="20000"/>
            </a:srgbClr>
          </a:solidFill>
        </p:spPr>
        <p:txBody>
          <a:bodyPr wrap="square" rtlCol="0">
            <a:spAutoFit/>
          </a:bodyPr>
          <a:lstStyle/>
          <a:p>
            <a:pPr algn="ctr"/>
            <a:r>
              <a:rPr kumimoji="1" lang="ja-JP" altLang="en-US" b="1" dirty="0" smtClean="0">
                <a:solidFill>
                  <a:srgbClr val="FF0000"/>
                </a:solidFill>
                <a:latin typeface="+mj-ea"/>
                <a:ea typeface="+mj-ea"/>
              </a:rPr>
              <a:t>テキスト</a:t>
            </a:r>
            <a:endParaRPr kumimoji="1" lang="en-US" altLang="ja-JP" b="1" dirty="0" smtClean="0">
              <a:solidFill>
                <a:srgbClr val="FF0000"/>
              </a:solidFill>
              <a:latin typeface="+mj-ea"/>
              <a:ea typeface="+mj-ea"/>
            </a:endParaRPr>
          </a:p>
          <a:p>
            <a:pPr algn="ctr"/>
            <a:r>
              <a:rPr lang="en-US" altLang="ja-JP" b="1" dirty="0" smtClean="0">
                <a:solidFill>
                  <a:srgbClr val="FF0000"/>
                </a:solidFill>
                <a:latin typeface="+mj-ea"/>
                <a:ea typeface="+mj-ea"/>
              </a:rPr>
              <a:t>205</a:t>
            </a:r>
            <a:r>
              <a:rPr kumimoji="1" lang="ja-JP" altLang="en-US" b="1" dirty="0" smtClean="0">
                <a:solidFill>
                  <a:srgbClr val="FF0000"/>
                </a:solidFill>
                <a:latin typeface="+mj-ea"/>
                <a:ea typeface="+mj-ea"/>
              </a:rPr>
              <a:t>ページ</a:t>
            </a:r>
            <a:endParaRPr kumimoji="1" lang="ja-JP" altLang="en-US" b="1" dirty="0">
              <a:solidFill>
                <a:srgbClr val="FF0000"/>
              </a:solidFill>
              <a:latin typeface="+mj-ea"/>
              <a:ea typeface="+mj-ea"/>
            </a:endParaRPr>
          </a:p>
        </p:txBody>
      </p:sp>
    </p:spTree>
    <p:extLst>
      <p:ext uri="{BB962C8B-B14F-4D97-AF65-F5344CB8AC3E}">
        <p14:creationId xmlns:p14="http://schemas.microsoft.com/office/powerpoint/2010/main" val="5866066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スライド番号プレースホルダ 5"/>
          <p:cNvSpPr>
            <a:spLocks noGrp="1"/>
          </p:cNvSpPr>
          <p:nvPr>
            <p:ph type="sldNum" sz="quarter" idx="12"/>
          </p:nvPr>
        </p:nvSpPr>
        <p:spPr/>
        <p:txBody>
          <a:bodyPr/>
          <a:lstStyle/>
          <a:p>
            <a:fld id="{33990279-16ED-41B0-9BE0-98A35BEA5FA9}" type="slidenum">
              <a:rPr lang="en-US" altLang="ja-JP"/>
              <a:pPr/>
              <a:t>52</a:t>
            </a:fld>
            <a:endParaRPr lang="en-US" altLang="ja-JP"/>
          </a:p>
        </p:txBody>
      </p:sp>
      <p:sp>
        <p:nvSpPr>
          <p:cNvPr id="60418" name="Rectangle 2"/>
          <p:cNvSpPr>
            <a:spLocks noGrp="1" noChangeArrowheads="1"/>
          </p:cNvSpPr>
          <p:nvPr>
            <p:ph type="title"/>
          </p:nvPr>
        </p:nvSpPr>
        <p:spPr/>
        <p:txBody>
          <a:bodyPr/>
          <a:lstStyle/>
          <a:p>
            <a:r>
              <a:rPr lang="ja-JP" altLang="en-US"/>
              <a:t>ＥＯＱ公式の応用、割引購入</a:t>
            </a:r>
          </a:p>
        </p:txBody>
      </p:sp>
      <p:sp>
        <p:nvSpPr>
          <p:cNvPr id="60419" name="Rectangle 3"/>
          <p:cNvSpPr>
            <a:spLocks noGrp="1" noChangeArrowheads="1"/>
          </p:cNvSpPr>
          <p:nvPr>
            <p:ph type="body" idx="1"/>
          </p:nvPr>
        </p:nvSpPr>
        <p:spPr/>
        <p:txBody>
          <a:bodyPr/>
          <a:lstStyle/>
          <a:p>
            <a:r>
              <a:rPr lang="ja-JP" altLang="en-US"/>
              <a:t>まとめ買いの効用</a:t>
            </a:r>
          </a:p>
        </p:txBody>
      </p:sp>
      <p:sp>
        <p:nvSpPr>
          <p:cNvPr id="60420" name="Line 4"/>
          <p:cNvSpPr>
            <a:spLocks noChangeShapeType="1"/>
          </p:cNvSpPr>
          <p:nvPr/>
        </p:nvSpPr>
        <p:spPr bwMode="auto">
          <a:xfrm>
            <a:off x="1907406" y="5475288"/>
            <a:ext cx="4343400" cy="0"/>
          </a:xfrm>
          <a:prstGeom prst="line">
            <a:avLst/>
          </a:prstGeom>
          <a:noFill/>
          <a:ln w="28575">
            <a:solidFill>
              <a:schemeClr val="tx1"/>
            </a:solidFill>
            <a:round/>
            <a:headEnd/>
            <a:tailEnd type="triangle" w="med" len="med"/>
          </a:ln>
          <a:effectLst/>
        </p:spPr>
        <p:txBody>
          <a:bodyPr/>
          <a:lstStyle/>
          <a:p>
            <a:endParaRPr lang="ja-JP" altLang="en-US"/>
          </a:p>
        </p:txBody>
      </p:sp>
      <p:sp>
        <p:nvSpPr>
          <p:cNvPr id="60421" name="Line 5"/>
          <p:cNvSpPr>
            <a:spLocks noChangeShapeType="1"/>
          </p:cNvSpPr>
          <p:nvPr/>
        </p:nvSpPr>
        <p:spPr bwMode="auto">
          <a:xfrm flipV="1">
            <a:off x="1907406" y="3417888"/>
            <a:ext cx="0" cy="2057400"/>
          </a:xfrm>
          <a:prstGeom prst="line">
            <a:avLst/>
          </a:prstGeom>
          <a:noFill/>
          <a:ln w="28575">
            <a:solidFill>
              <a:schemeClr val="tx1"/>
            </a:solidFill>
            <a:round/>
            <a:headEnd/>
            <a:tailEnd type="triangle" w="med" len="med"/>
          </a:ln>
          <a:effectLst/>
        </p:spPr>
        <p:txBody>
          <a:bodyPr/>
          <a:lstStyle/>
          <a:p>
            <a:endParaRPr lang="ja-JP" altLang="en-US"/>
          </a:p>
        </p:txBody>
      </p:sp>
      <p:sp>
        <p:nvSpPr>
          <p:cNvPr id="60423" name="Line 7"/>
          <p:cNvSpPr>
            <a:spLocks noChangeShapeType="1"/>
          </p:cNvSpPr>
          <p:nvPr/>
        </p:nvSpPr>
        <p:spPr bwMode="auto">
          <a:xfrm flipV="1">
            <a:off x="2144713" y="3646488"/>
            <a:ext cx="3733800" cy="1676400"/>
          </a:xfrm>
          <a:prstGeom prst="line">
            <a:avLst/>
          </a:prstGeom>
          <a:noFill/>
          <a:ln w="9525">
            <a:solidFill>
              <a:schemeClr val="tx1"/>
            </a:solidFill>
            <a:round/>
            <a:headEnd/>
            <a:tailEnd/>
          </a:ln>
          <a:effectLst/>
        </p:spPr>
        <p:txBody>
          <a:bodyPr/>
          <a:lstStyle/>
          <a:p>
            <a:endParaRPr lang="ja-JP" altLang="en-US"/>
          </a:p>
        </p:txBody>
      </p:sp>
      <p:sp>
        <p:nvSpPr>
          <p:cNvPr id="60425" name="Text Box 9"/>
          <p:cNvSpPr txBox="1">
            <a:spLocks noChangeArrowheads="1"/>
          </p:cNvSpPr>
          <p:nvPr/>
        </p:nvSpPr>
        <p:spPr bwMode="auto">
          <a:xfrm>
            <a:off x="6335713" y="5322888"/>
            <a:ext cx="1219200" cy="366712"/>
          </a:xfrm>
          <a:prstGeom prst="rect">
            <a:avLst/>
          </a:prstGeom>
          <a:noFill/>
          <a:ln w="9525">
            <a:noFill/>
            <a:miter lim="800000"/>
            <a:headEnd/>
            <a:tailEnd/>
          </a:ln>
          <a:effectLst/>
        </p:spPr>
        <p:txBody>
          <a:bodyPr>
            <a:spAutoFit/>
          </a:bodyPr>
          <a:lstStyle/>
          <a:p>
            <a:pPr algn="l">
              <a:spcBef>
                <a:spcPct val="50000"/>
              </a:spcBef>
            </a:pPr>
            <a:r>
              <a:rPr lang="ja-JP" altLang="en-US" sz="1800" b="1">
                <a:ea typeface="HG丸ｺﾞｼｯｸM-PRO" pitchFamily="50" charset="-128"/>
              </a:rPr>
              <a:t>発注量</a:t>
            </a:r>
          </a:p>
        </p:txBody>
      </p:sp>
      <p:sp>
        <p:nvSpPr>
          <p:cNvPr id="60426" name="Text Box 10"/>
          <p:cNvSpPr txBox="1">
            <a:spLocks noChangeArrowheads="1"/>
          </p:cNvSpPr>
          <p:nvPr/>
        </p:nvSpPr>
        <p:spPr bwMode="auto">
          <a:xfrm>
            <a:off x="6076950" y="3478213"/>
            <a:ext cx="1219200" cy="366712"/>
          </a:xfrm>
          <a:prstGeom prst="rect">
            <a:avLst/>
          </a:prstGeom>
          <a:noFill/>
          <a:ln w="9525">
            <a:noFill/>
            <a:miter lim="800000"/>
            <a:headEnd/>
            <a:tailEnd/>
          </a:ln>
          <a:effectLst/>
        </p:spPr>
        <p:txBody>
          <a:bodyPr>
            <a:spAutoFit/>
          </a:bodyPr>
          <a:lstStyle/>
          <a:p>
            <a:pPr algn="l">
              <a:spcBef>
                <a:spcPct val="50000"/>
              </a:spcBef>
            </a:pPr>
            <a:r>
              <a:rPr lang="ja-JP" altLang="en-US" sz="1800" b="1">
                <a:ea typeface="HG丸ｺﾞｼｯｸM-PRO" pitchFamily="50" charset="-128"/>
              </a:rPr>
              <a:t>保管費</a:t>
            </a:r>
          </a:p>
        </p:txBody>
      </p:sp>
      <p:sp>
        <p:nvSpPr>
          <p:cNvPr id="60427" name="Text Box 11"/>
          <p:cNvSpPr txBox="1">
            <a:spLocks noChangeArrowheads="1"/>
          </p:cNvSpPr>
          <p:nvPr/>
        </p:nvSpPr>
        <p:spPr bwMode="auto">
          <a:xfrm>
            <a:off x="6021388" y="4706938"/>
            <a:ext cx="1219200" cy="366712"/>
          </a:xfrm>
          <a:prstGeom prst="rect">
            <a:avLst/>
          </a:prstGeom>
          <a:noFill/>
          <a:ln w="9525">
            <a:noFill/>
            <a:miter lim="800000"/>
            <a:headEnd/>
            <a:tailEnd/>
          </a:ln>
          <a:effectLst/>
        </p:spPr>
        <p:txBody>
          <a:bodyPr>
            <a:spAutoFit/>
          </a:bodyPr>
          <a:lstStyle/>
          <a:p>
            <a:pPr algn="l">
              <a:spcBef>
                <a:spcPct val="50000"/>
              </a:spcBef>
            </a:pPr>
            <a:r>
              <a:rPr lang="ja-JP" altLang="en-US" sz="1800" b="1">
                <a:solidFill>
                  <a:srgbClr val="33CC33"/>
                </a:solidFill>
                <a:ea typeface="HG丸ｺﾞｼｯｸM-PRO" pitchFamily="50" charset="-128"/>
              </a:rPr>
              <a:t>発注費</a:t>
            </a:r>
          </a:p>
        </p:txBody>
      </p:sp>
      <p:sp>
        <p:nvSpPr>
          <p:cNvPr id="60428" name="Text Box 12"/>
          <p:cNvSpPr txBox="1">
            <a:spLocks noChangeArrowheads="1"/>
          </p:cNvSpPr>
          <p:nvPr/>
        </p:nvSpPr>
        <p:spPr bwMode="auto">
          <a:xfrm>
            <a:off x="5991225" y="2544763"/>
            <a:ext cx="2416175" cy="366712"/>
          </a:xfrm>
          <a:prstGeom prst="rect">
            <a:avLst/>
          </a:prstGeom>
          <a:noFill/>
          <a:ln w="9525">
            <a:noFill/>
            <a:miter lim="800000"/>
            <a:headEnd/>
            <a:tailEnd/>
          </a:ln>
          <a:effectLst/>
        </p:spPr>
        <p:txBody>
          <a:bodyPr>
            <a:spAutoFit/>
          </a:bodyPr>
          <a:lstStyle/>
          <a:p>
            <a:pPr algn="l">
              <a:spcBef>
                <a:spcPct val="50000"/>
              </a:spcBef>
            </a:pPr>
            <a:r>
              <a:rPr lang="ja-JP" altLang="en-US" sz="1800" b="1">
                <a:ea typeface="HG丸ｺﾞｼｯｸM-PRO" pitchFamily="50" charset="-128"/>
              </a:rPr>
              <a:t>総費用、定価購入</a:t>
            </a:r>
          </a:p>
        </p:txBody>
      </p:sp>
      <p:sp>
        <p:nvSpPr>
          <p:cNvPr id="60429" name="Line 13"/>
          <p:cNvSpPr>
            <a:spLocks noChangeShapeType="1"/>
          </p:cNvSpPr>
          <p:nvPr/>
        </p:nvSpPr>
        <p:spPr bwMode="auto">
          <a:xfrm>
            <a:off x="3244850" y="3832225"/>
            <a:ext cx="0" cy="2268538"/>
          </a:xfrm>
          <a:prstGeom prst="line">
            <a:avLst/>
          </a:prstGeom>
          <a:noFill/>
          <a:ln w="19050">
            <a:solidFill>
              <a:srgbClr val="FF5050"/>
            </a:solidFill>
            <a:round/>
            <a:headEnd type="triangle" w="med" len="med"/>
            <a:tailEnd/>
          </a:ln>
          <a:effectLst/>
        </p:spPr>
        <p:txBody>
          <a:bodyPr/>
          <a:lstStyle/>
          <a:p>
            <a:endParaRPr lang="ja-JP" altLang="en-US"/>
          </a:p>
        </p:txBody>
      </p:sp>
      <p:sp>
        <p:nvSpPr>
          <p:cNvPr id="60434" name="Freeform 18"/>
          <p:cNvSpPr>
            <a:spLocks/>
          </p:cNvSpPr>
          <p:nvPr/>
        </p:nvSpPr>
        <p:spPr bwMode="auto">
          <a:xfrm>
            <a:off x="2089150" y="3209925"/>
            <a:ext cx="3581400" cy="1676400"/>
          </a:xfrm>
          <a:custGeom>
            <a:avLst/>
            <a:gdLst/>
            <a:ahLst/>
            <a:cxnLst>
              <a:cxn ang="0">
                <a:pos x="0" y="0"/>
              </a:cxn>
              <a:cxn ang="0">
                <a:pos x="432" y="624"/>
              </a:cxn>
              <a:cxn ang="0">
                <a:pos x="960" y="912"/>
              </a:cxn>
              <a:cxn ang="0">
                <a:pos x="2256" y="1056"/>
              </a:cxn>
            </a:cxnLst>
            <a:rect l="0" t="0" r="r" b="b"/>
            <a:pathLst>
              <a:path w="2256" h="1056">
                <a:moveTo>
                  <a:pt x="0" y="0"/>
                </a:moveTo>
                <a:cubicBezTo>
                  <a:pt x="136" y="236"/>
                  <a:pt x="272" y="472"/>
                  <a:pt x="432" y="624"/>
                </a:cubicBezTo>
                <a:cubicBezTo>
                  <a:pt x="592" y="776"/>
                  <a:pt x="656" y="840"/>
                  <a:pt x="960" y="912"/>
                </a:cubicBezTo>
                <a:cubicBezTo>
                  <a:pt x="1264" y="984"/>
                  <a:pt x="2040" y="1032"/>
                  <a:pt x="2256" y="1056"/>
                </a:cubicBezTo>
              </a:path>
            </a:pathLst>
          </a:custGeom>
          <a:noFill/>
          <a:ln w="28575" cmpd="sng">
            <a:solidFill>
              <a:srgbClr val="00CC66"/>
            </a:solidFill>
            <a:round/>
            <a:headEnd/>
            <a:tailEnd/>
          </a:ln>
          <a:effectLst/>
        </p:spPr>
        <p:txBody>
          <a:bodyPr/>
          <a:lstStyle/>
          <a:p>
            <a:endParaRPr lang="ja-JP" altLang="en-US"/>
          </a:p>
        </p:txBody>
      </p:sp>
      <p:sp>
        <p:nvSpPr>
          <p:cNvPr id="60436" name="Freeform 20"/>
          <p:cNvSpPr>
            <a:spLocks/>
          </p:cNvSpPr>
          <p:nvPr/>
        </p:nvSpPr>
        <p:spPr bwMode="auto">
          <a:xfrm>
            <a:off x="2270125" y="2747963"/>
            <a:ext cx="3644900" cy="927100"/>
          </a:xfrm>
          <a:custGeom>
            <a:avLst/>
            <a:gdLst/>
            <a:ahLst/>
            <a:cxnLst>
              <a:cxn ang="0">
                <a:pos x="0" y="0"/>
              </a:cxn>
              <a:cxn ang="0">
                <a:pos x="288" y="432"/>
              </a:cxn>
              <a:cxn ang="0">
                <a:pos x="576" y="576"/>
              </a:cxn>
              <a:cxn ang="0">
                <a:pos x="1152" y="480"/>
              </a:cxn>
              <a:cxn ang="0">
                <a:pos x="2112" y="96"/>
              </a:cxn>
              <a:cxn ang="0">
                <a:pos x="2256" y="48"/>
              </a:cxn>
            </a:cxnLst>
            <a:rect l="0" t="0" r="r" b="b"/>
            <a:pathLst>
              <a:path w="2296" h="584">
                <a:moveTo>
                  <a:pt x="0" y="0"/>
                </a:moveTo>
                <a:cubicBezTo>
                  <a:pt x="96" y="168"/>
                  <a:pt x="192" y="336"/>
                  <a:pt x="288" y="432"/>
                </a:cubicBezTo>
                <a:cubicBezTo>
                  <a:pt x="384" y="528"/>
                  <a:pt x="432" y="568"/>
                  <a:pt x="576" y="576"/>
                </a:cubicBezTo>
                <a:cubicBezTo>
                  <a:pt x="720" y="584"/>
                  <a:pt x="896" y="560"/>
                  <a:pt x="1152" y="480"/>
                </a:cubicBezTo>
                <a:cubicBezTo>
                  <a:pt x="1408" y="400"/>
                  <a:pt x="1928" y="168"/>
                  <a:pt x="2112" y="96"/>
                </a:cubicBezTo>
                <a:cubicBezTo>
                  <a:pt x="2296" y="24"/>
                  <a:pt x="2276" y="36"/>
                  <a:pt x="2256" y="48"/>
                </a:cubicBezTo>
              </a:path>
            </a:pathLst>
          </a:custGeom>
          <a:noFill/>
          <a:ln w="38100" cmpd="sng">
            <a:solidFill>
              <a:schemeClr val="tx1"/>
            </a:solidFill>
            <a:round/>
            <a:headEnd/>
            <a:tailEnd/>
          </a:ln>
          <a:effectLst/>
        </p:spPr>
        <p:txBody>
          <a:bodyPr/>
          <a:lstStyle/>
          <a:p>
            <a:endParaRPr lang="ja-JP" altLang="en-US"/>
          </a:p>
        </p:txBody>
      </p:sp>
      <p:sp>
        <p:nvSpPr>
          <p:cNvPr id="60437" name="Freeform 21"/>
          <p:cNvSpPr>
            <a:spLocks/>
          </p:cNvSpPr>
          <p:nvPr/>
        </p:nvSpPr>
        <p:spPr bwMode="auto">
          <a:xfrm>
            <a:off x="2270125" y="3130550"/>
            <a:ext cx="3644900" cy="927100"/>
          </a:xfrm>
          <a:custGeom>
            <a:avLst/>
            <a:gdLst/>
            <a:ahLst/>
            <a:cxnLst>
              <a:cxn ang="0">
                <a:pos x="0" y="0"/>
              </a:cxn>
              <a:cxn ang="0">
                <a:pos x="288" y="432"/>
              </a:cxn>
              <a:cxn ang="0">
                <a:pos x="576" y="576"/>
              </a:cxn>
              <a:cxn ang="0">
                <a:pos x="1152" y="480"/>
              </a:cxn>
              <a:cxn ang="0">
                <a:pos x="2112" y="96"/>
              </a:cxn>
              <a:cxn ang="0">
                <a:pos x="2256" y="48"/>
              </a:cxn>
            </a:cxnLst>
            <a:rect l="0" t="0" r="r" b="b"/>
            <a:pathLst>
              <a:path w="2296" h="584">
                <a:moveTo>
                  <a:pt x="0" y="0"/>
                </a:moveTo>
                <a:cubicBezTo>
                  <a:pt x="96" y="168"/>
                  <a:pt x="192" y="336"/>
                  <a:pt x="288" y="432"/>
                </a:cubicBezTo>
                <a:cubicBezTo>
                  <a:pt x="384" y="528"/>
                  <a:pt x="432" y="568"/>
                  <a:pt x="576" y="576"/>
                </a:cubicBezTo>
                <a:cubicBezTo>
                  <a:pt x="720" y="584"/>
                  <a:pt x="896" y="560"/>
                  <a:pt x="1152" y="480"/>
                </a:cubicBezTo>
                <a:cubicBezTo>
                  <a:pt x="1408" y="400"/>
                  <a:pt x="1928" y="168"/>
                  <a:pt x="2112" y="96"/>
                </a:cubicBezTo>
                <a:cubicBezTo>
                  <a:pt x="2296" y="24"/>
                  <a:pt x="2276" y="36"/>
                  <a:pt x="2256" y="48"/>
                </a:cubicBezTo>
              </a:path>
            </a:pathLst>
          </a:custGeom>
          <a:noFill/>
          <a:ln w="38100" cmpd="sng">
            <a:solidFill>
              <a:srgbClr val="FF5050"/>
            </a:solidFill>
            <a:round/>
            <a:headEnd/>
            <a:tailEnd/>
          </a:ln>
          <a:effectLst/>
        </p:spPr>
        <p:txBody>
          <a:bodyPr/>
          <a:lstStyle/>
          <a:p>
            <a:endParaRPr lang="ja-JP" altLang="en-US"/>
          </a:p>
        </p:txBody>
      </p:sp>
      <p:sp>
        <p:nvSpPr>
          <p:cNvPr id="60439" name="Line 23"/>
          <p:cNvSpPr>
            <a:spLocks noChangeShapeType="1"/>
          </p:cNvSpPr>
          <p:nvPr/>
        </p:nvSpPr>
        <p:spPr bwMode="auto">
          <a:xfrm flipV="1">
            <a:off x="4256088" y="3436938"/>
            <a:ext cx="0" cy="2547937"/>
          </a:xfrm>
          <a:prstGeom prst="line">
            <a:avLst/>
          </a:prstGeom>
          <a:noFill/>
          <a:ln w="19050">
            <a:solidFill>
              <a:srgbClr val="FF5050"/>
            </a:solidFill>
            <a:round/>
            <a:headEnd/>
            <a:tailEnd/>
          </a:ln>
          <a:effectLst/>
        </p:spPr>
        <p:txBody>
          <a:bodyPr/>
          <a:lstStyle/>
          <a:p>
            <a:endParaRPr lang="ja-JP" altLang="en-US"/>
          </a:p>
        </p:txBody>
      </p:sp>
      <p:sp>
        <p:nvSpPr>
          <p:cNvPr id="60440" name="Text Box 24"/>
          <p:cNvSpPr txBox="1">
            <a:spLocks noChangeArrowheads="1"/>
          </p:cNvSpPr>
          <p:nvPr/>
        </p:nvSpPr>
        <p:spPr bwMode="auto">
          <a:xfrm>
            <a:off x="2605088" y="6084888"/>
            <a:ext cx="1582737" cy="366712"/>
          </a:xfrm>
          <a:prstGeom prst="rect">
            <a:avLst/>
          </a:prstGeom>
          <a:noFill/>
          <a:ln w="9525">
            <a:noFill/>
            <a:miter lim="800000"/>
            <a:headEnd/>
            <a:tailEnd/>
          </a:ln>
          <a:effectLst/>
        </p:spPr>
        <p:txBody>
          <a:bodyPr>
            <a:spAutoFit/>
          </a:bodyPr>
          <a:lstStyle/>
          <a:p>
            <a:pPr algn="l">
              <a:spcBef>
                <a:spcPct val="50000"/>
              </a:spcBef>
            </a:pPr>
            <a:r>
              <a:rPr kumimoji="0" lang="en-US" altLang="ja-JP" sz="1800" b="1">
                <a:solidFill>
                  <a:srgbClr val="FF5050"/>
                </a:solidFill>
                <a:ea typeface="HG丸ｺﾞｼｯｸM-PRO" pitchFamily="50" charset="-128"/>
              </a:rPr>
              <a:t>EOQ</a:t>
            </a:r>
            <a:r>
              <a:rPr kumimoji="0" lang="ja-JP" altLang="en-US" sz="1800" b="1">
                <a:solidFill>
                  <a:srgbClr val="FF5050"/>
                </a:solidFill>
                <a:ea typeface="HG丸ｺﾞｼｯｸM-PRO" pitchFamily="50" charset="-128"/>
              </a:rPr>
              <a:t>公式</a:t>
            </a:r>
            <a:endParaRPr lang="ja-JP" altLang="en-US" sz="1800" b="1">
              <a:solidFill>
                <a:srgbClr val="FF5050"/>
              </a:solidFill>
              <a:ea typeface="HG丸ｺﾞｼｯｸM-PRO" pitchFamily="50" charset="-128"/>
            </a:endParaRPr>
          </a:p>
        </p:txBody>
      </p:sp>
      <p:sp>
        <p:nvSpPr>
          <p:cNvPr id="60442" name="Rectangle 26"/>
          <p:cNvSpPr>
            <a:spLocks noChangeArrowheads="1"/>
          </p:cNvSpPr>
          <p:nvPr/>
        </p:nvSpPr>
        <p:spPr bwMode="auto">
          <a:xfrm>
            <a:off x="3848100" y="3903663"/>
            <a:ext cx="109538" cy="163512"/>
          </a:xfrm>
          <a:prstGeom prst="rect">
            <a:avLst/>
          </a:prstGeom>
          <a:solidFill>
            <a:schemeClr val="bg1"/>
          </a:solidFill>
          <a:ln w="9525">
            <a:noFill/>
            <a:miter lim="800000"/>
            <a:headEnd/>
            <a:tailEnd/>
          </a:ln>
          <a:effectLst/>
        </p:spPr>
        <p:txBody>
          <a:bodyPr wrap="none" anchor="ctr"/>
          <a:lstStyle/>
          <a:p>
            <a:endParaRPr lang="ja-JP" altLang="en-US"/>
          </a:p>
        </p:txBody>
      </p:sp>
      <p:sp>
        <p:nvSpPr>
          <p:cNvPr id="60443" name="Rectangle 27"/>
          <p:cNvSpPr>
            <a:spLocks noChangeArrowheads="1"/>
          </p:cNvSpPr>
          <p:nvPr/>
        </p:nvSpPr>
        <p:spPr bwMode="auto">
          <a:xfrm>
            <a:off x="3560763" y="3957638"/>
            <a:ext cx="109537" cy="163512"/>
          </a:xfrm>
          <a:prstGeom prst="rect">
            <a:avLst/>
          </a:prstGeom>
          <a:solidFill>
            <a:schemeClr val="bg1"/>
          </a:solidFill>
          <a:ln w="9525">
            <a:noFill/>
            <a:miter lim="800000"/>
            <a:headEnd/>
            <a:tailEnd/>
          </a:ln>
          <a:effectLst/>
        </p:spPr>
        <p:txBody>
          <a:bodyPr wrap="none" anchor="ctr"/>
          <a:lstStyle/>
          <a:p>
            <a:endParaRPr lang="ja-JP" altLang="en-US"/>
          </a:p>
        </p:txBody>
      </p:sp>
      <p:sp>
        <p:nvSpPr>
          <p:cNvPr id="60444" name="Rectangle 28"/>
          <p:cNvSpPr>
            <a:spLocks noChangeArrowheads="1"/>
          </p:cNvSpPr>
          <p:nvPr/>
        </p:nvSpPr>
        <p:spPr bwMode="auto">
          <a:xfrm>
            <a:off x="3273425" y="3971925"/>
            <a:ext cx="109538" cy="163513"/>
          </a:xfrm>
          <a:prstGeom prst="rect">
            <a:avLst/>
          </a:prstGeom>
          <a:solidFill>
            <a:schemeClr val="bg1"/>
          </a:solidFill>
          <a:ln w="9525">
            <a:noFill/>
            <a:miter lim="800000"/>
            <a:headEnd/>
            <a:tailEnd/>
          </a:ln>
          <a:effectLst/>
        </p:spPr>
        <p:txBody>
          <a:bodyPr wrap="none" anchor="ctr"/>
          <a:lstStyle/>
          <a:p>
            <a:endParaRPr lang="ja-JP" altLang="en-US"/>
          </a:p>
        </p:txBody>
      </p:sp>
      <p:sp>
        <p:nvSpPr>
          <p:cNvPr id="60445" name="Rectangle 29"/>
          <p:cNvSpPr>
            <a:spLocks noChangeArrowheads="1"/>
          </p:cNvSpPr>
          <p:nvPr/>
        </p:nvSpPr>
        <p:spPr bwMode="auto">
          <a:xfrm>
            <a:off x="3028950" y="3971925"/>
            <a:ext cx="109538" cy="163513"/>
          </a:xfrm>
          <a:prstGeom prst="rect">
            <a:avLst/>
          </a:prstGeom>
          <a:solidFill>
            <a:schemeClr val="bg1"/>
          </a:solidFill>
          <a:ln w="9525">
            <a:noFill/>
            <a:miter lim="800000"/>
            <a:headEnd/>
            <a:tailEnd/>
          </a:ln>
          <a:effectLst/>
        </p:spPr>
        <p:txBody>
          <a:bodyPr wrap="none" anchor="ctr"/>
          <a:lstStyle/>
          <a:p>
            <a:endParaRPr lang="ja-JP" altLang="en-US"/>
          </a:p>
        </p:txBody>
      </p:sp>
      <p:sp>
        <p:nvSpPr>
          <p:cNvPr id="60446" name="Rectangle 30"/>
          <p:cNvSpPr>
            <a:spLocks noChangeArrowheads="1"/>
          </p:cNvSpPr>
          <p:nvPr/>
        </p:nvSpPr>
        <p:spPr bwMode="auto">
          <a:xfrm>
            <a:off x="2760663" y="3817938"/>
            <a:ext cx="109537" cy="163512"/>
          </a:xfrm>
          <a:prstGeom prst="rect">
            <a:avLst/>
          </a:prstGeom>
          <a:solidFill>
            <a:schemeClr val="bg1"/>
          </a:solidFill>
          <a:ln w="9525">
            <a:noFill/>
            <a:miter lim="800000"/>
            <a:headEnd/>
            <a:tailEnd/>
          </a:ln>
          <a:effectLst/>
        </p:spPr>
        <p:txBody>
          <a:bodyPr wrap="none" anchor="ctr"/>
          <a:lstStyle/>
          <a:p>
            <a:endParaRPr lang="ja-JP" altLang="en-US"/>
          </a:p>
        </p:txBody>
      </p:sp>
      <p:sp>
        <p:nvSpPr>
          <p:cNvPr id="60447" name="Rectangle 31"/>
          <p:cNvSpPr>
            <a:spLocks noChangeArrowheads="1"/>
          </p:cNvSpPr>
          <p:nvPr/>
        </p:nvSpPr>
        <p:spPr bwMode="auto">
          <a:xfrm>
            <a:off x="2317750" y="3203575"/>
            <a:ext cx="119063" cy="233363"/>
          </a:xfrm>
          <a:prstGeom prst="rect">
            <a:avLst/>
          </a:prstGeom>
          <a:solidFill>
            <a:schemeClr val="bg1"/>
          </a:solidFill>
          <a:ln w="9525">
            <a:noFill/>
            <a:miter lim="800000"/>
            <a:headEnd/>
            <a:tailEnd/>
          </a:ln>
          <a:effectLst/>
        </p:spPr>
        <p:txBody>
          <a:bodyPr wrap="none" anchor="ctr"/>
          <a:lstStyle/>
          <a:p>
            <a:endParaRPr lang="ja-JP" altLang="en-US"/>
          </a:p>
        </p:txBody>
      </p:sp>
      <p:sp>
        <p:nvSpPr>
          <p:cNvPr id="60448" name="Rectangle 32"/>
          <p:cNvSpPr>
            <a:spLocks noChangeArrowheads="1"/>
          </p:cNvSpPr>
          <p:nvPr/>
        </p:nvSpPr>
        <p:spPr bwMode="auto">
          <a:xfrm>
            <a:off x="4352925" y="3343275"/>
            <a:ext cx="109538" cy="163513"/>
          </a:xfrm>
          <a:prstGeom prst="rect">
            <a:avLst/>
          </a:prstGeom>
          <a:solidFill>
            <a:schemeClr val="bg1"/>
          </a:solidFill>
          <a:ln w="9525">
            <a:noFill/>
            <a:miter lim="800000"/>
            <a:headEnd/>
            <a:tailEnd/>
          </a:ln>
          <a:effectLst/>
        </p:spPr>
        <p:txBody>
          <a:bodyPr wrap="none" anchor="ctr"/>
          <a:lstStyle/>
          <a:p>
            <a:endParaRPr lang="ja-JP" altLang="en-US"/>
          </a:p>
        </p:txBody>
      </p:sp>
      <p:sp>
        <p:nvSpPr>
          <p:cNvPr id="60449" name="Rectangle 33"/>
          <p:cNvSpPr>
            <a:spLocks noChangeArrowheads="1"/>
          </p:cNvSpPr>
          <p:nvPr/>
        </p:nvSpPr>
        <p:spPr bwMode="auto">
          <a:xfrm>
            <a:off x="2547938" y="3549650"/>
            <a:ext cx="119062" cy="212725"/>
          </a:xfrm>
          <a:prstGeom prst="rect">
            <a:avLst/>
          </a:prstGeom>
          <a:solidFill>
            <a:schemeClr val="bg1"/>
          </a:solidFill>
          <a:ln w="9525">
            <a:noFill/>
            <a:miter lim="800000"/>
            <a:headEnd/>
            <a:tailEnd/>
          </a:ln>
          <a:effectLst/>
        </p:spPr>
        <p:txBody>
          <a:bodyPr wrap="none" anchor="ctr"/>
          <a:lstStyle/>
          <a:p>
            <a:endParaRPr lang="ja-JP" altLang="en-US"/>
          </a:p>
        </p:txBody>
      </p:sp>
      <p:sp>
        <p:nvSpPr>
          <p:cNvPr id="60450" name="Rectangle 34"/>
          <p:cNvSpPr>
            <a:spLocks noChangeArrowheads="1"/>
          </p:cNvSpPr>
          <p:nvPr/>
        </p:nvSpPr>
        <p:spPr bwMode="auto">
          <a:xfrm>
            <a:off x="5622925" y="2827338"/>
            <a:ext cx="109538" cy="163512"/>
          </a:xfrm>
          <a:prstGeom prst="rect">
            <a:avLst/>
          </a:prstGeom>
          <a:solidFill>
            <a:schemeClr val="bg1"/>
          </a:solidFill>
          <a:ln w="9525">
            <a:noFill/>
            <a:miter lim="800000"/>
            <a:headEnd/>
            <a:tailEnd/>
          </a:ln>
          <a:effectLst/>
        </p:spPr>
        <p:txBody>
          <a:bodyPr wrap="none" anchor="ctr"/>
          <a:lstStyle/>
          <a:p>
            <a:endParaRPr lang="ja-JP" altLang="en-US"/>
          </a:p>
        </p:txBody>
      </p:sp>
      <p:sp>
        <p:nvSpPr>
          <p:cNvPr id="60451" name="Rectangle 35"/>
          <p:cNvSpPr>
            <a:spLocks noChangeArrowheads="1"/>
          </p:cNvSpPr>
          <p:nvPr/>
        </p:nvSpPr>
        <p:spPr bwMode="auto">
          <a:xfrm>
            <a:off x="5289550" y="2943225"/>
            <a:ext cx="149225" cy="133350"/>
          </a:xfrm>
          <a:prstGeom prst="rect">
            <a:avLst/>
          </a:prstGeom>
          <a:solidFill>
            <a:schemeClr val="bg1"/>
          </a:solidFill>
          <a:ln w="9525">
            <a:noFill/>
            <a:miter lim="800000"/>
            <a:headEnd/>
            <a:tailEnd/>
          </a:ln>
          <a:effectLst/>
        </p:spPr>
        <p:txBody>
          <a:bodyPr wrap="none" anchor="ctr"/>
          <a:lstStyle/>
          <a:p>
            <a:endParaRPr lang="ja-JP" altLang="en-US"/>
          </a:p>
        </p:txBody>
      </p:sp>
      <p:sp>
        <p:nvSpPr>
          <p:cNvPr id="60452" name="Rectangle 36"/>
          <p:cNvSpPr>
            <a:spLocks noChangeArrowheads="1"/>
          </p:cNvSpPr>
          <p:nvPr/>
        </p:nvSpPr>
        <p:spPr bwMode="auto">
          <a:xfrm>
            <a:off x="4954588" y="3054350"/>
            <a:ext cx="149225" cy="182563"/>
          </a:xfrm>
          <a:prstGeom prst="rect">
            <a:avLst/>
          </a:prstGeom>
          <a:solidFill>
            <a:schemeClr val="bg1"/>
          </a:solidFill>
          <a:ln w="9525">
            <a:noFill/>
            <a:miter lim="800000"/>
            <a:headEnd/>
            <a:tailEnd/>
          </a:ln>
          <a:effectLst/>
        </p:spPr>
        <p:txBody>
          <a:bodyPr wrap="none" anchor="ctr"/>
          <a:lstStyle/>
          <a:p>
            <a:endParaRPr lang="ja-JP" altLang="en-US"/>
          </a:p>
        </p:txBody>
      </p:sp>
      <p:sp>
        <p:nvSpPr>
          <p:cNvPr id="60453" name="Rectangle 37"/>
          <p:cNvSpPr>
            <a:spLocks noChangeArrowheads="1"/>
          </p:cNvSpPr>
          <p:nvPr/>
        </p:nvSpPr>
        <p:spPr bwMode="auto">
          <a:xfrm>
            <a:off x="4081463" y="3783013"/>
            <a:ext cx="109537" cy="163512"/>
          </a:xfrm>
          <a:prstGeom prst="rect">
            <a:avLst/>
          </a:prstGeom>
          <a:solidFill>
            <a:schemeClr val="bg1"/>
          </a:solidFill>
          <a:ln w="9525">
            <a:noFill/>
            <a:miter lim="800000"/>
            <a:headEnd/>
            <a:tailEnd/>
          </a:ln>
          <a:effectLst/>
        </p:spPr>
        <p:txBody>
          <a:bodyPr wrap="none" anchor="ctr"/>
          <a:lstStyle/>
          <a:p>
            <a:endParaRPr lang="ja-JP" altLang="en-US"/>
          </a:p>
        </p:txBody>
      </p:sp>
      <p:sp>
        <p:nvSpPr>
          <p:cNvPr id="60454" name="Oval 38"/>
          <p:cNvSpPr>
            <a:spLocks noChangeArrowheads="1"/>
          </p:cNvSpPr>
          <p:nvPr/>
        </p:nvSpPr>
        <p:spPr bwMode="auto">
          <a:xfrm>
            <a:off x="3160713" y="3579813"/>
            <a:ext cx="200025" cy="168275"/>
          </a:xfrm>
          <a:prstGeom prst="ellipse">
            <a:avLst/>
          </a:prstGeom>
          <a:solidFill>
            <a:srgbClr val="FF5050"/>
          </a:solidFill>
          <a:ln w="9525">
            <a:solidFill>
              <a:srgbClr val="FF5050"/>
            </a:solidFill>
            <a:round/>
            <a:headEnd/>
            <a:tailEnd/>
          </a:ln>
          <a:effectLst/>
        </p:spPr>
        <p:txBody>
          <a:bodyPr wrap="none" anchor="ctr"/>
          <a:lstStyle/>
          <a:p>
            <a:endParaRPr lang="ja-JP" altLang="en-US"/>
          </a:p>
        </p:txBody>
      </p:sp>
      <p:sp>
        <p:nvSpPr>
          <p:cNvPr id="60455" name="Oval 39"/>
          <p:cNvSpPr>
            <a:spLocks noChangeArrowheads="1"/>
          </p:cNvSpPr>
          <p:nvPr/>
        </p:nvSpPr>
        <p:spPr bwMode="auto">
          <a:xfrm>
            <a:off x="4154488" y="3749675"/>
            <a:ext cx="188912" cy="158750"/>
          </a:xfrm>
          <a:prstGeom prst="ellipse">
            <a:avLst/>
          </a:prstGeom>
          <a:solidFill>
            <a:srgbClr val="FF5050"/>
          </a:solidFill>
          <a:ln w="9525">
            <a:solidFill>
              <a:srgbClr val="FF5050"/>
            </a:solidFill>
            <a:round/>
            <a:headEnd/>
            <a:tailEnd/>
          </a:ln>
          <a:effectLst/>
        </p:spPr>
        <p:txBody>
          <a:bodyPr wrap="none" anchor="ctr"/>
          <a:lstStyle/>
          <a:p>
            <a:endParaRPr lang="ja-JP" altLang="en-US"/>
          </a:p>
        </p:txBody>
      </p:sp>
      <p:sp>
        <p:nvSpPr>
          <p:cNvPr id="60456" name="Text Box 40"/>
          <p:cNvSpPr txBox="1">
            <a:spLocks noChangeArrowheads="1"/>
          </p:cNvSpPr>
          <p:nvPr/>
        </p:nvSpPr>
        <p:spPr bwMode="auto">
          <a:xfrm>
            <a:off x="6010275" y="2992438"/>
            <a:ext cx="2435225" cy="366712"/>
          </a:xfrm>
          <a:prstGeom prst="rect">
            <a:avLst/>
          </a:prstGeom>
          <a:noFill/>
          <a:ln w="9525">
            <a:noFill/>
            <a:miter lim="800000"/>
            <a:headEnd/>
            <a:tailEnd/>
          </a:ln>
          <a:effectLst/>
        </p:spPr>
        <p:txBody>
          <a:bodyPr>
            <a:spAutoFit/>
          </a:bodyPr>
          <a:lstStyle/>
          <a:p>
            <a:pPr algn="l">
              <a:spcBef>
                <a:spcPct val="50000"/>
              </a:spcBef>
            </a:pPr>
            <a:r>
              <a:rPr lang="ja-JP" altLang="en-US" sz="1800" b="1">
                <a:solidFill>
                  <a:srgbClr val="FF0000"/>
                </a:solidFill>
                <a:ea typeface="HG丸ｺﾞｼｯｸM-PRO" pitchFamily="50" charset="-128"/>
              </a:rPr>
              <a:t>総費用、割引購入</a:t>
            </a:r>
          </a:p>
        </p:txBody>
      </p:sp>
      <p:sp>
        <p:nvSpPr>
          <p:cNvPr id="60457" name="AutoShape 41"/>
          <p:cNvSpPr>
            <a:spLocks noChangeArrowheads="1"/>
          </p:cNvSpPr>
          <p:nvPr/>
        </p:nvSpPr>
        <p:spPr bwMode="auto">
          <a:xfrm>
            <a:off x="4279900" y="5605463"/>
            <a:ext cx="255588" cy="357187"/>
          </a:xfrm>
          <a:prstGeom prst="rightArrow">
            <a:avLst>
              <a:gd name="adj1" fmla="val 50000"/>
              <a:gd name="adj2" fmla="val 25000"/>
            </a:avLst>
          </a:prstGeom>
          <a:solidFill>
            <a:srgbClr val="FF0000"/>
          </a:solidFill>
          <a:ln w="9525" algn="ctr">
            <a:solidFill>
              <a:schemeClr val="tx1"/>
            </a:solidFill>
            <a:miter lim="800000"/>
            <a:headEnd/>
            <a:tailEnd/>
          </a:ln>
          <a:effectLst/>
        </p:spPr>
        <p:txBody>
          <a:bodyPr wrap="none" anchor="ctr"/>
          <a:lstStyle/>
          <a:p>
            <a:endParaRPr lang="ja-JP" altLang="en-US"/>
          </a:p>
        </p:txBody>
      </p:sp>
      <p:sp>
        <p:nvSpPr>
          <p:cNvPr id="60458" name="Text Box 42"/>
          <p:cNvSpPr txBox="1">
            <a:spLocks noChangeArrowheads="1"/>
          </p:cNvSpPr>
          <p:nvPr/>
        </p:nvSpPr>
        <p:spPr bwMode="auto">
          <a:xfrm>
            <a:off x="4711700" y="5634038"/>
            <a:ext cx="1192213" cy="366712"/>
          </a:xfrm>
          <a:prstGeom prst="rect">
            <a:avLst/>
          </a:prstGeom>
          <a:noFill/>
          <a:ln w="9525">
            <a:noFill/>
            <a:miter lim="800000"/>
            <a:headEnd/>
            <a:tailEnd/>
          </a:ln>
          <a:effectLst/>
        </p:spPr>
        <p:txBody>
          <a:bodyPr>
            <a:spAutoFit/>
          </a:bodyPr>
          <a:lstStyle/>
          <a:p>
            <a:pPr algn="l">
              <a:spcBef>
                <a:spcPct val="50000"/>
              </a:spcBef>
            </a:pPr>
            <a:r>
              <a:rPr lang="ja-JP" altLang="en-US" sz="1800" b="1">
                <a:solidFill>
                  <a:srgbClr val="FF0000"/>
                </a:solidFill>
                <a:ea typeface="HG丸ｺﾞｼｯｸM-PRO" pitchFamily="50" charset="-128"/>
              </a:rPr>
              <a:t>割引購入</a:t>
            </a:r>
          </a:p>
        </p:txBody>
      </p:sp>
      <p:sp>
        <p:nvSpPr>
          <p:cNvPr id="60459" name="Rectangle 43"/>
          <p:cNvSpPr>
            <a:spLocks noChangeArrowheads="1"/>
          </p:cNvSpPr>
          <p:nvPr/>
        </p:nvSpPr>
        <p:spPr bwMode="auto">
          <a:xfrm>
            <a:off x="4640263" y="3192463"/>
            <a:ext cx="149225" cy="182562"/>
          </a:xfrm>
          <a:prstGeom prst="rect">
            <a:avLst/>
          </a:prstGeom>
          <a:solidFill>
            <a:schemeClr val="bg1"/>
          </a:solidFill>
          <a:ln w="9525">
            <a:noFill/>
            <a:miter lim="800000"/>
            <a:headEnd/>
            <a:tailEnd/>
          </a:ln>
          <a:effectLst/>
        </p:spPr>
        <p:txBody>
          <a:bodyPr wrap="none" anchor="ctr"/>
          <a:lstStyle/>
          <a:p>
            <a:endParaRPr lang="ja-JP" altLang="en-US"/>
          </a:p>
        </p:txBody>
      </p:sp>
      <p:sp>
        <p:nvSpPr>
          <p:cNvPr id="60438" name="AutoShape 22"/>
          <p:cNvSpPr>
            <a:spLocks noChangeArrowheads="1"/>
          </p:cNvSpPr>
          <p:nvPr/>
        </p:nvSpPr>
        <p:spPr bwMode="auto">
          <a:xfrm rot="-1222092">
            <a:off x="4684713" y="3251200"/>
            <a:ext cx="419100" cy="274638"/>
          </a:xfrm>
          <a:prstGeom prst="downArrow">
            <a:avLst>
              <a:gd name="adj1" fmla="val 50000"/>
              <a:gd name="adj2" fmla="val 25000"/>
            </a:avLst>
          </a:prstGeom>
          <a:solidFill>
            <a:srgbClr val="FF5050"/>
          </a:solidFill>
          <a:ln w="9525">
            <a:solidFill>
              <a:schemeClr val="tx1"/>
            </a:solidFill>
            <a:miter lim="800000"/>
            <a:headEnd/>
            <a:tailEnd/>
          </a:ln>
          <a:effectLst/>
        </p:spPr>
        <p:txBody>
          <a:bodyPr vert="eaVert" wrap="none" anchor="ctr"/>
          <a:lstStyle/>
          <a:p>
            <a:endParaRPr lang="ja-JP" altLang="en-US"/>
          </a:p>
        </p:txBody>
      </p:sp>
    </p:spTree>
    <p:extLst>
      <p:ext uri="{BB962C8B-B14F-4D97-AF65-F5344CB8AC3E}">
        <p14:creationId xmlns:p14="http://schemas.microsoft.com/office/powerpoint/2010/main" val="64964372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a:xfrm>
            <a:off x="685800" y="2098429"/>
            <a:ext cx="7772400" cy="2543909"/>
          </a:xfrm>
        </p:spPr>
        <p:txBody>
          <a:bodyPr/>
          <a:lstStyle/>
          <a:p>
            <a:pPr>
              <a:lnSpc>
                <a:spcPct val="200000"/>
              </a:lnSpc>
            </a:pPr>
            <a:r>
              <a:rPr lang="ja-JP" altLang="en-US" dirty="0"/>
              <a:t>定期発注方式と定量発注</a:t>
            </a:r>
            <a:r>
              <a:rPr lang="ja-JP" altLang="en-US" dirty="0" smtClean="0"/>
              <a:t>方式</a:t>
            </a:r>
            <a:r>
              <a:rPr lang="en-US" altLang="ja-JP" dirty="0" smtClean="0"/>
              <a:t/>
            </a:r>
            <a:br>
              <a:rPr lang="en-US" altLang="ja-JP" dirty="0" smtClean="0"/>
            </a:br>
            <a:r>
              <a:rPr lang="ja-JP" altLang="en-US" dirty="0" smtClean="0"/>
              <a:t>需要が確率変動する場合</a:t>
            </a:r>
            <a:endParaRPr lang="ja-JP" altLang="en-US" dirty="0"/>
          </a:p>
        </p:txBody>
      </p:sp>
      <p:sp>
        <p:nvSpPr>
          <p:cNvPr id="54275" name="Rectangle 3"/>
          <p:cNvSpPr>
            <a:spLocks noGrp="1" noChangeArrowheads="1"/>
          </p:cNvSpPr>
          <p:nvPr>
            <p:ph type="subTitle" idx="1"/>
          </p:nvPr>
        </p:nvSpPr>
        <p:spPr/>
        <p:txBody>
          <a:bodyPr/>
          <a:lstStyle/>
          <a:p>
            <a:r>
              <a:rPr lang="ja-JP" altLang="en-US"/>
              <a:t>　</a:t>
            </a:r>
          </a:p>
        </p:txBody>
      </p:sp>
    </p:spTree>
    <p:extLst>
      <p:ext uri="{BB962C8B-B14F-4D97-AF65-F5344CB8AC3E}">
        <p14:creationId xmlns:p14="http://schemas.microsoft.com/office/powerpoint/2010/main" val="71657183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89378584-2663-4A53-AC5C-0FEDD2417BDB}" type="slidenum">
              <a:rPr lang="en-US" altLang="ja-JP"/>
              <a:pPr/>
              <a:t>54</a:t>
            </a:fld>
            <a:endParaRPr lang="en-US" altLang="ja-JP"/>
          </a:p>
        </p:txBody>
      </p:sp>
      <p:sp>
        <p:nvSpPr>
          <p:cNvPr id="178178" name="Rectangle 2"/>
          <p:cNvSpPr>
            <a:spLocks noGrp="1" noChangeArrowheads="1"/>
          </p:cNvSpPr>
          <p:nvPr>
            <p:ph type="title"/>
          </p:nvPr>
        </p:nvSpPr>
        <p:spPr/>
        <p:txBody>
          <a:bodyPr/>
          <a:lstStyle/>
          <a:p>
            <a:r>
              <a:rPr lang="ja-JP" altLang="en-US"/>
              <a:t>需要変動を考慮した発注方式</a:t>
            </a:r>
          </a:p>
        </p:txBody>
      </p:sp>
      <p:sp>
        <p:nvSpPr>
          <p:cNvPr id="178179" name="Rectangle 3"/>
          <p:cNvSpPr>
            <a:spLocks noGrp="1" noChangeArrowheads="1"/>
          </p:cNvSpPr>
          <p:nvPr>
            <p:ph type="body" idx="1"/>
          </p:nvPr>
        </p:nvSpPr>
        <p:spPr>
          <a:xfrm>
            <a:off x="466725" y="1485900"/>
            <a:ext cx="8426450" cy="4768850"/>
          </a:xfrm>
        </p:spPr>
        <p:txBody>
          <a:bodyPr/>
          <a:lstStyle/>
          <a:p>
            <a:r>
              <a:rPr lang="ja-JP" altLang="en-US" dirty="0"/>
              <a:t>なくなりそうになったら発注 </a:t>
            </a:r>
            <a:r>
              <a:rPr lang="en-US" altLang="ja-JP" dirty="0">
                <a:latin typeface="Times New Roman"/>
              </a:rPr>
              <a:t>…</a:t>
            </a:r>
            <a:r>
              <a:rPr lang="en-US" altLang="ja-JP" dirty="0"/>
              <a:t> </a:t>
            </a:r>
            <a:r>
              <a:rPr lang="ja-JP" altLang="en-US" dirty="0">
                <a:solidFill>
                  <a:srgbClr val="FF0000"/>
                </a:solidFill>
              </a:rPr>
              <a:t>定量発注</a:t>
            </a:r>
          </a:p>
          <a:p>
            <a:pPr lvl="1"/>
            <a:r>
              <a:rPr lang="ja-JP" altLang="en-US" dirty="0"/>
              <a:t>ずぼらな管理</a:t>
            </a:r>
          </a:p>
          <a:p>
            <a:pPr lvl="1"/>
            <a:r>
              <a:rPr lang="ja-JP" altLang="en-US" dirty="0"/>
              <a:t>現場に任せておけばよい？</a:t>
            </a:r>
          </a:p>
          <a:p>
            <a:pPr lvl="1"/>
            <a:r>
              <a:rPr lang="ja-JP" altLang="en-US" dirty="0"/>
              <a:t>需要予測ができないとき、変動に対応しやすい</a:t>
            </a:r>
          </a:p>
          <a:p>
            <a:r>
              <a:rPr lang="ja-JP" altLang="en-US" dirty="0"/>
              <a:t>定期的に発注 </a:t>
            </a:r>
            <a:r>
              <a:rPr lang="en-US" altLang="ja-JP" dirty="0">
                <a:latin typeface="Times New Roman"/>
              </a:rPr>
              <a:t>…</a:t>
            </a:r>
            <a:r>
              <a:rPr lang="en-US" altLang="ja-JP" dirty="0"/>
              <a:t> </a:t>
            </a:r>
            <a:r>
              <a:rPr lang="ja-JP" altLang="en-US" dirty="0">
                <a:solidFill>
                  <a:srgbClr val="FF0000"/>
                </a:solidFill>
              </a:rPr>
              <a:t>定期発注</a:t>
            </a:r>
          </a:p>
          <a:p>
            <a:pPr lvl="1"/>
            <a:r>
              <a:rPr lang="ja-JP" altLang="en-US" dirty="0"/>
              <a:t>ルーティン化できる</a:t>
            </a:r>
          </a:p>
          <a:p>
            <a:pPr lvl="1"/>
            <a:r>
              <a:rPr lang="ja-JP" altLang="en-US" dirty="0"/>
              <a:t>管理部門が主導権</a:t>
            </a:r>
          </a:p>
          <a:p>
            <a:pPr lvl="1"/>
            <a:r>
              <a:rPr lang="ja-JP" altLang="en-US" dirty="0"/>
              <a:t>需要変動が予測できれば、予測に応じた発注が可能	</a:t>
            </a:r>
          </a:p>
        </p:txBody>
      </p:sp>
      <p:sp>
        <p:nvSpPr>
          <p:cNvPr id="7" name="テキスト ボックス 6"/>
          <p:cNvSpPr txBox="1"/>
          <p:nvPr/>
        </p:nvSpPr>
        <p:spPr>
          <a:xfrm>
            <a:off x="7596336" y="0"/>
            <a:ext cx="1547664" cy="646331"/>
          </a:xfrm>
          <a:prstGeom prst="rect">
            <a:avLst/>
          </a:prstGeom>
          <a:solidFill>
            <a:srgbClr val="0000CC">
              <a:alpha val="20000"/>
            </a:srgbClr>
          </a:solidFill>
        </p:spPr>
        <p:txBody>
          <a:bodyPr wrap="square" rtlCol="0">
            <a:spAutoFit/>
          </a:bodyPr>
          <a:lstStyle/>
          <a:p>
            <a:pPr algn="ctr"/>
            <a:r>
              <a:rPr kumimoji="1" lang="ja-JP" altLang="en-US" b="1" dirty="0" smtClean="0">
                <a:solidFill>
                  <a:srgbClr val="FF0000"/>
                </a:solidFill>
                <a:latin typeface="+mj-ea"/>
                <a:ea typeface="+mj-ea"/>
              </a:rPr>
              <a:t>テキスト</a:t>
            </a:r>
            <a:endParaRPr kumimoji="1" lang="en-US" altLang="ja-JP" b="1" dirty="0" smtClean="0">
              <a:solidFill>
                <a:srgbClr val="FF0000"/>
              </a:solidFill>
              <a:latin typeface="+mj-ea"/>
              <a:ea typeface="+mj-ea"/>
            </a:endParaRPr>
          </a:p>
          <a:p>
            <a:pPr algn="ctr"/>
            <a:r>
              <a:rPr lang="en-US" altLang="ja-JP" b="1" dirty="0" smtClean="0">
                <a:solidFill>
                  <a:srgbClr val="FF0000"/>
                </a:solidFill>
                <a:latin typeface="+mj-ea"/>
                <a:ea typeface="+mj-ea"/>
              </a:rPr>
              <a:t>207</a:t>
            </a:r>
            <a:r>
              <a:rPr kumimoji="1" lang="ja-JP" altLang="en-US" b="1" dirty="0" smtClean="0">
                <a:solidFill>
                  <a:srgbClr val="FF0000"/>
                </a:solidFill>
                <a:latin typeface="+mj-ea"/>
                <a:ea typeface="+mj-ea"/>
              </a:rPr>
              <a:t>ページ</a:t>
            </a:r>
            <a:endParaRPr kumimoji="1" lang="ja-JP" altLang="en-US" b="1" dirty="0">
              <a:solidFill>
                <a:srgbClr val="FF0000"/>
              </a:solidFill>
              <a:latin typeface="+mj-ea"/>
              <a:ea typeface="+mj-ea"/>
            </a:endParaRPr>
          </a:p>
        </p:txBody>
      </p:sp>
    </p:spTree>
    <p:extLst>
      <p:ext uri="{BB962C8B-B14F-4D97-AF65-F5344CB8AC3E}">
        <p14:creationId xmlns:p14="http://schemas.microsoft.com/office/powerpoint/2010/main" val="85906762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スライド番号プレースホルダ 5"/>
          <p:cNvSpPr>
            <a:spLocks noGrp="1"/>
          </p:cNvSpPr>
          <p:nvPr>
            <p:ph type="sldNum" sz="quarter" idx="12"/>
          </p:nvPr>
        </p:nvSpPr>
        <p:spPr/>
        <p:txBody>
          <a:bodyPr/>
          <a:lstStyle/>
          <a:p>
            <a:fld id="{14857D04-FC29-4629-9822-FE31A917136D}" type="slidenum">
              <a:rPr lang="en-US" altLang="ja-JP"/>
              <a:pPr/>
              <a:t>55</a:t>
            </a:fld>
            <a:endParaRPr lang="en-US" altLang="ja-JP"/>
          </a:p>
        </p:txBody>
      </p:sp>
      <p:sp>
        <p:nvSpPr>
          <p:cNvPr id="180226" name="Rectangle 2"/>
          <p:cNvSpPr>
            <a:spLocks noGrp="1" noChangeArrowheads="1"/>
          </p:cNvSpPr>
          <p:nvPr>
            <p:ph type="title"/>
          </p:nvPr>
        </p:nvSpPr>
        <p:spPr/>
        <p:txBody>
          <a:bodyPr/>
          <a:lstStyle/>
          <a:p>
            <a:r>
              <a:rPr lang="ja-JP" altLang="en-US"/>
              <a:t>リードタイム</a:t>
            </a:r>
          </a:p>
        </p:txBody>
      </p:sp>
      <p:sp>
        <p:nvSpPr>
          <p:cNvPr id="180227" name="Rectangle 3"/>
          <p:cNvSpPr>
            <a:spLocks noGrp="1" noChangeArrowheads="1"/>
          </p:cNvSpPr>
          <p:nvPr>
            <p:ph type="body" idx="1"/>
          </p:nvPr>
        </p:nvSpPr>
        <p:spPr/>
        <p:txBody>
          <a:bodyPr/>
          <a:lstStyle/>
          <a:p>
            <a:r>
              <a:rPr lang="ja-JP" altLang="en-US"/>
              <a:t>発注してから納入されるまでの時間</a:t>
            </a:r>
          </a:p>
          <a:p>
            <a:r>
              <a:rPr lang="ja-JP" altLang="en-US"/>
              <a:t>納入までに</a:t>
            </a:r>
            <a:r>
              <a:rPr lang="ja-JP" altLang="en-US">
                <a:solidFill>
                  <a:srgbClr val="FF0000"/>
                </a:solidFill>
              </a:rPr>
              <a:t>品切れ</a:t>
            </a:r>
            <a:r>
              <a:rPr lang="ja-JP" altLang="en-US"/>
              <a:t>を起こさないようにするためには？</a:t>
            </a:r>
          </a:p>
          <a:p>
            <a:pPr lvl="1"/>
            <a:r>
              <a:rPr lang="ja-JP" altLang="en-US"/>
              <a:t>少し多めに在庫を持つ（</a:t>
            </a:r>
            <a:r>
              <a:rPr lang="ja-JP" altLang="en-US">
                <a:solidFill>
                  <a:srgbClr val="00CC00"/>
                </a:solidFill>
              </a:rPr>
              <a:t>安全在庫</a:t>
            </a:r>
            <a:r>
              <a:rPr lang="ja-JP" altLang="en-US"/>
              <a:t>）</a:t>
            </a:r>
          </a:p>
          <a:p>
            <a:pPr lvl="1"/>
            <a:r>
              <a:rPr lang="ja-JP" altLang="en-US"/>
              <a:t>あるいは、少し早めに発注する（</a:t>
            </a:r>
            <a:r>
              <a:rPr lang="ja-JP" altLang="en-US">
                <a:solidFill>
                  <a:srgbClr val="FF9900"/>
                </a:solidFill>
              </a:rPr>
              <a:t>発注点</a:t>
            </a:r>
            <a:r>
              <a:rPr lang="ja-JP" altLang="en-US"/>
              <a:t>）</a:t>
            </a:r>
          </a:p>
          <a:p>
            <a:pPr lvl="1"/>
            <a:endParaRPr lang="ja-JP" altLang="en-US"/>
          </a:p>
          <a:p>
            <a:pPr lvl="1"/>
            <a:endParaRPr lang="en-US" altLang="ja-JP"/>
          </a:p>
        </p:txBody>
      </p:sp>
      <p:sp>
        <p:nvSpPr>
          <p:cNvPr id="180228" name="Line 4"/>
          <p:cNvSpPr>
            <a:spLocks noChangeShapeType="1"/>
          </p:cNvSpPr>
          <p:nvPr/>
        </p:nvSpPr>
        <p:spPr bwMode="auto">
          <a:xfrm>
            <a:off x="2201863" y="5626100"/>
            <a:ext cx="5067300" cy="0"/>
          </a:xfrm>
          <a:prstGeom prst="line">
            <a:avLst/>
          </a:prstGeom>
          <a:noFill/>
          <a:ln w="19050">
            <a:solidFill>
              <a:schemeClr val="tx1"/>
            </a:solidFill>
            <a:round/>
            <a:headEnd/>
            <a:tailEnd type="triangle" w="med" len="med"/>
          </a:ln>
          <a:effectLst/>
        </p:spPr>
        <p:txBody>
          <a:bodyPr/>
          <a:lstStyle/>
          <a:p>
            <a:endParaRPr lang="ja-JP" altLang="en-US"/>
          </a:p>
        </p:txBody>
      </p:sp>
      <p:sp>
        <p:nvSpPr>
          <p:cNvPr id="180229" name="Line 5"/>
          <p:cNvSpPr>
            <a:spLocks noChangeShapeType="1"/>
          </p:cNvSpPr>
          <p:nvPr/>
        </p:nvSpPr>
        <p:spPr bwMode="auto">
          <a:xfrm flipV="1">
            <a:off x="2203450" y="3927475"/>
            <a:ext cx="0" cy="2214563"/>
          </a:xfrm>
          <a:prstGeom prst="line">
            <a:avLst/>
          </a:prstGeom>
          <a:noFill/>
          <a:ln w="19050">
            <a:solidFill>
              <a:schemeClr val="tx1"/>
            </a:solidFill>
            <a:round/>
            <a:headEnd/>
            <a:tailEnd type="triangle" w="med" len="med"/>
          </a:ln>
          <a:effectLst/>
        </p:spPr>
        <p:txBody>
          <a:bodyPr/>
          <a:lstStyle/>
          <a:p>
            <a:endParaRPr lang="ja-JP" altLang="en-US"/>
          </a:p>
        </p:txBody>
      </p:sp>
      <p:sp>
        <p:nvSpPr>
          <p:cNvPr id="180231" name="Text Box 7"/>
          <p:cNvSpPr txBox="1">
            <a:spLocks noChangeArrowheads="1"/>
          </p:cNvSpPr>
          <p:nvPr/>
        </p:nvSpPr>
        <p:spPr bwMode="auto">
          <a:xfrm>
            <a:off x="2697163" y="5719763"/>
            <a:ext cx="903287"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0000CC"/>
                </a:solidFill>
                <a:ea typeface="HG丸ｺﾞｼｯｸM-PRO" pitchFamily="50" charset="-128"/>
              </a:rPr>
              <a:t>発注</a:t>
            </a:r>
          </a:p>
        </p:txBody>
      </p:sp>
      <p:sp>
        <p:nvSpPr>
          <p:cNvPr id="180232" name="Text Box 8"/>
          <p:cNvSpPr txBox="1">
            <a:spLocks noChangeArrowheads="1"/>
          </p:cNvSpPr>
          <p:nvPr/>
        </p:nvSpPr>
        <p:spPr bwMode="auto">
          <a:xfrm>
            <a:off x="5803900" y="5707063"/>
            <a:ext cx="903288"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0000CC"/>
                </a:solidFill>
                <a:ea typeface="HG丸ｺﾞｼｯｸM-PRO" pitchFamily="50" charset="-128"/>
              </a:rPr>
              <a:t>納入</a:t>
            </a:r>
          </a:p>
        </p:txBody>
      </p:sp>
      <p:sp>
        <p:nvSpPr>
          <p:cNvPr id="180236" name="Freeform 12"/>
          <p:cNvSpPr>
            <a:spLocks/>
          </p:cNvSpPr>
          <p:nvPr/>
        </p:nvSpPr>
        <p:spPr bwMode="auto">
          <a:xfrm>
            <a:off x="2519363" y="3963988"/>
            <a:ext cx="585787" cy="433387"/>
          </a:xfrm>
          <a:custGeom>
            <a:avLst/>
            <a:gdLst/>
            <a:ahLst/>
            <a:cxnLst>
              <a:cxn ang="0">
                <a:pos x="0" y="0"/>
              </a:cxn>
              <a:cxn ang="0">
                <a:pos x="140" y="169"/>
              </a:cxn>
              <a:cxn ang="0">
                <a:pos x="369" y="273"/>
              </a:cxn>
            </a:cxnLst>
            <a:rect l="0" t="0" r="r" b="b"/>
            <a:pathLst>
              <a:path w="369" h="273">
                <a:moveTo>
                  <a:pt x="0" y="0"/>
                </a:moveTo>
                <a:cubicBezTo>
                  <a:pt x="39" y="62"/>
                  <a:pt x="79" y="124"/>
                  <a:pt x="140" y="169"/>
                </a:cubicBezTo>
                <a:cubicBezTo>
                  <a:pt x="201" y="214"/>
                  <a:pt x="331" y="257"/>
                  <a:pt x="369" y="273"/>
                </a:cubicBezTo>
              </a:path>
            </a:pathLst>
          </a:custGeom>
          <a:noFill/>
          <a:ln w="19050" cap="flat" cmpd="sng">
            <a:solidFill>
              <a:schemeClr val="tx1"/>
            </a:solidFill>
            <a:prstDash val="solid"/>
            <a:round/>
            <a:headEnd type="none" w="med" len="med"/>
            <a:tailEnd type="none" w="med" len="med"/>
          </a:ln>
          <a:effectLst/>
        </p:spPr>
        <p:txBody>
          <a:bodyPr/>
          <a:lstStyle/>
          <a:p>
            <a:endParaRPr lang="ja-JP" altLang="en-US"/>
          </a:p>
        </p:txBody>
      </p:sp>
      <p:sp>
        <p:nvSpPr>
          <p:cNvPr id="180237" name="Line 13"/>
          <p:cNvSpPr>
            <a:spLocks noChangeShapeType="1"/>
          </p:cNvSpPr>
          <p:nvPr/>
        </p:nvSpPr>
        <p:spPr bwMode="auto">
          <a:xfrm>
            <a:off x="3130550" y="4406900"/>
            <a:ext cx="3070225" cy="796925"/>
          </a:xfrm>
          <a:prstGeom prst="line">
            <a:avLst/>
          </a:prstGeom>
          <a:noFill/>
          <a:ln w="19050">
            <a:solidFill>
              <a:srgbClr val="0000CC"/>
            </a:solidFill>
            <a:prstDash val="dash"/>
            <a:round/>
            <a:headEnd/>
            <a:tailEnd/>
          </a:ln>
          <a:effectLst/>
        </p:spPr>
        <p:txBody>
          <a:bodyPr/>
          <a:lstStyle/>
          <a:p>
            <a:endParaRPr lang="ja-JP" altLang="en-US"/>
          </a:p>
        </p:txBody>
      </p:sp>
      <p:sp>
        <p:nvSpPr>
          <p:cNvPr id="180238" name="Text Box 14"/>
          <p:cNvSpPr txBox="1">
            <a:spLocks noChangeArrowheads="1"/>
          </p:cNvSpPr>
          <p:nvPr/>
        </p:nvSpPr>
        <p:spPr bwMode="auto">
          <a:xfrm>
            <a:off x="6672263" y="4159250"/>
            <a:ext cx="2041525" cy="604838"/>
          </a:xfrm>
          <a:prstGeom prst="rect">
            <a:avLst/>
          </a:prstGeom>
          <a:noFill/>
          <a:ln w="9525" algn="ctr">
            <a:noFill/>
            <a:prstDash val="dash"/>
            <a:miter lim="800000"/>
            <a:headEnd/>
            <a:tailEnd/>
          </a:ln>
          <a:effectLst/>
        </p:spPr>
        <p:txBody>
          <a:bodyPr>
            <a:spAutoFit/>
          </a:bodyPr>
          <a:lstStyle/>
          <a:p>
            <a:pPr>
              <a:lnSpc>
                <a:spcPct val="95000"/>
              </a:lnSpc>
              <a:spcBef>
                <a:spcPct val="20000"/>
              </a:spcBef>
            </a:pPr>
            <a:r>
              <a:rPr lang="ja-JP" altLang="en-US" sz="1600" b="1">
                <a:solidFill>
                  <a:srgbClr val="0000CC"/>
                </a:solidFill>
                <a:ea typeface="HG丸ｺﾞｼｯｸM-PRO" pitchFamily="50" charset="-128"/>
              </a:rPr>
              <a:t>リードタイム中の</a:t>
            </a:r>
          </a:p>
          <a:p>
            <a:pPr>
              <a:lnSpc>
                <a:spcPct val="95000"/>
              </a:lnSpc>
              <a:spcBef>
                <a:spcPct val="20000"/>
              </a:spcBef>
            </a:pPr>
            <a:r>
              <a:rPr lang="ja-JP" altLang="en-US" sz="1600" b="1">
                <a:solidFill>
                  <a:srgbClr val="0000CC"/>
                </a:solidFill>
                <a:ea typeface="HG丸ｺﾞｼｯｸM-PRO" pitchFamily="50" charset="-128"/>
              </a:rPr>
              <a:t>予想平均需要</a:t>
            </a:r>
          </a:p>
        </p:txBody>
      </p:sp>
      <p:sp>
        <p:nvSpPr>
          <p:cNvPr id="180239" name="Line 15"/>
          <p:cNvSpPr>
            <a:spLocks noChangeShapeType="1"/>
          </p:cNvSpPr>
          <p:nvPr/>
        </p:nvSpPr>
        <p:spPr bwMode="auto">
          <a:xfrm flipV="1">
            <a:off x="3127375" y="4384675"/>
            <a:ext cx="0" cy="1417638"/>
          </a:xfrm>
          <a:prstGeom prst="line">
            <a:avLst/>
          </a:prstGeom>
          <a:noFill/>
          <a:ln w="9525">
            <a:solidFill>
              <a:schemeClr val="tx1"/>
            </a:solidFill>
            <a:prstDash val="dash"/>
            <a:round/>
            <a:headEnd/>
            <a:tailEnd/>
          </a:ln>
          <a:effectLst/>
        </p:spPr>
        <p:txBody>
          <a:bodyPr/>
          <a:lstStyle/>
          <a:p>
            <a:endParaRPr lang="ja-JP" altLang="en-US"/>
          </a:p>
        </p:txBody>
      </p:sp>
      <p:sp>
        <p:nvSpPr>
          <p:cNvPr id="180240" name="Line 16"/>
          <p:cNvSpPr>
            <a:spLocks noChangeShapeType="1"/>
          </p:cNvSpPr>
          <p:nvPr/>
        </p:nvSpPr>
        <p:spPr bwMode="auto">
          <a:xfrm flipV="1">
            <a:off x="6211888" y="4713288"/>
            <a:ext cx="0" cy="1019175"/>
          </a:xfrm>
          <a:prstGeom prst="line">
            <a:avLst/>
          </a:prstGeom>
          <a:noFill/>
          <a:ln w="9525">
            <a:solidFill>
              <a:schemeClr val="tx1"/>
            </a:solidFill>
            <a:prstDash val="dash"/>
            <a:round/>
            <a:headEnd/>
            <a:tailEnd/>
          </a:ln>
          <a:effectLst/>
        </p:spPr>
        <p:txBody>
          <a:bodyPr/>
          <a:lstStyle/>
          <a:p>
            <a:endParaRPr lang="ja-JP" altLang="en-US"/>
          </a:p>
        </p:txBody>
      </p:sp>
      <p:sp>
        <p:nvSpPr>
          <p:cNvPr id="180241" name="Line 17"/>
          <p:cNvSpPr>
            <a:spLocks noChangeShapeType="1"/>
          </p:cNvSpPr>
          <p:nvPr/>
        </p:nvSpPr>
        <p:spPr bwMode="auto">
          <a:xfrm>
            <a:off x="3128963" y="4395788"/>
            <a:ext cx="3084512" cy="1195387"/>
          </a:xfrm>
          <a:prstGeom prst="line">
            <a:avLst/>
          </a:prstGeom>
          <a:noFill/>
          <a:ln w="28575">
            <a:solidFill>
              <a:srgbClr val="FF0000"/>
            </a:solidFill>
            <a:prstDash val="lgDash"/>
            <a:round/>
            <a:headEnd/>
            <a:tailEnd/>
          </a:ln>
          <a:effectLst/>
        </p:spPr>
        <p:txBody>
          <a:bodyPr/>
          <a:lstStyle/>
          <a:p>
            <a:endParaRPr lang="ja-JP" altLang="en-US"/>
          </a:p>
        </p:txBody>
      </p:sp>
      <p:sp>
        <p:nvSpPr>
          <p:cNvPr id="180242" name="Line 18"/>
          <p:cNvSpPr>
            <a:spLocks noChangeShapeType="1"/>
          </p:cNvSpPr>
          <p:nvPr/>
        </p:nvSpPr>
        <p:spPr bwMode="auto">
          <a:xfrm flipH="1">
            <a:off x="2179638" y="5227638"/>
            <a:ext cx="4021137" cy="0"/>
          </a:xfrm>
          <a:prstGeom prst="line">
            <a:avLst/>
          </a:prstGeom>
          <a:noFill/>
          <a:ln w="9525">
            <a:solidFill>
              <a:schemeClr val="tx1"/>
            </a:solidFill>
            <a:prstDash val="dash"/>
            <a:round/>
            <a:headEnd/>
            <a:tailEnd/>
          </a:ln>
          <a:effectLst/>
        </p:spPr>
        <p:txBody>
          <a:bodyPr/>
          <a:lstStyle/>
          <a:p>
            <a:endParaRPr lang="ja-JP" altLang="en-US"/>
          </a:p>
        </p:txBody>
      </p:sp>
      <p:sp>
        <p:nvSpPr>
          <p:cNvPr id="180244" name="Line 20"/>
          <p:cNvSpPr>
            <a:spLocks noChangeShapeType="1"/>
          </p:cNvSpPr>
          <p:nvPr/>
        </p:nvSpPr>
        <p:spPr bwMode="auto">
          <a:xfrm flipH="1">
            <a:off x="6281738" y="5122863"/>
            <a:ext cx="646112" cy="433387"/>
          </a:xfrm>
          <a:prstGeom prst="line">
            <a:avLst/>
          </a:prstGeom>
          <a:noFill/>
          <a:ln w="9525">
            <a:solidFill>
              <a:srgbClr val="FF0000"/>
            </a:solidFill>
            <a:round/>
            <a:headEnd/>
            <a:tailEnd type="triangle" w="med" len="med"/>
          </a:ln>
          <a:effectLst/>
        </p:spPr>
        <p:txBody>
          <a:bodyPr/>
          <a:lstStyle/>
          <a:p>
            <a:endParaRPr lang="ja-JP" altLang="en-US"/>
          </a:p>
        </p:txBody>
      </p:sp>
      <p:sp>
        <p:nvSpPr>
          <p:cNvPr id="180245" name="Line 21"/>
          <p:cNvSpPr>
            <a:spLocks noChangeShapeType="1"/>
          </p:cNvSpPr>
          <p:nvPr/>
        </p:nvSpPr>
        <p:spPr bwMode="auto">
          <a:xfrm flipH="1">
            <a:off x="6257925" y="4422775"/>
            <a:ext cx="563563" cy="760413"/>
          </a:xfrm>
          <a:prstGeom prst="line">
            <a:avLst/>
          </a:prstGeom>
          <a:noFill/>
          <a:ln w="9525">
            <a:solidFill>
              <a:srgbClr val="0000CC"/>
            </a:solidFill>
            <a:round/>
            <a:headEnd/>
            <a:tailEnd type="triangle" w="med" len="med"/>
          </a:ln>
          <a:effectLst/>
        </p:spPr>
        <p:txBody>
          <a:bodyPr/>
          <a:lstStyle/>
          <a:p>
            <a:endParaRPr lang="ja-JP" altLang="en-US"/>
          </a:p>
        </p:txBody>
      </p:sp>
      <p:sp>
        <p:nvSpPr>
          <p:cNvPr id="180246" name="Text Box 22"/>
          <p:cNvSpPr txBox="1">
            <a:spLocks noChangeArrowheads="1"/>
          </p:cNvSpPr>
          <p:nvPr/>
        </p:nvSpPr>
        <p:spPr bwMode="auto">
          <a:xfrm>
            <a:off x="882650" y="5259388"/>
            <a:ext cx="1243013"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00CC00"/>
                </a:solidFill>
                <a:ea typeface="HG丸ｺﾞｼｯｸM-PRO" pitchFamily="50" charset="-128"/>
              </a:rPr>
              <a:t>安全在庫量</a:t>
            </a:r>
          </a:p>
        </p:txBody>
      </p:sp>
      <p:sp>
        <p:nvSpPr>
          <p:cNvPr id="180247" name="AutoShape 23"/>
          <p:cNvSpPr>
            <a:spLocks noChangeArrowheads="1"/>
          </p:cNvSpPr>
          <p:nvPr/>
        </p:nvSpPr>
        <p:spPr bwMode="auto">
          <a:xfrm>
            <a:off x="2497138" y="5227638"/>
            <a:ext cx="363537" cy="376237"/>
          </a:xfrm>
          <a:prstGeom prst="upDownArrow">
            <a:avLst>
              <a:gd name="adj1" fmla="val 50000"/>
              <a:gd name="adj2" fmla="val 20699"/>
            </a:avLst>
          </a:prstGeom>
          <a:solidFill>
            <a:srgbClr val="FF0000"/>
          </a:solidFill>
          <a:ln w="9525" algn="ctr">
            <a:solidFill>
              <a:schemeClr val="tx1"/>
            </a:solidFill>
            <a:miter lim="800000"/>
            <a:headEnd/>
            <a:tailEnd/>
          </a:ln>
          <a:effectLst/>
        </p:spPr>
        <p:txBody>
          <a:bodyPr wrap="none" anchor="ctr"/>
          <a:lstStyle/>
          <a:p>
            <a:endParaRPr lang="ja-JP" altLang="en-US"/>
          </a:p>
        </p:txBody>
      </p:sp>
      <p:sp>
        <p:nvSpPr>
          <p:cNvPr id="180248" name="Line 24"/>
          <p:cNvSpPr>
            <a:spLocks noChangeShapeType="1"/>
          </p:cNvSpPr>
          <p:nvPr/>
        </p:nvSpPr>
        <p:spPr bwMode="auto">
          <a:xfrm flipH="1">
            <a:off x="2190750" y="4395788"/>
            <a:ext cx="925513" cy="0"/>
          </a:xfrm>
          <a:prstGeom prst="line">
            <a:avLst/>
          </a:prstGeom>
          <a:noFill/>
          <a:ln w="9525">
            <a:solidFill>
              <a:schemeClr val="tx1"/>
            </a:solidFill>
            <a:prstDash val="dash"/>
            <a:round/>
            <a:headEnd/>
            <a:tailEnd/>
          </a:ln>
          <a:effectLst/>
        </p:spPr>
        <p:txBody>
          <a:bodyPr/>
          <a:lstStyle/>
          <a:p>
            <a:endParaRPr lang="ja-JP" altLang="en-US"/>
          </a:p>
        </p:txBody>
      </p:sp>
      <p:sp>
        <p:nvSpPr>
          <p:cNvPr id="180249" name="Text Box 25"/>
          <p:cNvSpPr txBox="1">
            <a:spLocks noChangeArrowheads="1"/>
          </p:cNvSpPr>
          <p:nvPr/>
        </p:nvSpPr>
        <p:spPr bwMode="auto">
          <a:xfrm>
            <a:off x="847725" y="4251325"/>
            <a:ext cx="1243013" cy="336550"/>
          </a:xfrm>
          <a:prstGeom prst="rect">
            <a:avLst/>
          </a:prstGeom>
          <a:noFill/>
          <a:ln w="9525" algn="ctr">
            <a:noFill/>
            <a:prstDash val="dash"/>
            <a:miter lim="800000"/>
            <a:headEnd/>
            <a:tailEnd/>
          </a:ln>
          <a:effectLst/>
        </p:spPr>
        <p:txBody>
          <a:bodyPr>
            <a:spAutoFit/>
          </a:bodyPr>
          <a:lstStyle/>
          <a:p>
            <a:pPr>
              <a:spcBef>
                <a:spcPct val="50000"/>
              </a:spcBef>
            </a:pPr>
            <a:endParaRPr lang="ja-JP" altLang="ja-JP" sz="1600" b="1">
              <a:solidFill>
                <a:srgbClr val="FF0000"/>
              </a:solidFill>
              <a:ea typeface="HG丸ｺﾞｼｯｸM-PRO" pitchFamily="50" charset="-128"/>
            </a:endParaRPr>
          </a:p>
        </p:txBody>
      </p:sp>
      <p:sp>
        <p:nvSpPr>
          <p:cNvPr id="180250" name="Text Box 26"/>
          <p:cNvSpPr txBox="1">
            <a:spLocks noChangeArrowheads="1"/>
          </p:cNvSpPr>
          <p:nvPr/>
        </p:nvSpPr>
        <p:spPr bwMode="auto">
          <a:xfrm>
            <a:off x="1069975" y="4227513"/>
            <a:ext cx="1243013"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FF9900"/>
                </a:solidFill>
                <a:ea typeface="HG丸ｺﾞｼｯｸM-PRO" pitchFamily="50" charset="-128"/>
              </a:rPr>
              <a:t>発注点</a:t>
            </a:r>
          </a:p>
        </p:txBody>
      </p:sp>
      <p:sp>
        <p:nvSpPr>
          <p:cNvPr id="180252" name="Text Box 28"/>
          <p:cNvSpPr txBox="1">
            <a:spLocks noChangeArrowheads="1"/>
          </p:cNvSpPr>
          <p:nvPr/>
        </p:nvSpPr>
        <p:spPr bwMode="auto">
          <a:xfrm>
            <a:off x="6767513" y="4921250"/>
            <a:ext cx="2041525" cy="604838"/>
          </a:xfrm>
          <a:prstGeom prst="rect">
            <a:avLst/>
          </a:prstGeom>
          <a:noFill/>
          <a:ln w="9525" algn="ctr">
            <a:noFill/>
            <a:prstDash val="dash"/>
            <a:miter lim="800000"/>
            <a:headEnd/>
            <a:tailEnd/>
          </a:ln>
          <a:effectLst/>
        </p:spPr>
        <p:txBody>
          <a:bodyPr>
            <a:spAutoFit/>
          </a:bodyPr>
          <a:lstStyle/>
          <a:p>
            <a:pPr>
              <a:lnSpc>
                <a:spcPct val="95000"/>
              </a:lnSpc>
              <a:spcBef>
                <a:spcPct val="20000"/>
              </a:spcBef>
            </a:pPr>
            <a:r>
              <a:rPr lang="ja-JP" altLang="en-US" sz="1600" b="1">
                <a:solidFill>
                  <a:srgbClr val="FF0000"/>
                </a:solidFill>
                <a:ea typeface="HG丸ｺﾞｼｯｸM-PRO" pitchFamily="50" charset="-128"/>
              </a:rPr>
              <a:t>リードタイム中の</a:t>
            </a:r>
          </a:p>
          <a:p>
            <a:pPr>
              <a:lnSpc>
                <a:spcPct val="95000"/>
              </a:lnSpc>
              <a:spcBef>
                <a:spcPct val="20000"/>
              </a:spcBef>
            </a:pPr>
            <a:r>
              <a:rPr lang="ja-JP" altLang="en-US" sz="1600" b="1">
                <a:solidFill>
                  <a:srgbClr val="FF0000"/>
                </a:solidFill>
                <a:ea typeface="HG丸ｺﾞｼｯｸM-PRO" pitchFamily="50" charset="-128"/>
              </a:rPr>
              <a:t>予想過大需要</a:t>
            </a:r>
          </a:p>
        </p:txBody>
      </p:sp>
      <p:sp>
        <p:nvSpPr>
          <p:cNvPr id="180253" name="AutoShape 29"/>
          <p:cNvSpPr>
            <a:spLocks noChangeArrowheads="1"/>
          </p:cNvSpPr>
          <p:nvPr/>
        </p:nvSpPr>
        <p:spPr bwMode="auto">
          <a:xfrm>
            <a:off x="3113088" y="6073775"/>
            <a:ext cx="3046412" cy="336550"/>
          </a:xfrm>
          <a:prstGeom prst="leftRightArrow">
            <a:avLst>
              <a:gd name="adj1" fmla="val 100000"/>
              <a:gd name="adj2" fmla="val 63698"/>
            </a:avLst>
          </a:prstGeom>
          <a:gradFill rotWithShape="1">
            <a:gsLst>
              <a:gs pos="0">
                <a:srgbClr val="00CC99">
                  <a:alpha val="27000"/>
                </a:srgbClr>
              </a:gs>
              <a:gs pos="100000">
                <a:srgbClr val="00CC99">
                  <a:gamma/>
                  <a:shade val="46275"/>
                  <a:invGamma/>
                  <a:alpha val="25000"/>
                </a:srgbClr>
              </a:gs>
            </a:gsLst>
            <a:lin ang="5400000" scaled="1"/>
          </a:gradFill>
          <a:ln w="9525" algn="ctr">
            <a:solidFill>
              <a:schemeClr val="tx1"/>
            </a:solidFill>
            <a:miter lim="800000"/>
            <a:headEnd/>
            <a:tailEnd/>
          </a:ln>
          <a:effectLst/>
        </p:spPr>
        <p:txBody>
          <a:bodyPr wrap="none" anchor="ctr"/>
          <a:lstStyle/>
          <a:p>
            <a:r>
              <a:rPr lang="ja-JP" altLang="en-US" sz="1400" b="1">
                <a:ea typeface="HG丸ｺﾞｼｯｸM-PRO" pitchFamily="50" charset="-128"/>
              </a:rPr>
              <a:t>リードタイム</a:t>
            </a:r>
            <a:endParaRPr lang="ja-JP" altLang="en-US" sz="800" b="1">
              <a:ea typeface="HG丸ｺﾞｼｯｸM-PRO" pitchFamily="50" charset="-128"/>
            </a:endParaRPr>
          </a:p>
        </p:txBody>
      </p:sp>
    </p:spTree>
    <p:extLst>
      <p:ext uri="{BB962C8B-B14F-4D97-AF65-F5344CB8AC3E}">
        <p14:creationId xmlns:p14="http://schemas.microsoft.com/office/powerpoint/2010/main" val="311194442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スライド番号プレースホルダ 5"/>
          <p:cNvSpPr>
            <a:spLocks noGrp="1"/>
          </p:cNvSpPr>
          <p:nvPr>
            <p:ph type="sldNum" sz="quarter" idx="12"/>
          </p:nvPr>
        </p:nvSpPr>
        <p:spPr/>
        <p:txBody>
          <a:bodyPr/>
          <a:lstStyle/>
          <a:p>
            <a:fld id="{D210D12C-956C-423C-8E15-0F4D17E66A20}" type="slidenum">
              <a:rPr lang="en-US" altLang="ja-JP"/>
              <a:pPr/>
              <a:t>56</a:t>
            </a:fld>
            <a:endParaRPr lang="en-US" altLang="ja-JP"/>
          </a:p>
        </p:txBody>
      </p:sp>
      <p:sp>
        <p:nvSpPr>
          <p:cNvPr id="209922" name="Rectangle 2"/>
          <p:cNvSpPr>
            <a:spLocks noGrp="1" noChangeArrowheads="1"/>
          </p:cNvSpPr>
          <p:nvPr>
            <p:ph type="title"/>
          </p:nvPr>
        </p:nvSpPr>
        <p:spPr>
          <a:ln/>
        </p:spPr>
        <p:txBody>
          <a:bodyPr/>
          <a:lstStyle/>
          <a:p>
            <a:r>
              <a:rPr lang="ja-JP" altLang="en-US">
                <a:solidFill>
                  <a:srgbClr val="FF9999"/>
                </a:solidFill>
              </a:rPr>
              <a:t>定量発注</a:t>
            </a:r>
            <a:r>
              <a:rPr lang="ja-JP" altLang="en-US"/>
              <a:t>と</a:t>
            </a:r>
            <a:r>
              <a:rPr lang="ja-JP" altLang="en-US">
                <a:solidFill>
                  <a:srgbClr val="00CC00"/>
                </a:solidFill>
              </a:rPr>
              <a:t>定期発注</a:t>
            </a:r>
            <a:r>
              <a:rPr lang="ja-JP" altLang="en-US"/>
              <a:t>、需要</a:t>
            </a:r>
            <a:r>
              <a:rPr lang="ja-JP" altLang="en-US">
                <a:solidFill>
                  <a:srgbClr val="FF0000"/>
                </a:solidFill>
              </a:rPr>
              <a:t>小</a:t>
            </a:r>
          </a:p>
        </p:txBody>
      </p:sp>
      <p:sp>
        <p:nvSpPr>
          <p:cNvPr id="209924" name="Line 4"/>
          <p:cNvSpPr>
            <a:spLocks noChangeShapeType="1"/>
          </p:cNvSpPr>
          <p:nvPr/>
        </p:nvSpPr>
        <p:spPr bwMode="auto">
          <a:xfrm>
            <a:off x="1389063" y="4652963"/>
            <a:ext cx="6618287" cy="0"/>
          </a:xfrm>
          <a:prstGeom prst="line">
            <a:avLst/>
          </a:prstGeom>
          <a:noFill/>
          <a:ln w="19050">
            <a:solidFill>
              <a:schemeClr val="tx1"/>
            </a:solidFill>
            <a:round/>
            <a:headEnd/>
            <a:tailEnd type="triangle" w="med" len="med"/>
          </a:ln>
          <a:effectLst/>
        </p:spPr>
        <p:txBody>
          <a:bodyPr/>
          <a:lstStyle/>
          <a:p>
            <a:endParaRPr lang="ja-JP" altLang="en-US"/>
          </a:p>
        </p:txBody>
      </p:sp>
      <p:sp>
        <p:nvSpPr>
          <p:cNvPr id="209925" name="Line 5"/>
          <p:cNvSpPr>
            <a:spLocks noChangeShapeType="1"/>
          </p:cNvSpPr>
          <p:nvPr/>
        </p:nvSpPr>
        <p:spPr bwMode="auto">
          <a:xfrm flipV="1">
            <a:off x="1390650" y="1785938"/>
            <a:ext cx="0" cy="3382962"/>
          </a:xfrm>
          <a:prstGeom prst="line">
            <a:avLst/>
          </a:prstGeom>
          <a:noFill/>
          <a:ln w="19050">
            <a:solidFill>
              <a:schemeClr val="tx1"/>
            </a:solidFill>
            <a:round/>
            <a:headEnd/>
            <a:tailEnd type="triangle" w="med" len="med"/>
          </a:ln>
          <a:effectLst/>
        </p:spPr>
        <p:txBody>
          <a:bodyPr/>
          <a:lstStyle/>
          <a:p>
            <a:endParaRPr lang="ja-JP" altLang="en-US"/>
          </a:p>
        </p:txBody>
      </p:sp>
      <p:sp>
        <p:nvSpPr>
          <p:cNvPr id="209926" name="Text Box 6"/>
          <p:cNvSpPr txBox="1">
            <a:spLocks noChangeArrowheads="1"/>
          </p:cNvSpPr>
          <p:nvPr/>
        </p:nvSpPr>
        <p:spPr bwMode="auto">
          <a:xfrm>
            <a:off x="1919288" y="5476875"/>
            <a:ext cx="903287"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0000CC"/>
                </a:solidFill>
                <a:ea typeface="HG丸ｺﾞｼｯｸM-PRO" pitchFamily="50" charset="-128"/>
              </a:rPr>
              <a:t>発注</a:t>
            </a:r>
          </a:p>
        </p:txBody>
      </p:sp>
      <p:sp>
        <p:nvSpPr>
          <p:cNvPr id="209927" name="Text Box 7"/>
          <p:cNvSpPr txBox="1">
            <a:spLocks noChangeArrowheads="1"/>
          </p:cNvSpPr>
          <p:nvPr/>
        </p:nvSpPr>
        <p:spPr bwMode="auto">
          <a:xfrm>
            <a:off x="3475038" y="5427663"/>
            <a:ext cx="903287"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0000CC"/>
                </a:solidFill>
                <a:ea typeface="HG丸ｺﾞｼｯｸM-PRO" pitchFamily="50" charset="-128"/>
              </a:rPr>
              <a:t>納入</a:t>
            </a:r>
          </a:p>
        </p:txBody>
      </p:sp>
      <p:sp>
        <p:nvSpPr>
          <p:cNvPr id="209928" name="Freeform 8"/>
          <p:cNvSpPr>
            <a:spLocks/>
          </p:cNvSpPr>
          <p:nvPr/>
        </p:nvSpPr>
        <p:spPr bwMode="auto">
          <a:xfrm>
            <a:off x="1706563" y="3244850"/>
            <a:ext cx="585787" cy="433388"/>
          </a:xfrm>
          <a:custGeom>
            <a:avLst/>
            <a:gdLst/>
            <a:ahLst/>
            <a:cxnLst>
              <a:cxn ang="0">
                <a:pos x="0" y="0"/>
              </a:cxn>
              <a:cxn ang="0">
                <a:pos x="140" y="169"/>
              </a:cxn>
              <a:cxn ang="0">
                <a:pos x="369" y="273"/>
              </a:cxn>
            </a:cxnLst>
            <a:rect l="0" t="0" r="r" b="b"/>
            <a:pathLst>
              <a:path w="369" h="273">
                <a:moveTo>
                  <a:pt x="0" y="0"/>
                </a:moveTo>
                <a:cubicBezTo>
                  <a:pt x="39" y="62"/>
                  <a:pt x="79" y="124"/>
                  <a:pt x="140" y="169"/>
                </a:cubicBezTo>
                <a:cubicBezTo>
                  <a:pt x="201" y="214"/>
                  <a:pt x="331" y="257"/>
                  <a:pt x="369" y="273"/>
                </a:cubicBezTo>
              </a:path>
            </a:pathLst>
          </a:custGeom>
          <a:noFill/>
          <a:ln w="19050" cap="flat" cmpd="sng">
            <a:solidFill>
              <a:schemeClr val="tx1"/>
            </a:solidFill>
            <a:prstDash val="solid"/>
            <a:round/>
            <a:headEnd type="none" w="med" len="med"/>
            <a:tailEnd type="none" w="med" len="med"/>
          </a:ln>
          <a:effectLst/>
        </p:spPr>
        <p:txBody>
          <a:bodyPr/>
          <a:lstStyle/>
          <a:p>
            <a:endParaRPr lang="ja-JP" altLang="en-US"/>
          </a:p>
        </p:txBody>
      </p:sp>
      <p:sp>
        <p:nvSpPr>
          <p:cNvPr id="209929" name="Line 9"/>
          <p:cNvSpPr>
            <a:spLocks noChangeShapeType="1"/>
          </p:cNvSpPr>
          <p:nvPr/>
        </p:nvSpPr>
        <p:spPr bwMode="auto">
          <a:xfrm>
            <a:off x="2317750" y="3687763"/>
            <a:ext cx="1565275" cy="703262"/>
          </a:xfrm>
          <a:prstGeom prst="line">
            <a:avLst/>
          </a:prstGeom>
          <a:noFill/>
          <a:ln w="19050">
            <a:solidFill>
              <a:srgbClr val="0000CC"/>
            </a:solidFill>
            <a:prstDash val="dash"/>
            <a:round/>
            <a:headEnd/>
            <a:tailEnd/>
          </a:ln>
          <a:effectLst/>
        </p:spPr>
        <p:txBody>
          <a:bodyPr/>
          <a:lstStyle/>
          <a:p>
            <a:endParaRPr lang="ja-JP" altLang="en-US"/>
          </a:p>
        </p:txBody>
      </p:sp>
      <p:sp>
        <p:nvSpPr>
          <p:cNvPr id="209930" name="Text Box 10"/>
          <p:cNvSpPr txBox="1">
            <a:spLocks noChangeArrowheads="1"/>
          </p:cNvSpPr>
          <p:nvPr/>
        </p:nvSpPr>
        <p:spPr bwMode="auto">
          <a:xfrm rot="1573493">
            <a:off x="2243138" y="4032250"/>
            <a:ext cx="1635125" cy="293688"/>
          </a:xfrm>
          <a:prstGeom prst="rect">
            <a:avLst/>
          </a:prstGeom>
          <a:noFill/>
          <a:ln w="9525" algn="ctr">
            <a:noFill/>
            <a:prstDash val="dash"/>
            <a:miter lim="800000"/>
            <a:headEnd/>
            <a:tailEnd/>
          </a:ln>
          <a:effectLst/>
        </p:spPr>
        <p:txBody>
          <a:bodyPr>
            <a:spAutoFit/>
          </a:bodyPr>
          <a:lstStyle/>
          <a:p>
            <a:pPr>
              <a:lnSpc>
                <a:spcPct val="95000"/>
              </a:lnSpc>
              <a:spcBef>
                <a:spcPct val="20000"/>
              </a:spcBef>
            </a:pPr>
            <a:r>
              <a:rPr lang="ja-JP" altLang="en-US" sz="1400" b="1">
                <a:solidFill>
                  <a:srgbClr val="0000CC"/>
                </a:solidFill>
                <a:ea typeface="HG丸ｺﾞｼｯｸM-PRO" pitchFamily="50" charset="-128"/>
              </a:rPr>
              <a:t>予想平均需要</a:t>
            </a:r>
          </a:p>
        </p:txBody>
      </p:sp>
      <p:sp>
        <p:nvSpPr>
          <p:cNvPr id="209931" name="Line 11"/>
          <p:cNvSpPr>
            <a:spLocks noChangeShapeType="1"/>
          </p:cNvSpPr>
          <p:nvPr/>
        </p:nvSpPr>
        <p:spPr bwMode="auto">
          <a:xfrm flipV="1">
            <a:off x="2314575" y="3411538"/>
            <a:ext cx="0" cy="2205037"/>
          </a:xfrm>
          <a:prstGeom prst="line">
            <a:avLst/>
          </a:prstGeom>
          <a:noFill/>
          <a:ln w="9525">
            <a:solidFill>
              <a:schemeClr val="tx1"/>
            </a:solidFill>
            <a:prstDash val="dash"/>
            <a:round/>
            <a:headEnd/>
            <a:tailEnd/>
          </a:ln>
          <a:effectLst/>
        </p:spPr>
        <p:txBody>
          <a:bodyPr/>
          <a:lstStyle/>
          <a:p>
            <a:endParaRPr lang="ja-JP" altLang="en-US"/>
          </a:p>
        </p:txBody>
      </p:sp>
      <p:sp>
        <p:nvSpPr>
          <p:cNvPr id="209932" name="Line 12"/>
          <p:cNvSpPr>
            <a:spLocks noChangeShapeType="1"/>
          </p:cNvSpPr>
          <p:nvPr/>
        </p:nvSpPr>
        <p:spPr bwMode="auto">
          <a:xfrm flipV="1">
            <a:off x="3895725" y="4318000"/>
            <a:ext cx="0" cy="1227138"/>
          </a:xfrm>
          <a:prstGeom prst="line">
            <a:avLst/>
          </a:prstGeom>
          <a:noFill/>
          <a:ln w="9525">
            <a:solidFill>
              <a:schemeClr val="tx1"/>
            </a:solidFill>
            <a:prstDash val="dash"/>
            <a:round/>
            <a:headEnd/>
            <a:tailEnd/>
          </a:ln>
          <a:effectLst/>
        </p:spPr>
        <p:txBody>
          <a:bodyPr/>
          <a:lstStyle/>
          <a:p>
            <a:endParaRPr lang="ja-JP" altLang="en-US"/>
          </a:p>
        </p:txBody>
      </p:sp>
      <p:sp>
        <p:nvSpPr>
          <p:cNvPr id="209939" name="Line 19"/>
          <p:cNvSpPr>
            <a:spLocks noChangeShapeType="1"/>
          </p:cNvSpPr>
          <p:nvPr/>
        </p:nvSpPr>
        <p:spPr bwMode="auto">
          <a:xfrm flipH="1">
            <a:off x="1377950" y="3665538"/>
            <a:ext cx="4976813" cy="0"/>
          </a:xfrm>
          <a:prstGeom prst="line">
            <a:avLst/>
          </a:prstGeom>
          <a:noFill/>
          <a:ln w="9525">
            <a:solidFill>
              <a:schemeClr val="tx1"/>
            </a:solidFill>
            <a:prstDash val="dash"/>
            <a:round/>
            <a:headEnd/>
            <a:tailEnd/>
          </a:ln>
          <a:effectLst/>
        </p:spPr>
        <p:txBody>
          <a:bodyPr/>
          <a:lstStyle/>
          <a:p>
            <a:endParaRPr lang="ja-JP" altLang="en-US"/>
          </a:p>
        </p:txBody>
      </p:sp>
      <p:sp>
        <p:nvSpPr>
          <p:cNvPr id="209940" name="Text Box 20"/>
          <p:cNvSpPr txBox="1">
            <a:spLocks noChangeArrowheads="1"/>
          </p:cNvSpPr>
          <p:nvPr/>
        </p:nvSpPr>
        <p:spPr bwMode="auto">
          <a:xfrm>
            <a:off x="0" y="3798888"/>
            <a:ext cx="1243013" cy="336550"/>
          </a:xfrm>
          <a:prstGeom prst="rect">
            <a:avLst/>
          </a:prstGeom>
          <a:noFill/>
          <a:ln w="9525" algn="ctr">
            <a:noFill/>
            <a:prstDash val="dash"/>
            <a:miter lim="800000"/>
            <a:headEnd/>
            <a:tailEnd/>
          </a:ln>
          <a:effectLst/>
        </p:spPr>
        <p:txBody>
          <a:bodyPr>
            <a:spAutoFit/>
          </a:bodyPr>
          <a:lstStyle/>
          <a:p>
            <a:pPr>
              <a:spcBef>
                <a:spcPct val="50000"/>
              </a:spcBef>
            </a:pPr>
            <a:endParaRPr lang="ja-JP" altLang="ja-JP" sz="1600" b="1">
              <a:solidFill>
                <a:srgbClr val="FF0000"/>
              </a:solidFill>
              <a:ea typeface="HG丸ｺﾞｼｯｸM-PRO" pitchFamily="50" charset="-128"/>
            </a:endParaRPr>
          </a:p>
        </p:txBody>
      </p:sp>
      <p:sp>
        <p:nvSpPr>
          <p:cNvPr id="209941" name="Text Box 21"/>
          <p:cNvSpPr txBox="1">
            <a:spLocks noChangeArrowheads="1"/>
          </p:cNvSpPr>
          <p:nvPr/>
        </p:nvSpPr>
        <p:spPr bwMode="auto">
          <a:xfrm>
            <a:off x="257175" y="3508375"/>
            <a:ext cx="1243013"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FF9999"/>
                </a:solidFill>
                <a:ea typeface="HG丸ｺﾞｼｯｸM-PRO" pitchFamily="50" charset="-128"/>
              </a:rPr>
              <a:t>発注点</a:t>
            </a:r>
          </a:p>
        </p:txBody>
      </p:sp>
      <p:sp>
        <p:nvSpPr>
          <p:cNvPr id="209944" name="Line 24"/>
          <p:cNvSpPr>
            <a:spLocks noChangeShapeType="1"/>
          </p:cNvSpPr>
          <p:nvPr/>
        </p:nvSpPr>
        <p:spPr bwMode="auto">
          <a:xfrm flipV="1">
            <a:off x="3889375" y="2211388"/>
            <a:ext cx="0" cy="2128837"/>
          </a:xfrm>
          <a:prstGeom prst="line">
            <a:avLst/>
          </a:prstGeom>
          <a:noFill/>
          <a:ln w="9525">
            <a:solidFill>
              <a:schemeClr val="tx1"/>
            </a:solidFill>
            <a:prstDash val="dash"/>
            <a:round/>
            <a:headEnd/>
            <a:tailEnd/>
          </a:ln>
          <a:effectLst/>
        </p:spPr>
        <p:txBody>
          <a:bodyPr/>
          <a:lstStyle/>
          <a:p>
            <a:endParaRPr lang="ja-JP" altLang="en-US"/>
          </a:p>
        </p:txBody>
      </p:sp>
      <p:sp>
        <p:nvSpPr>
          <p:cNvPr id="209948" name="AutoShape 28"/>
          <p:cNvSpPr>
            <a:spLocks noChangeArrowheads="1"/>
          </p:cNvSpPr>
          <p:nvPr/>
        </p:nvSpPr>
        <p:spPr bwMode="auto">
          <a:xfrm>
            <a:off x="2314575" y="5089525"/>
            <a:ext cx="1552575" cy="336550"/>
          </a:xfrm>
          <a:prstGeom prst="leftRightArrow">
            <a:avLst>
              <a:gd name="adj1" fmla="val 100000"/>
              <a:gd name="adj2" fmla="val 55188"/>
            </a:avLst>
          </a:prstGeom>
          <a:gradFill rotWithShape="1">
            <a:gsLst>
              <a:gs pos="0">
                <a:srgbClr val="00CC99">
                  <a:alpha val="27000"/>
                </a:srgbClr>
              </a:gs>
              <a:gs pos="100000">
                <a:srgbClr val="00CC99">
                  <a:gamma/>
                  <a:shade val="46275"/>
                  <a:invGamma/>
                  <a:alpha val="25000"/>
                </a:srgbClr>
              </a:gs>
            </a:gsLst>
            <a:lin ang="5400000" scaled="1"/>
          </a:gradFill>
          <a:ln w="9525" algn="ctr">
            <a:solidFill>
              <a:schemeClr val="tx1"/>
            </a:solidFill>
            <a:miter lim="800000"/>
            <a:headEnd/>
            <a:tailEnd/>
          </a:ln>
          <a:effectLst/>
        </p:spPr>
        <p:txBody>
          <a:bodyPr wrap="none" anchor="ctr"/>
          <a:lstStyle/>
          <a:p>
            <a:r>
              <a:rPr lang="ja-JP" altLang="en-US" sz="1400" b="1">
                <a:ea typeface="HG丸ｺﾞｼｯｸM-PRO" pitchFamily="50" charset="-128"/>
              </a:rPr>
              <a:t>リードタイム</a:t>
            </a:r>
            <a:endParaRPr lang="ja-JP" altLang="en-US" sz="800" b="1">
              <a:ea typeface="HG丸ｺﾞｼｯｸM-PRO" pitchFamily="50" charset="-128"/>
            </a:endParaRPr>
          </a:p>
        </p:txBody>
      </p:sp>
      <p:sp>
        <p:nvSpPr>
          <p:cNvPr id="209949" name="AutoShape 29"/>
          <p:cNvSpPr>
            <a:spLocks noChangeArrowheads="1"/>
          </p:cNvSpPr>
          <p:nvPr/>
        </p:nvSpPr>
        <p:spPr bwMode="auto">
          <a:xfrm>
            <a:off x="2327275" y="4673600"/>
            <a:ext cx="4029075" cy="336550"/>
          </a:xfrm>
          <a:prstGeom prst="leftRightArrow">
            <a:avLst>
              <a:gd name="adj1" fmla="val 100000"/>
              <a:gd name="adj2" fmla="val 63184"/>
            </a:avLst>
          </a:prstGeom>
          <a:gradFill rotWithShape="1">
            <a:gsLst>
              <a:gs pos="0">
                <a:srgbClr val="00CC99">
                  <a:alpha val="27000"/>
                </a:srgbClr>
              </a:gs>
              <a:gs pos="100000">
                <a:srgbClr val="00CC99">
                  <a:gamma/>
                  <a:shade val="46275"/>
                  <a:invGamma/>
                  <a:alpha val="25000"/>
                </a:srgbClr>
              </a:gs>
            </a:gsLst>
            <a:lin ang="5400000" scaled="1"/>
          </a:gradFill>
          <a:ln w="9525" algn="ctr">
            <a:solidFill>
              <a:schemeClr val="tx1"/>
            </a:solidFill>
            <a:miter lim="800000"/>
            <a:headEnd/>
            <a:tailEnd/>
          </a:ln>
          <a:effectLst/>
        </p:spPr>
        <p:txBody>
          <a:bodyPr wrap="none" anchor="ctr"/>
          <a:lstStyle/>
          <a:p>
            <a:r>
              <a:rPr lang="ja-JP" altLang="en-US" sz="1400" b="1">
                <a:ea typeface="HG丸ｺﾞｼｯｸM-PRO" pitchFamily="50" charset="-128"/>
              </a:rPr>
              <a:t>発注間隔</a:t>
            </a:r>
            <a:endParaRPr lang="ja-JP" altLang="en-US" sz="800" b="1">
              <a:ea typeface="HG丸ｺﾞｼｯｸM-PRO" pitchFamily="50" charset="-128"/>
            </a:endParaRPr>
          </a:p>
        </p:txBody>
      </p:sp>
      <p:sp>
        <p:nvSpPr>
          <p:cNvPr id="209950" name="AutoShape 30"/>
          <p:cNvSpPr>
            <a:spLocks noChangeArrowheads="1"/>
          </p:cNvSpPr>
          <p:nvPr/>
        </p:nvSpPr>
        <p:spPr bwMode="auto">
          <a:xfrm>
            <a:off x="4814888" y="5529263"/>
            <a:ext cx="2928937" cy="1076325"/>
          </a:xfrm>
          <a:prstGeom prst="cloudCallout">
            <a:avLst>
              <a:gd name="adj1" fmla="val 2468"/>
              <a:gd name="adj2" fmla="val -113125"/>
            </a:avLst>
          </a:prstGeom>
          <a:solidFill>
            <a:srgbClr val="92D050"/>
          </a:solidFill>
          <a:ln w="9525">
            <a:solidFill>
              <a:schemeClr val="tx1"/>
            </a:solidFill>
            <a:prstDash val="dash"/>
            <a:round/>
            <a:headEnd/>
            <a:tailEnd/>
          </a:ln>
          <a:effectLst/>
        </p:spPr>
        <p:txBody>
          <a:bodyPr/>
          <a:lstStyle/>
          <a:p>
            <a:r>
              <a:rPr lang="ja-JP" altLang="en-US" sz="1600" b="1">
                <a:ea typeface="HG丸ｺﾞｼｯｸM-PRO" pitchFamily="50" charset="-128"/>
              </a:rPr>
              <a:t>在庫はあるけれど</a:t>
            </a:r>
          </a:p>
          <a:p>
            <a:r>
              <a:rPr lang="ja-JP" altLang="en-US" sz="1600" b="1">
                <a:ea typeface="HG丸ｺﾞｼｯｸM-PRO" pitchFamily="50" charset="-128"/>
              </a:rPr>
              <a:t>発注しなければ</a:t>
            </a:r>
          </a:p>
          <a:p>
            <a:r>
              <a:rPr lang="ja-JP" altLang="en-US" sz="1600" b="1">
                <a:ea typeface="HG丸ｺﾞｼｯｸM-PRO" pitchFamily="50" charset="-128"/>
              </a:rPr>
              <a:t>いけないなぁ</a:t>
            </a:r>
          </a:p>
        </p:txBody>
      </p:sp>
      <p:sp>
        <p:nvSpPr>
          <p:cNvPr id="209951" name="Line 31"/>
          <p:cNvSpPr>
            <a:spLocks noChangeShapeType="1"/>
          </p:cNvSpPr>
          <p:nvPr/>
        </p:nvSpPr>
        <p:spPr bwMode="auto">
          <a:xfrm>
            <a:off x="3916363" y="2714625"/>
            <a:ext cx="1565275" cy="703263"/>
          </a:xfrm>
          <a:prstGeom prst="line">
            <a:avLst/>
          </a:prstGeom>
          <a:noFill/>
          <a:ln w="19050">
            <a:solidFill>
              <a:srgbClr val="0000CC"/>
            </a:solidFill>
            <a:prstDash val="dash"/>
            <a:round/>
            <a:headEnd/>
            <a:tailEnd/>
          </a:ln>
          <a:effectLst/>
        </p:spPr>
        <p:txBody>
          <a:bodyPr/>
          <a:lstStyle/>
          <a:p>
            <a:endParaRPr lang="ja-JP" altLang="en-US"/>
          </a:p>
        </p:txBody>
      </p:sp>
      <p:sp>
        <p:nvSpPr>
          <p:cNvPr id="209953" name="Freeform 33"/>
          <p:cNvSpPr>
            <a:spLocks/>
          </p:cNvSpPr>
          <p:nvPr/>
        </p:nvSpPr>
        <p:spPr bwMode="auto">
          <a:xfrm>
            <a:off x="2303463" y="3668713"/>
            <a:ext cx="1574800" cy="579437"/>
          </a:xfrm>
          <a:custGeom>
            <a:avLst/>
            <a:gdLst/>
            <a:ahLst/>
            <a:cxnLst>
              <a:cxn ang="0">
                <a:pos x="0" y="0"/>
              </a:cxn>
              <a:cxn ang="0">
                <a:pos x="372" y="88"/>
              </a:cxn>
              <a:cxn ang="0">
                <a:pos x="539" y="190"/>
              </a:cxn>
              <a:cxn ang="0">
                <a:pos x="663" y="255"/>
              </a:cxn>
              <a:cxn ang="0">
                <a:pos x="992" y="365"/>
              </a:cxn>
            </a:cxnLst>
            <a:rect l="0" t="0" r="r" b="b"/>
            <a:pathLst>
              <a:path w="992" h="365">
                <a:moveTo>
                  <a:pt x="0" y="0"/>
                </a:moveTo>
                <a:cubicBezTo>
                  <a:pt x="141" y="28"/>
                  <a:pt x="282" y="56"/>
                  <a:pt x="372" y="88"/>
                </a:cubicBezTo>
                <a:cubicBezTo>
                  <a:pt x="462" y="120"/>
                  <a:pt x="491" y="162"/>
                  <a:pt x="539" y="190"/>
                </a:cubicBezTo>
                <a:cubicBezTo>
                  <a:pt x="587" y="218"/>
                  <a:pt x="588" y="226"/>
                  <a:pt x="663" y="255"/>
                </a:cubicBezTo>
                <a:cubicBezTo>
                  <a:pt x="738" y="284"/>
                  <a:pt x="865" y="324"/>
                  <a:pt x="992" y="365"/>
                </a:cubicBezTo>
              </a:path>
            </a:pathLst>
          </a:custGeom>
          <a:noFill/>
          <a:ln w="28575" cap="flat" cmpd="sng">
            <a:solidFill>
              <a:srgbClr val="FF0000"/>
            </a:solidFill>
            <a:prstDash val="solid"/>
            <a:round/>
            <a:headEnd type="none" w="med" len="med"/>
            <a:tailEnd type="none" w="med" len="med"/>
          </a:ln>
          <a:effectLst/>
        </p:spPr>
        <p:txBody>
          <a:bodyPr/>
          <a:lstStyle/>
          <a:p>
            <a:endParaRPr lang="ja-JP" altLang="en-US"/>
          </a:p>
        </p:txBody>
      </p:sp>
      <p:sp>
        <p:nvSpPr>
          <p:cNvPr id="209954" name="Freeform 34"/>
          <p:cNvSpPr>
            <a:spLocks/>
          </p:cNvSpPr>
          <p:nvPr/>
        </p:nvSpPr>
        <p:spPr bwMode="auto">
          <a:xfrm>
            <a:off x="3900488" y="2570163"/>
            <a:ext cx="2419350" cy="752475"/>
          </a:xfrm>
          <a:custGeom>
            <a:avLst/>
            <a:gdLst/>
            <a:ahLst/>
            <a:cxnLst>
              <a:cxn ang="0">
                <a:pos x="0" y="0"/>
              </a:cxn>
              <a:cxn ang="0">
                <a:pos x="591" y="94"/>
              </a:cxn>
              <a:cxn ang="0">
                <a:pos x="933" y="277"/>
              </a:cxn>
              <a:cxn ang="0">
                <a:pos x="1203" y="393"/>
              </a:cxn>
              <a:cxn ang="0">
                <a:pos x="1524" y="474"/>
              </a:cxn>
            </a:cxnLst>
            <a:rect l="0" t="0" r="r" b="b"/>
            <a:pathLst>
              <a:path w="1524" h="474">
                <a:moveTo>
                  <a:pt x="0" y="0"/>
                </a:moveTo>
                <a:cubicBezTo>
                  <a:pt x="218" y="24"/>
                  <a:pt x="436" y="48"/>
                  <a:pt x="591" y="94"/>
                </a:cubicBezTo>
                <a:cubicBezTo>
                  <a:pt x="746" y="140"/>
                  <a:pt x="831" y="227"/>
                  <a:pt x="933" y="277"/>
                </a:cubicBezTo>
                <a:cubicBezTo>
                  <a:pt x="1035" y="327"/>
                  <a:pt x="1105" y="360"/>
                  <a:pt x="1203" y="393"/>
                </a:cubicBezTo>
                <a:cubicBezTo>
                  <a:pt x="1301" y="426"/>
                  <a:pt x="1412" y="450"/>
                  <a:pt x="1524" y="474"/>
                </a:cubicBezTo>
              </a:path>
            </a:pathLst>
          </a:custGeom>
          <a:noFill/>
          <a:ln w="28575" cap="flat" cmpd="sng">
            <a:solidFill>
              <a:srgbClr val="FF0000"/>
            </a:solidFill>
            <a:prstDash val="solid"/>
            <a:round/>
            <a:headEnd type="none" w="med" len="med"/>
            <a:tailEnd type="none" w="med" len="med"/>
          </a:ln>
          <a:effectLst/>
        </p:spPr>
        <p:txBody>
          <a:bodyPr/>
          <a:lstStyle/>
          <a:p>
            <a:endParaRPr lang="ja-JP" altLang="en-US"/>
          </a:p>
        </p:txBody>
      </p:sp>
      <p:sp>
        <p:nvSpPr>
          <p:cNvPr id="209955" name="Text Box 35"/>
          <p:cNvSpPr txBox="1">
            <a:spLocks noChangeArrowheads="1"/>
          </p:cNvSpPr>
          <p:nvPr/>
        </p:nvSpPr>
        <p:spPr bwMode="auto">
          <a:xfrm rot="1573493">
            <a:off x="2554288" y="3649663"/>
            <a:ext cx="1635125" cy="293687"/>
          </a:xfrm>
          <a:prstGeom prst="rect">
            <a:avLst/>
          </a:prstGeom>
          <a:noFill/>
          <a:ln w="9525" algn="ctr">
            <a:noFill/>
            <a:prstDash val="dash"/>
            <a:miter lim="800000"/>
            <a:headEnd/>
            <a:tailEnd/>
          </a:ln>
          <a:effectLst/>
        </p:spPr>
        <p:txBody>
          <a:bodyPr>
            <a:spAutoFit/>
          </a:bodyPr>
          <a:lstStyle/>
          <a:p>
            <a:pPr>
              <a:lnSpc>
                <a:spcPct val="95000"/>
              </a:lnSpc>
              <a:spcBef>
                <a:spcPct val="20000"/>
              </a:spcBef>
            </a:pPr>
            <a:r>
              <a:rPr lang="ja-JP" altLang="en-US" sz="1400" b="1">
                <a:solidFill>
                  <a:srgbClr val="FF0000"/>
                </a:solidFill>
                <a:ea typeface="HG丸ｺﾞｼｯｸM-PRO" pitchFamily="50" charset="-128"/>
              </a:rPr>
              <a:t>実際の需要</a:t>
            </a:r>
          </a:p>
        </p:txBody>
      </p:sp>
      <p:sp>
        <p:nvSpPr>
          <p:cNvPr id="209956" name="AutoShape 36"/>
          <p:cNvSpPr>
            <a:spLocks noChangeArrowheads="1"/>
          </p:cNvSpPr>
          <p:nvPr/>
        </p:nvSpPr>
        <p:spPr bwMode="auto">
          <a:xfrm>
            <a:off x="6319838" y="1976438"/>
            <a:ext cx="2559050" cy="879475"/>
          </a:xfrm>
          <a:prstGeom prst="cloudCallout">
            <a:avLst>
              <a:gd name="adj1" fmla="val -46958"/>
              <a:gd name="adj2" fmla="val 101625"/>
            </a:avLst>
          </a:prstGeom>
          <a:solidFill>
            <a:srgbClr val="FF9999"/>
          </a:solidFill>
          <a:ln w="9525">
            <a:solidFill>
              <a:schemeClr val="tx1"/>
            </a:solidFill>
            <a:prstDash val="dash"/>
            <a:round/>
            <a:headEnd/>
            <a:tailEnd/>
          </a:ln>
          <a:effectLst/>
        </p:spPr>
        <p:txBody>
          <a:bodyPr/>
          <a:lstStyle/>
          <a:p>
            <a:r>
              <a:rPr lang="ja-JP" altLang="en-US" sz="1600" b="1">
                <a:ea typeface="HG丸ｺﾞｼｯｸM-PRO" pitchFamily="50" charset="-128"/>
              </a:rPr>
              <a:t>在庫があるから</a:t>
            </a:r>
          </a:p>
          <a:p>
            <a:r>
              <a:rPr lang="ja-JP" altLang="en-US" sz="1600" b="1">
                <a:ea typeface="HG丸ｺﾞｼｯｸM-PRO" pitchFamily="50" charset="-128"/>
              </a:rPr>
              <a:t>様子を見よう</a:t>
            </a:r>
          </a:p>
        </p:txBody>
      </p:sp>
    </p:spTree>
    <p:extLst>
      <p:ext uri="{BB962C8B-B14F-4D97-AF65-F5344CB8AC3E}">
        <p14:creationId xmlns:p14="http://schemas.microsoft.com/office/powerpoint/2010/main" val="270301717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 5"/>
          <p:cNvSpPr>
            <a:spLocks noGrp="1"/>
          </p:cNvSpPr>
          <p:nvPr>
            <p:ph type="sldNum" sz="quarter" idx="12"/>
          </p:nvPr>
        </p:nvSpPr>
        <p:spPr/>
        <p:txBody>
          <a:bodyPr/>
          <a:lstStyle/>
          <a:p>
            <a:fld id="{3EAAF39D-8E66-4814-A65E-4F15CA1A77C1}" type="slidenum">
              <a:rPr lang="en-US" altLang="ja-JP"/>
              <a:pPr/>
              <a:t>57</a:t>
            </a:fld>
            <a:endParaRPr lang="en-US" altLang="ja-JP"/>
          </a:p>
        </p:txBody>
      </p:sp>
      <p:sp>
        <p:nvSpPr>
          <p:cNvPr id="211970" name="Rectangle 2"/>
          <p:cNvSpPr>
            <a:spLocks noGrp="1" noChangeArrowheads="1"/>
          </p:cNvSpPr>
          <p:nvPr>
            <p:ph type="title"/>
          </p:nvPr>
        </p:nvSpPr>
        <p:spPr>
          <a:ln/>
        </p:spPr>
        <p:txBody>
          <a:bodyPr/>
          <a:lstStyle/>
          <a:p>
            <a:r>
              <a:rPr lang="ja-JP" altLang="en-US">
                <a:solidFill>
                  <a:srgbClr val="FF9999"/>
                </a:solidFill>
              </a:rPr>
              <a:t>定量発注</a:t>
            </a:r>
            <a:r>
              <a:rPr lang="ja-JP" altLang="en-US"/>
              <a:t>と</a:t>
            </a:r>
            <a:r>
              <a:rPr lang="ja-JP" altLang="en-US">
                <a:solidFill>
                  <a:srgbClr val="00CC00"/>
                </a:solidFill>
              </a:rPr>
              <a:t>定期発注</a:t>
            </a:r>
            <a:r>
              <a:rPr lang="ja-JP" altLang="en-US"/>
              <a:t>、需要</a:t>
            </a:r>
            <a:r>
              <a:rPr lang="ja-JP" altLang="en-US">
                <a:solidFill>
                  <a:srgbClr val="FF0000"/>
                </a:solidFill>
              </a:rPr>
              <a:t>大</a:t>
            </a:r>
          </a:p>
        </p:txBody>
      </p:sp>
      <p:sp>
        <p:nvSpPr>
          <p:cNvPr id="211972" name="Line 4"/>
          <p:cNvSpPr>
            <a:spLocks noChangeShapeType="1"/>
          </p:cNvSpPr>
          <p:nvPr/>
        </p:nvSpPr>
        <p:spPr bwMode="auto">
          <a:xfrm>
            <a:off x="1389063" y="4652963"/>
            <a:ext cx="6618287" cy="0"/>
          </a:xfrm>
          <a:prstGeom prst="line">
            <a:avLst/>
          </a:prstGeom>
          <a:noFill/>
          <a:ln w="19050">
            <a:solidFill>
              <a:schemeClr val="tx1"/>
            </a:solidFill>
            <a:round/>
            <a:headEnd/>
            <a:tailEnd type="triangle" w="med" len="med"/>
          </a:ln>
          <a:effectLst/>
        </p:spPr>
        <p:txBody>
          <a:bodyPr/>
          <a:lstStyle/>
          <a:p>
            <a:endParaRPr lang="ja-JP" altLang="en-US"/>
          </a:p>
        </p:txBody>
      </p:sp>
      <p:sp>
        <p:nvSpPr>
          <p:cNvPr id="211973" name="Line 5"/>
          <p:cNvSpPr>
            <a:spLocks noChangeShapeType="1"/>
          </p:cNvSpPr>
          <p:nvPr/>
        </p:nvSpPr>
        <p:spPr bwMode="auto">
          <a:xfrm flipV="1">
            <a:off x="1390650" y="1785938"/>
            <a:ext cx="0" cy="3382962"/>
          </a:xfrm>
          <a:prstGeom prst="line">
            <a:avLst/>
          </a:prstGeom>
          <a:noFill/>
          <a:ln w="19050">
            <a:solidFill>
              <a:schemeClr val="tx1"/>
            </a:solidFill>
            <a:round/>
            <a:headEnd/>
            <a:tailEnd type="triangle" w="med" len="med"/>
          </a:ln>
          <a:effectLst/>
        </p:spPr>
        <p:txBody>
          <a:bodyPr/>
          <a:lstStyle/>
          <a:p>
            <a:endParaRPr lang="ja-JP" altLang="en-US"/>
          </a:p>
        </p:txBody>
      </p:sp>
      <p:sp>
        <p:nvSpPr>
          <p:cNvPr id="211974" name="Text Box 6"/>
          <p:cNvSpPr txBox="1">
            <a:spLocks noChangeArrowheads="1"/>
          </p:cNvSpPr>
          <p:nvPr/>
        </p:nvSpPr>
        <p:spPr bwMode="auto">
          <a:xfrm>
            <a:off x="1919288" y="5476875"/>
            <a:ext cx="903287"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0000CC"/>
                </a:solidFill>
                <a:ea typeface="HG丸ｺﾞｼｯｸM-PRO" pitchFamily="50" charset="-128"/>
              </a:rPr>
              <a:t>発注</a:t>
            </a:r>
          </a:p>
        </p:txBody>
      </p:sp>
      <p:sp>
        <p:nvSpPr>
          <p:cNvPr id="211975" name="Text Box 7"/>
          <p:cNvSpPr txBox="1">
            <a:spLocks noChangeArrowheads="1"/>
          </p:cNvSpPr>
          <p:nvPr/>
        </p:nvSpPr>
        <p:spPr bwMode="auto">
          <a:xfrm>
            <a:off x="3475038" y="5427663"/>
            <a:ext cx="903287"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0000CC"/>
                </a:solidFill>
                <a:ea typeface="HG丸ｺﾞｼｯｸM-PRO" pitchFamily="50" charset="-128"/>
              </a:rPr>
              <a:t>納入</a:t>
            </a:r>
          </a:p>
        </p:txBody>
      </p:sp>
      <p:sp>
        <p:nvSpPr>
          <p:cNvPr id="211976" name="Freeform 8"/>
          <p:cNvSpPr>
            <a:spLocks/>
          </p:cNvSpPr>
          <p:nvPr/>
        </p:nvSpPr>
        <p:spPr bwMode="auto">
          <a:xfrm>
            <a:off x="1706563" y="3244850"/>
            <a:ext cx="585787" cy="433388"/>
          </a:xfrm>
          <a:custGeom>
            <a:avLst/>
            <a:gdLst/>
            <a:ahLst/>
            <a:cxnLst>
              <a:cxn ang="0">
                <a:pos x="0" y="0"/>
              </a:cxn>
              <a:cxn ang="0">
                <a:pos x="140" y="169"/>
              </a:cxn>
              <a:cxn ang="0">
                <a:pos x="369" y="273"/>
              </a:cxn>
            </a:cxnLst>
            <a:rect l="0" t="0" r="r" b="b"/>
            <a:pathLst>
              <a:path w="369" h="273">
                <a:moveTo>
                  <a:pt x="0" y="0"/>
                </a:moveTo>
                <a:cubicBezTo>
                  <a:pt x="39" y="62"/>
                  <a:pt x="79" y="124"/>
                  <a:pt x="140" y="169"/>
                </a:cubicBezTo>
                <a:cubicBezTo>
                  <a:pt x="201" y="214"/>
                  <a:pt x="331" y="257"/>
                  <a:pt x="369" y="273"/>
                </a:cubicBezTo>
              </a:path>
            </a:pathLst>
          </a:custGeom>
          <a:noFill/>
          <a:ln w="19050" cap="flat" cmpd="sng">
            <a:solidFill>
              <a:schemeClr val="tx1"/>
            </a:solidFill>
            <a:prstDash val="solid"/>
            <a:round/>
            <a:headEnd type="none" w="med" len="med"/>
            <a:tailEnd type="none" w="med" len="med"/>
          </a:ln>
          <a:effectLst/>
        </p:spPr>
        <p:txBody>
          <a:bodyPr/>
          <a:lstStyle/>
          <a:p>
            <a:endParaRPr lang="ja-JP" altLang="en-US"/>
          </a:p>
        </p:txBody>
      </p:sp>
      <p:sp>
        <p:nvSpPr>
          <p:cNvPr id="211977" name="Line 9"/>
          <p:cNvSpPr>
            <a:spLocks noChangeShapeType="1"/>
          </p:cNvSpPr>
          <p:nvPr/>
        </p:nvSpPr>
        <p:spPr bwMode="auto">
          <a:xfrm>
            <a:off x="2317750" y="3687763"/>
            <a:ext cx="1565275" cy="703262"/>
          </a:xfrm>
          <a:prstGeom prst="line">
            <a:avLst/>
          </a:prstGeom>
          <a:noFill/>
          <a:ln w="19050">
            <a:solidFill>
              <a:srgbClr val="0000CC"/>
            </a:solidFill>
            <a:prstDash val="dash"/>
            <a:round/>
            <a:headEnd/>
            <a:tailEnd/>
          </a:ln>
          <a:effectLst/>
        </p:spPr>
        <p:txBody>
          <a:bodyPr/>
          <a:lstStyle/>
          <a:p>
            <a:endParaRPr lang="ja-JP" altLang="en-US"/>
          </a:p>
        </p:txBody>
      </p:sp>
      <p:sp>
        <p:nvSpPr>
          <p:cNvPr id="211978" name="Text Box 10"/>
          <p:cNvSpPr txBox="1">
            <a:spLocks noChangeArrowheads="1"/>
          </p:cNvSpPr>
          <p:nvPr/>
        </p:nvSpPr>
        <p:spPr bwMode="auto">
          <a:xfrm rot="1573493">
            <a:off x="2439988" y="3754438"/>
            <a:ext cx="1635125" cy="293687"/>
          </a:xfrm>
          <a:prstGeom prst="rect">
            <a:avLst/>
          </a:prstGeom>
          <a:noFill/>
          <a:ln w="9525" algn="ctr">
            <a:noFill/>
            <a:prstDash val="dash"/>
            <a:miter lim="800000"/>
            <a:headEnd/>
            <a:tailEnd/>
          </a:ln>
          <a:effectLst/>
        </p:spPr>
        <p:txBody>
          <a:bodyPr>
            <a:spAutoFit/>
          </a:bodyPr>
          <a:lstStyle/>
          <a:p>
            <a:pPr>
              <a:lnSpc>
                <a:spcPct val="95000"/>
              </a:lnSpc>
              <a:spcBef>
                <a:spcPct val="20000"/>
              </a:spcBef>
            </a:pPr>
            <a:r>
              <a:rPr lang="ja-JP" altLang="en-US" sz="1400" b="1">
                <a:solidFill>
                  <a:srgbClr val="0000CC"/>
                </a:solidFill>
                <a:ea typeface="HG丸ｺﾞｼｯｸM-PRO" pitchFamily="50" charset="-128"/>
              </a:rPr>
              <a:t>予想平均需要</a:t>
            </a:r>
          </a:p>
        </p:txBody>
      </p:sp>
      <p:sp>
        <p:nvSpPr>
          <p:cNvPr id="211979" name="Line 11"/>
          <p:cNvSpPr>
            <a:spLocks noChangeShapeType="1"/>
          </p:cNvSpPr>
          <p:nvPr/>
        </p:nvSpPr>
        <p:spPr bwMode="auto">
          <a:xfrm flipV="1">
            <a:off x="2314575" y="3411538"/>
            <a:ext cx="0" cy="2205037"/>
          </a:xfrm>
          <a:prstGeom prst="line">
            <a:avLst/>
          </a:prstGeom>
          <a:noFill/>
          <a:ln w="9525">
            <a:solidFill>
              <a:schemeClr val="tx1"/>
            </a:solidFill>
            <a:prstDash val="dash"/>
            <a:round/>
            <a:headEnd/>
            <a:tailEnd/>
          </a:ln>
          <a:effectLst/>
        </p:spPr>
        <p:txBody>
          <a:bodyPr/>
          <a:lstStyle/>
          <a:p>
            <a:endParaRPr lang="ja-JP" altLang="en-US"/>
          </a:p>
        </p:txBody>
      </p:sp>
      <p:sp>
        <p:nvSpPr>
          <p:cNvPr id="211980" name="Line 12"/>
          <p:cNvSpPr>
            <a:spLocks noChangeShapeType="1"/>
          </p:cNvSpPr>
          <p:nvPr/>
        </p:nvSpPr>
        <p:spPr bwMode="auto">
          <a:xfrm flipV="1">
            <a:off x="3895725" y="4318000"/>
            <a:ext cx="0" cy="1227138"/>
          </a:xfrm>
          <a:prstGeom prst="line">
            <a:avLst/>
          </a:prstGeom>
          <a:noFill/>
          <a:ln w="9525">
            <a:solidFill>
              <a:schemeClr val="tx1"/>
            </a:solidFill>
            <a:prstDash val="dash"/>
            <a:round/>
            <a:headEnd/>
            <a:tailEnd/>
          </a:ln>
          <a:effectLst/>
        </p:spPr>
        <p:txBody>
          <a:bodyPr/>
          <a:lstStyle/>
          <a:p>
            <a:endParaRPr lang="ja-JP" altLang="en-US"/>
          </a:p>
        </p:txBody>
      </p:sp>
      <p:sp>
        <p:nvSpPr>
          <p:cNvPr id="211981" name="Line 13"/>
          <p:cNvSpPr>
            <a:spLocks noChangeShapeType="1"/>
          </p:cNvSpPr>
          <p:nvPr/>
        </p:nvSpPr>
        <p:spPr bwMode="auto">
          <a:xfrm flipH="1">
            <a:off x="1377950" y="3665538"/>
            <a:ext cx="4976813" cy="0"/>
          </a:xfrm>
          <a:prstGeom prst="line">
            <a:avLst/>
          </a:prstGeom>
          <a:noFill/>
          <a:ln w="9525">
            <a:solidFill>
              <a:schemeClr val="tx1"/>
            </a:solidFill>
            <a:prstDash val="dash"/>
            <a:round/>
            <a:headEnd/>
            <a:tailEnd/>
          </a:ln>
          <a:effectLst/>
        </p:spPr>
        <p:txBody>
          <a:bodyPr/>
          <a:lstStyle/>
          <a:p>
            <a:endParaRPr lang="ja-JP" altLang="en-US"/>
          </a:p>
        </p:txBody>
      </p:sp>
      <p:sp>
        <p:nvSpPr>
          <p:cNvPr id="211982" name="Text Box 14"/>
          <p:cNvSpPr txBox="1">
            <a:spLocks noChangeArrowheads="1"/>
          </p:cNvSpPr>
          <p:nvPr/>
        </p:nvSpPr>
        <p:spPr bwMode="auto">
          <a:xfrm>
            <a:off x="0" y="3798888"/>
            <a:ext cx="1243013" cy="336550"/>
          </a:xfrm>
          <a:prstGeom prst="rect">
            <a:avLst/>
          </a:prstGeom>
          <a:noFill/>
          <a:ln w="9525" algn="ctr">
            <a:noFill/>
            <a:prstDash val="dash"/>
            <a:miter lim="800000"/>
            <a:headEnd/>
            <a:tailEnd/>
          </a:ln>
          <a:effectLst/>
        </p:spPr>
        <p:txBody>
          <a:bodyPr>
            <a:spAutoFit/>
          </a:bodyPr>
          <a:lstStyle/>
          <a:p>
            <a:pPr>
              <a:spcBef>
                <a:spcPct val="50000"/>
              </a:spcBef>
            </a:pPr>
            <a:endParaRPr lang="ja-JP" altLang="ja-JP" sz="1600" b="1">
              <a:solidFill>
                <a:srgbClr val="FF0000"/>
              </a:solidFill>
              <a:ea typeface="HG丸ｺﾞｼｯｸM-PRO" pitchFamily="50" charset="-128"/>
            </a:endParaRPr>
          </a:p>
        </p:txBody>
      </p:sp>
      <p:sp>
        <p:nvSpPr>
          <p:cNvPr id="211983" name="Text Box 15"/>
          <p:cNvSpPr txBox="1">
            <a:spLocks noChangeArrowheads="1"/>
          </p:cNvSpPr>
          <p:nvPr/>
        </p:nvSpPr>
        <p:spPr bwMode="auto">
          <a:xfrm>
            <a:off x="257175" y="3508375"/>
            <a:ext cx="1243013"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FF9999"/>
                </a:solidFill>
                <a:ea typeface="HG丸ｺﾞｼｯｸM-PRO" pitchFamily="50" charset="-128"/>
              </a:rPr>
              <a:t>発注点</a:t>
            </a:r>
          </a:p>
        </p:txBody>
      </p:sp>
      <p:sp>
        <p:nvSpPr>
          <p:cNvPr id="211984" name="Line 16"/>
          <p:cNvSpPr>
            <a:spLocks noChangeShapeType="1"/>
          </p:cNvSpPr>
          <p:nvPr/>
        </p:nvSpPr>
        <p:spPr bwMode="auto">
          <a:xfrm flipV="1">
            <a:off x="3889375" y="2211388"/>
            <a:ext cx="0" cy="2128837"/>
          </a:xfrm>
          <a:prstGeom prst="line">
            <a:avLst/>
          </a:prstGeom>
          <a:noFill/>
          <a:ln w="9525">
            <a:solidFill>
              <a:schemeClr val="tx1"/>
            </a:solidFill>
            <a:prstDash val="dash"/>
            <a:round/>
            <a:headEnd/>
            <a:tailEnd/>
          </a:ln>
          <a:effectLst/>
        </p:spPr>
        <p:txBody>
          <a:bodyPr/>
          <a:lstStyle/>
          <a:p>
            <a:endParaRPr lang="ja-JP" altLang="en-US"/>
          </a:p>
        </p:txBody>
      </p:sp>
      <p:sp>
        <p:nvSpPr>
          <p:cNvPr id="211985" name="AutoShape 17"/>
          <p:cNvSpPr>
            <a:spLocks noChangeArrowheads="1"/>
          </p:cNvSpPr>
          <p:nvPr/>
        </p:nvSpPr>
        <p:spPr bwMode="auto">
          <a:xfrm>
            <a:off x="2314575" y="5089525"/>
            <a:ext cx="1552575" cy="336550"/>
          </a:xfrm>
          <a:prstGeom prst="leftRightArrow">
            <a:avLst>
              <a:gd name="adj1" fmla="val 100000"/>
              <a:gd name="adj2" fmla="val 55188"/>
            </a:avLst>
          </a:prstGeom>
          <a:gradFill rotWithShape="1">
            <a:gsLst>
              <a:gs pos="0">
                <a:srgbClr val="00CC99">
                  <a:alpha val="27000"/>
                </a:srgbClr>
              </a:gs>
              <a:gs pos="100000">
                <a:srgbClr val="00CC99">
                  <a:gamma/>
                  <a:shade val="46275"/>
                  <a:invGamma/>
                  <a:alpha val="25000"/>
                </a:srgbClr>
              </a:gs>
            </a:gsLst>
            <a:lin ang="5400000" scaled="1"/>
          </a:gradFill>
          <a:ln w="9525" algn="ctr">
            <a:solidFill>
              <a:schemeClr val="tx1"/>
            </a:solidFill>
            <a:miter lim="800000"/>
            <a:headEnd/>
            <a:tailEnd/>
          </a:ln>
          <a:effectLst/>
        </p:spPr>
        <p:txBody>
          <a:bodyPr wrap="none" anchor="ctr"/>
          <a:lstStyle/>
          <a:p>
            <a:r>
              <a:rPr lang="ja-JP" altLang="en-US" sz="1400" b="1">
                <a:ea typeface="HG丸ｺﾞｼｯｸM-PRO" pitchFamily="50" charset="-128"/>
              </a:rPr>
              <a:t>リードタイム</a:t>
            </a:r>
            <a:endParaRPr lang="ja-JP" altLang="en-US" sz="800" b="1">
              <a:ea typeface="HG丸ｺﾞｼｯｸM-PRO" pitchFamily="50" charset="-128"/>
            </a:endParaRPr>
          </a:p>
        </p:txBody>
      </p:sp>
      <p:sp>
        <p:nvSpPr>
          <p:cNvPr id="211986" name="AutoShape 18"/>
          <p:cNvSpPr>
            <a:spLocks noChangeArrowheads="1"/>
          </p:cNvSpPr>
          <p:nvPr/>
        </p:nvSpPr>
        <p:spPr bwMode="auto">
          <a:xfrm>
            <a:off x="2327275" y="4673600"/>
            <a:ext cx="3825875" cy="336550"/>
          </a:xfrm>
          <a:prstGeom prst="leftRightArrow">
            <a:avLst>
              <a:gd name="adj1" fmla="val 100000"/>
              <a:gd name="adj2" fmla="val 63184"/>
            </a:avLst>
          </a:prstGeom>
          <a:gradFill rotWithShape="1">
            <a:gsLst>
              <a:gs pos="0">
                <a:srgbClr val="00CC99">
                  <a:alpha val="27000"/>
                </a:srgbClr>
              </a:gs>
              <a:gs pos="100000">
                <a:srgbClr val="00CC99">
                  <a:gamma/>
                  <a:shade val="46275"/>
                  <a:invGamma/>
                  <a:alpha val="25000"/>
                </a:srgbClr>
              </a:gs>
            </a:gsLst>
            <a:lin ang="5400000" scaled="1"/>
          </a:gradFill>
          <a:ln w="9525" algn="ctr">
            <a:solidFill>
              <a:schemeClr val="tx1"/>
            </a:solidFill>
            <a:miter lim="800000"/>
            <a:headEnd/>
            <a:tailEnd/>
          </a:ln>
          <a:effectLst/>
        </p:spPr>
        <p:txBody>
          <a:bodyPr wrap="none" anchor="ctr"/>
          <a:lstStyle/>
          <a:p>
            <a:r>
              <a:rPr lang="ja-JP" altLang="en-US" sz="1400" b="1">
                <a:ea typeface="HG丸ｺﾞｼｯｸM-PRO" pitchFamily="50" charset="-128"/>
              </a:rPr>
              <a:t>発注間隔</a:t>
            </a:r>
            <a:endParaRPr lang="ja-JP" altLang="en-US" sz="800" b="1">
              <a:ea typeface="HG丸ｺﾞｼｯｸM-PRO" pitchFamily="50" charset="-128"/>
            </a:endParaRPr>
          </a:p>
        </p:txBody>
      </p:sp>
      <p:sp>
        <p:nvSpPr>
          <p:cNvPr id="211987" name="AutoShape 19"/>
          <p:cNvSpPr>
            <a:spLocks noChangeArrowheads="1"/>
          </p:cNvSpPr>
          <p:nvPr/>
        </p:nvSpPr>
        <p:spPr bwMode="auto">
          <a:xfrm>
            <a:off x="4814888" y="5529263"/>
            <a:ext cx="2928937" cy="1076325"/>
          </a:xfrm>
          <a:prstGeom prst="cloudCallout">
            <a:avLst>
              <a:gd name="adj1" fmla="val -21928"/>
              <a:gd name="adj2" fmla="val -94378"/>
            </a:avLst>
          </a:prstGeom>
          <a:solidFill>
            <a:srgbClr val="92D050"/>
          </a:solidFill>
          <a:ln w="9525">
            <a:solidFill>
              <a:schemeClr val="tx1"/>
            </a:solidFill>
            <a:prstDash val="dash"/>
            <a:round/>
            <a:headEnd/>
            <a:tailEnd/>
          </a:ln>
          <a:effectLst/>
        </p:spPr>
        <p:txBody>
          <a:bodyPr/>
          <a:lstStyle/>
          <a:p>
            <a:r>
              <a:rPr lang="ja-JP" altLang="en-US" sz="1600" b="1">
                <a:ea typeface="HG丸ｺﾞｼｯｸM-PRO" pitchFamily="50" charset="-128"/>
              </a:rPr>
              <a:t>うぁたいへんだ</a:t>
            </a:r>
          </a:p>
          <a:p>
            <a:r>
              <a:rPr lang="ja-JP" altLang="en-US" sz="1600" b="1">
                <a:ea typeface="HG丸ｺﾞｼｯｸM-PRO" pitchFamily="50" charset="-128"/>
              </a:rPr>
              <a:t>でも</a:t>
            </a:r>
          </a:p>
          <a:p>
            <a:r>
              <a:rPr lang="ja-JP" altLang="en-US" sz="1600" b="1">
                <a:ea typeface="HG丸ｺﾞｼｯｸM-PRO" pitchFamily="50" charset="-128"/>
              </a:rPr>
              <a:t>まだ発注出来ない</a:t>
            </a:r>
          </a:p>
        </p:txBody>
      </p:sp>
      <p:sp>
        <p:nvSpPr>
          <p:cNvPr id="211988" name="Line 20"/>
          <p:cNvSpPr>
            <a:spLocks noChangeShapeType="1"/>
          </p:cNvSpPr>
          <p:nvPr/>
        </p:nvSpPr>
        <p:spPr bwMode="auto">
          <a:xfrm>
            <a:off x="3916363" y="2714625"/>
            <a:ext cx="4002087" cy="1799431"/>
          </a:xfrm>
          <a:prstGeom prst="line">
            <a:avLst/>
          </a:prstGeom>
          <a:noFill/>
          <a:ln w="19050">
            <a:solidFill>
              <a:srgbClr val="0000CC"/>
            </a:solidFill>
            <a:prstDash val="dash"/>
            <a:round/>
            <a:headEnd/>
            <a:tailEnd/>
          </a:ln>
          <a:effectLst/>
        </p:spPr>
        <p:txBody>
          <a:bodyPr/>
          <a:lstStyle/>
          <a:p>
            <a:endParaRPr lang="ja-JP" altLang="en-US"/>
          </a:p>
        </p:txBody>
      </p:sp>
      <p:sp>
        <p:nvSpPr>
          <p:cNvPr id="211989" name="Freeform 21"/>
          <p:cNvSpPr>
            <a:spLocks/>
          </p:cNvSpPr>
          <p:nvPr/>
        </p:nvSpPr>
        <p:spPr bwMode="auto">
          <a:xfrm>
            <a:off x="2303463" y="3668713"/>
            <a:ext cx="1576387" cy="925512"/>
          </a:xfrm>
          <a:custGeom>
            <a:avLst/>
            <a:gdLst/>
            <a:ahLst/>
            <a:cxnLst>
              <a:cxn ang="0">
                <a:pos x="0" y="0"/>
              </a:cxn>
              <a:cxn ang="0">
                <a:pos x="372" y="88"/>
              </a:cxn>
              <a:cxn ang="0">
                <a:pos x="539" y="190"/>
              </a:cxn>
              <a:cxn ang="0">
                <a:pos x="663" y="255"/>
              </a:cxn>
              <a:cxn ang="0">
                <a:pos x="992" y="365"/>
              </a:cxn>
            </a:cxnLst>
            <a:rect l="0" t="0" r="r" b="b"/>
            <a:pathLst>
              <a:path w="992" h="365">
                <a:moveTo>
                  <a:pt x="0" y="0"/>
                </a:moveTo>
                <a:cubicBezTo>
                  <a:pt x="141" y="28"/>
                  <a:pt x="282" y="56"/>
                  <a:pt x="372" y="88"/>
                </a:cubicBezTo>
                <a:cubicBezTo>
                  <a:pt x="462" y="120"/>
                  <a:pt x="491" y="162"/>
                  <a:pt x="539" y="190"/>
                </a:cubicBezTo>
                <a:cubicBezTo>
                  <a:pt x="587" y="218"/>
                  <a:pt x="588" y="226"/>
                  <a:pt x="663" y="255"/>
                </a:cubicBezTo>
                <a:cubicBezTo>
                  <a:pt x="738" y="284"/>
                  <a:pt x="865" y="324"/>
                  <a:pt x="992" y="365"/>
                </a:cubicBezTo>
              </a:path>
            </a:pathLst>
          </a:custGeom>
          <a:noFill/>
          <a:ln w="28575" cap="flat" cmpd="sng">
            <a:solidFill>
              <a:srgbClr val="FF0000"/>
            </a:solidFill>
            <a:prstDash val="solid"/>
            <a:round/>
            <a:headEnd type="none" w="med" len="med"/>
            <a:tailEnd type="none" w="med" len="med"/>
          </a:ln>
          <a:effectLst/>
        </p:spPr>
        <p:txBody>
          <a:bodyPr/>
          <a:lstStyle/>
          <a:p>
            <a:endParaRPr lang="ja-JP" altLang="en-US"/>
          </a:p>
        </p:txBody>
      </p:sp>
      <p:sp>
        <p:nvSpPr>
          <p:cNvPr id="211990" name="Freeform 22"/>
          <p:cNvSpPr>
            <a:spLocks/>
          </p:cNvSpPr>
          <p:nvPr/>
        </p:nvSpPr>
        <p:spPr bwMode="auto">
          <a:xfrm>
            <a:off x="3900488" y="2974975"/>
            <a:ext cx="1839912" cy="1343025"/>
          </a:xfrm>
          <a:custGeom>
            <a:avLst/>
            <a:gdLst/>
            <a:ahLst/>
            <a:cxnLst>
              <a:cxn ang="0">
                <a:pos x="0" y="0"/>
              </a:cxn>
              <a:cxn ang="0">
                <a:pos x="591" y="94"/>
              </a:cxn>
              <a:cxn ang="0">
                <a:pos x="933" y="277"/>
              </a:cxn>
              <a:cxn ang="0">
                <a:pos x="1203" y="393"/>
              </a:cxn>
              <a:cxn ang="0">
                <a:pos x="1524" y="474"/>
              </a:cxn>
            </a:cxnLst>
            <a:rect l="0" t="0" r="r" b="b"/>
            <a:pathLst>
              <a:path w="1524" h="474">
                <a:moveTo>
                  <a:pt x="0" y="0"/>
                </a:moveTo>
                <a:cubicBezTo>
                  <a:pt x="218" y="24"/>
                  <a:pt x="436" y="48"/>
                  <a:pt x="591" y="94"/>
                </a:cubicBezTo>
                <a:cubicBezTo>
                  <a:pt x="746" y="140"/>
                  <a:pt x="831" y="227"/>
                  <a:pt x="933" y="277"/>
                </a:cubicBezTo>
                <a:cubicBezTo>
                  <a:pt x="1035" y="327"/>
                  <a:pt x="1105" y="360"/>
                  <a:pt x="1203" y="393"/>
                </a:cubicBezTo>
                <a:cubicBezTo>
                  <a:pt x="1301" y="426"/>
                  <a:pt x="1412" y="450"/>
                  <a:pt x="1524" y="474"/>
                </a:cubicBezTo>
              </a:path>
            </a:pathLst>
          </a:custGeom>
          <a:noFill/>
          <a:ln w="28575" cap="flat" cmpd="sng">
            <a:solidFill>
              <a:srgbClr val="FF0000"/>
            </a:solidFill>
            <a:prstDash val="solid"/>
            <a:round/>
            <a:headEnd type="none" w="med" len="med"/>
            <a:tailEnd type="none" w="med" len="med"/>
          </a:ln>
          <a:effectLst/>
        </p:spPr>
        <p:txBody>
          <a:bodyPr/>
          <a:lstStyle/>
          <a:p>
            <a:endParaRPr lang="ja-JP" altLang="en-US"/>
          </a:p>
        </p:txBody>
      </p:sp>
      <p:sp>
        <p:nvSpPr>
          <p:cNvPr id="211991" name="Text Box 23"/>
          <p:cNvSpPr txBox="1">
            <a:spLocks noChangeArrowheads="1"/>
          </p:cNvSpPr>
          <p:nvPr/>
        </p:nvSpPr>
        <p:spPr bwMode="auto">
          <a:xfrm rot="1573493">
            <a:off x="2670175" y="2595563"/>
            <a:ext cx="1635125" cy="293687"/>
          </a:xfrm>
          <a:prstGeom prst="rect">
            <a:avLst/>
          </a:prstGeom>
          <a:noFill/>
          <a:ln w="9525" algn="ctr">
            <a:noFill/>
            <a:prstDash val="dash"/>
            <a:miter lim="800000"/>
            <a:headEnd/>
            <a:tailEnd/>
          </a:ln>
          <a:effectLst/>
        </p:spPr>
        <p:txBody>
          <a:bodyPr>
            <a:spAutoFit/>
          </a:bodyPr>
          <a:lstStyle/>
          <a:p>
            <a:pPr>
              <a:lnSpc>
                <a:spcPct val="95000"/>
              </a:lnSpc>
              <a:spcBef>
                <a:spcPct val="20000"/>
              </a:spcBef>
            </a:pPr>
            <a:r>
              <a:rPr lang="ja-JP" altLang="en-US" sz="1400" b="1">
                <a:solidFill>
                  <a:srgbClr val="FF0000"/>
                </a:solidFill>
                <a:ea typeface="HG丸ｺﾞｼｯｸM-PRO" pitchFamily="50" charset="-128"/>
              </a:rPr>
              <a:t>実際の需要</a:t>
            </a:r>
          </a:p>
        </p:txBody>
      </p:sp>
      <p:sp>
        <p:nvSpPr>
          <p:cNvPr id="211992" name="AutoShape 24"/>
          <p:cNvSpPr>
            <a:spLocks noChangeArrowheads="1"/>
          </p:cNvSpPr>
          <p:nvPr/>
        </p:nvSpPr>
        <p:spPr bwMode="auto">
          <a:xfrm>
            <a:off x="4873625" y="1825625"/>
            <a:ext cx="2559050" cy="1149350"/>
          </a:xfrm>
          <a:prstGeom prst="cloudCallout">
            <a:avLst>
              <a:gd name="adj1" fmla="val -42499"/>
              <a:gd name="adj2" fmla="val 112756"/>
            </a:avLst>
          </a:prstGeom>
          <a:solidFill>
            <a:srgbClr val="FF9999"/>
          </a:solidFill>
          <a:ln w="9525">
            <a:solidFill>
              <a:schemeClr val="tx1"/>
            </a:solidFill>
            <a:prstDash val="dash"/>
            <a:round/>
            <a:headEnd/>
            <a:tailEnd/>
          </a:ln>
          <a:effectLst/>
        </p:spPr>
        <p:txBody>
          <a:bodyPr/>
          <a:lstStyle/>
          <a:p>
            <a:r>
              <a:rPr lang="ja-JP" altLang="en-US" sz="1600" b="1">
                <a:ea typeface="HG丸ｺﾞｼｯｸM-PRO" pitchFamily="50" charset="-128"/>
              </a:rPr>
              <a:t>もうなくなった</a:t>
            </a:r>
          </a:p>
          <a:p>
            <a:r>
              <a:rPr lang="ja-JP" altLang="en-US" sz="1600" b="1">
                <a:ea typeface="HG丸ｺﾞｼｯｸM-PRO" pitchFamily="50" charset="-128"/>
              </a:rPr>
              <a:t>発注しなきゃ</a:t>
            </a:r>
          </a:p>
        </p:txBody>
      </p:sp>
      <p:sp>
        <p:nvSpPr>
          <p:cNvPr id="211994" name="AutoShape 26"/>
          <p:cNvSpPr>
            <a:spLocks noChangeArrowheads="1"/>
          </p:cNvSpPr>
          <p:nvPr/>
        </p:nvSpPr>
        <p:spPr bwMode="auto">
          <a:xfrm>
            <a:off x="6144388" y="4683213"/>
            <a:ext cx="1552575" cy="336550"/>
          </a:xfrm>
          <a:prstGeom prst="leftRightArrow">
            <a:avLst>
              <a:gd name="adj1" fmla="val 100000"/>
              <a:gd name="adj2" fmla="val 55188"/>
            </a:avLst>
          </a:prstGeom>
          <a:gradFill rotWithShape="1">
            <a:gsLst>
              <a:gs pos="0">
                <a:srgbClr val="00CC99">
                  <a:alpha val="14999"/>
                </a:srgbClr>
              </a:gs>
              <a:gs pos="100000">
                <a:srgbClr val="00CC99">
                  <a:gamma/>
                  <a:shade val="46275"/>
                  <a:invGamma/>
                  <a:alpha val="13000"/>
                </a:srgbClr>
              </a:gs>
            </a:gsLst>
            <a:lin ang="5400000" scaled="1"/>
          </a:gradFill>
          <a:ln w="9525" algn="ctr">
            <a:solidFill>
              <a:schemeClr val="folHlink"/>
            </a:solidFill>
            <a:miter lim="800000"/>
            <a:headEnd/>
            <a:tailEnd/>
          </a:ln>
          <a:effectLst/>
        </p:spPr>
        <p:txBody>
          <a:bodyPr wrap="none" anchor="ctr"/>
          <a:lstStyle/>
          <a:p>
            <a:r>
              <a:rPr lang="ja-JP" altLang="en-US" sz="1400" b="1" dirty="0">
                <a:solidFill>
                  <a:schemeClr val="bg2"/>
                </a:solidFill>
                <a:ea typeface="HG丸ｺﾞｼｯｸM-PRO" pitchFamily="50" charset="-128"/>
              </a:rPr>
              <a:t>リードタイム</a:t>
            </a:r>
            <a:endParaRPr lang="ja-JP" altLang="en-US" sz="800" b="1" dirty="0">
              <a:solidFill>
                <a:schemeClr val="bg2"/>
              </a:solidFill>
              <a:ea typeface="HG丸ｺﾞｼｯｸM-PRO" pitchFamily="50" charset="-128"/>
            </a:endParaRPr>
          </a:p>
        </p:txBody>
      </p:sp>
      <p:sp>
        <p:nvSpPr>
          <p:cNvPr id="211995" name="AutoShape 27"/>
          <p:cNvSpPr>
            <a:spLocks noChangeArrowheads="1"/>
          </p:cNvSpPr>
          <p:nvPr/>
        </p:nvSpPr>
        <p:spPr bwMode="auto">
          <a:xfrm>
            <a:off x="6144388" y="3068960"/>
            <a:ext cx="2850387" cy="1037903"/>
          </a:xfrm>
          <a:prstGeom prst="cloudCallout">
            <a:avLst>
              <a:gd name="adj1" fmla="val -875"/>
              <a:gd name="adj2" fmla="val 105661"/>
            </a:avLst>
          </a:prstGeom>
          <a:solidFill>
            <a:srgbClr val="92D050"/>
          </a:solidFill>
          <a:ln w="9525">
            <a:solidFill>
              <a:schemeClr val="tx1"/>
            </a:solidFill>
            <a:prstDash val="dash"/>
            <a:round/>
            <a:headEnd/>
            <a:tailEnd/>
          </a:ln>
          <a:effectLst/>
        </p:spPr>
        <p:txBody>
          <a:bodyPr/>
          <a:lstStyle/>
          <a:p>
            <a:r>
              <a:rPr lang="ja-JP" altLang="en-US" sz="1600" b="1">
                <a:ea typeface="HG丸ｺﾞｼｯｸM-PRO" pitchFamily="50" charset="-128"/>
              </a:rPr>
              <a:t>次の補充はここ</a:t>
            </a:r>
          </a:p>
          <a:p>
            <a:r>
              <a:rPr lang="ja-JP" altLang="en-US" sz="1600" b="1">
                <a:ea typeface="HG丸ｺﾞｼｯｸM-PRO" pitchFamily="50" charset="-128"/>
              </a:rPr>
              <a:t>その間品切れ状態</a:t>
            </a:r>
          </a:p>
        </p:txBody>
      </p:sp>
    </p:spTree>
    <p:extLst>
      <p:ext uri="{BB962C8B-B14F-4D97-AF65-F5344CB8AC3E}">
        <p14:creationId xmlns:p14="http://schemas.microsoft.com/office/powerpoint/2010/main" val="133874473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fld id="{D9D49A53-6DA5-4B52-8218-B0917FDD03D9}" type="slidenum">
              <a:rPr lang="en-US" altLang="ja-JP"/>
              <a:pPr/>
              <a:t>58</a:t>
            </a:fld>
            <a:endParaRPr lang="en-US" altLang="ja-JP"/>
          </a:p>
        </p:txBody>
      </p:sp>
      <p:sp>
        <p:nvSpPr>
          <p:cNvPr id="182274" name="Rectangle 2"/>
          <p:cNvSpPr>
            <a:spLocks noGrp="1" noChangeArrowheads="1"/>
          </p:cNvSpPr>
          <p:nvPr>
            <p:ph type="title"/>
          </p:nvPr>
        </p:nvSpPr>
        <p:spPr/>
        <p:txBody>
          <a:bodyPr/>
          <a:lstStyle/>
          <a:p>
            <a:r>
              <a:rPr lang="ja-JP" altLang="en-US"/>
              <a:t>安全在庫量</a:t>
            </a:r>
          </a:p>
        </p:txBody>
      </p:sp>
      <p:sp>
        <p:nvSpPr>
          <p:cNvPr id="182275" name="Rectangle 3"/>
          <p:cNvSpPr>
            <a:spLocks noGrp="1" noChangeArrowheads="1"/>
          </p:cNvSpPr>
          <p:nvPr>
            <p:ph type="body" idx="1"/>
          </p:nvPr>
        </p:nvSpPr>
        <p:spPr/>
        <p:txBody>
          <a:bodyPr/>
          <a:lstStyle/>
          <a:p>
            <a:r>
              <a:rPr lang="ja-JP" altLang="en-US"/>
              <a:t>リードタイム中の需要データの変動を調べる</a:t>
            </a:r>
          </a:p>
          <a:p>
            <a:r>
              <a:rPr lang="en-US" altLang="ja-JP"/>
              <a:t>20</a:t>
            </a:r>
            <a:r>
              <a:rPr lang="ja-JP" altLang="en-US"/>
              <a:t>回中</a:t>
            </a:r>
            <a:r>
              <a:rPr lang="en-US" altLang="ja-JP"/>
              <a:t>19</a:t>
            </a:r>
            <a:r>
              <a:rPr lang="ja-JP" altLang="en-US"/>
              <a:t>回は品切れにならないようにする</a:t>
            </a:r>
          </a:p>
          <a:p>
            <a:pPr lvl="1"/>
            <a:endParaRPr lang="ja-JP" altLang="en-US"/>
          </a:p>
          <a:p>
            <a:pPr lvl="1"/>
            <a:endParaRPr lang="en-US" altLang="ja-JP"/>
          </a:p>
        </p:txBody>
      </p:sp>
      <p:pic>
        <p:nvPicPr>
          <p:cNvPr id="182297" name="Picture 25"/>
          <p:cNvPicPr>
            <a:picLocks noChangeAspect="1" noChangeArrowheads="1"/>
          </p:cNvPicPr>
          <p:nvPr/>
        </p:nvPicPr>
        <p:blipFill>
          <a:blip r:embed="rId3"/>
          <a:srcRect/>
          <a:stretch>
            <a:fillRect/>
          </a:stretch>
        </p:blipFill>
        <p:spPr bwMode="auto">
          <a:xfrm>
            <a:off x="1475656" y="3212976"/>
            <a:ext cx="6313487" cy="2906713"/>
          </a:xfrm>
          <a:prstGeom prst="rect">
            <a:avLst/>
          </a:prstGeom>
          <a:noFill/>
          <a:ln w="9525" algn="ctr">
            <a:noFill/>
            <a:prstDash val="dash"/>
            <a:miter lim="800000"/>
            <a:headEnd/>
            <a:tailEnd/>
          </a:ln>
          <a:effectLst/>
        </p:spPr>
      </p:pic>
      <p:sp>
        <p:nvSpPr>
          <p:cNvPr id="2" name="円形吹き出し 1"/>
          <p:cNvSpPr/>
          <p:nvPr/>
        </p:nvSpPr>
        <p:spPr>
          <a:xfrm>
            <a:off x="5796136" y="2636912"/>
            <a:ext cx="2592288" cy="1440160"/>
          </a:xfrm>
          <a:prstGeom prst="wedgeEllipseCallout">
            <a:avLst>
              <a:gd name="adj1" fmla="val -56547"/>
              <a:gd name="adj2" fmla="val 68849"/>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00CC"/>
                </a:solidFill>
              </a:rPr>
              <a:t>平均</a:t>
            </a:r>
            <a:r>
              <a:rPr lang="ja-JP" altLang="en-US" b="1" dirty="0" smtClean="0">
                <a:solidFill>
                  <a:srgbClr val="0000CC"/>
                </a:solidFill>
              </a:rPr>
              <a:t>を上回る需要に対処するための在庫</a:t>
            </a:r>
            <a:endParaRPr kumimoji="1" lang="ja-JP" altLang="en-US" b="1" dirty="0">
              <a:solidFill>
                <a:srgbClr val="0000CC"/>
              </a:solidFill>
            </a:endParaRPr>
          </a:p>
        </p:txBody>
      </p:sp>
      <p:sp>
        <p:nvSpPr>
          <p:cNvPr id="3" name="雲形吹き出し 2"/>
          <p:cNvSpPr/>
          <p:nvPr/>
        </p:nvSpPr>
        <p:spPr>
          <a:xfrm>
            <a:off x="6660232" y="5517232"/>
            <a:ext cx="2483768" cy="936104"/>
          </a:xfrm>
          <a:prstGeom prst="cloudCallout">
            <a:avLst>
              <a:gd name="adj1" fmla="val -53076"/>
              <a:gd name="adj2" fmla="val -18087"/>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0000CC"/>
                </a:solidFill>
              </a:rPr>
              <a:t>５％は品切に</a:t>
            </a:r>
            <a:endParaRPr kumimoji="1" lang="en-US" altLang="ja-JP" dirty="0" smtClean="0">
              <a:solidFill>
                <a:srgbClr val="0000CC"/>
              </a:solidFill>
            </a:endParaRPr>
          </a:p>
          <a:p>
            <a:pPr algn="ctr"/>
            <a:r>
              <a:rPr kumimoji="1" lang="ja-JP" altLang="en-US" dirty="0" smtClean="0">
                <a:solidFill>
                  <a:srgbClr val="0000CC"/>
                </a:solidFill>
              </a:rPr>
              <a:t>なっても良い</a:t>
            </a:r>
            <a:endParaRPr kumimoji="1" lang="ja-JP" altLang="en-US" dirty="0">
              <a:solidFill>
                <a:srgbClr val="0000CC"/>
              </a:solidFill>
            </a:endParaRPr>
          </a:p>
        </p:txBody>
      </p:sp>
    </p:spTree>
    <p:extLst>
      <p:ext uri="{BB962C8B-B14F-4D97-AF65-F5344CB8AC3E}">
        <p14:creationId xmlns:p14="http://schemas.microsoft.com/office/powerpoint/2010/main" val="7798315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スライド番号プレースホルダ 5"/>
          <p:cNvSpPr>
            <a:spLocks noGrp="1"/>
          </p:cNvSpPr>
          <p:nvPr>
            <p:ph type="sldNum" sz="quarter" idx="12"/>
          </p:nvPr>
        </p:nvSpPr>
        <p:spPr/>
        <p:txBody>
          <a:bodyPr/>
          <a:lstStyle/>
          <a:p>
            <a:fld id="{E022039F-9D97-480B-A17A-74AD2CE57814}" type="slidenum">
              <a:rPr lang="en-US" altLang="ja-JP"/>
              <a:pPr/>
              <a:t>59</a:t>
            </a:fld>
            <a:endParaRPr lang="en-US" altLang="ja-JP"/>
          </a:p>
        </p:txBody>
      </p:sp>
      <p:sp>
        <p:nvSpPr>
          <p:cNvPr id="184322" name="Rectangle 2"/>
          <p:cNvSpPr>
            <a:spLocks noGrp="1" noChangeArrowheads="1"/>
          </p:cNvSpPr>
          <p:nvPr>
            <p:ph type="title"/>
          </p:nvPr>
        </p:nvSpPr>
        <p:spPr/>
        <p:txBody>
          <a:bodyPr/>
          <a:lstStyle/>
          <a:p>
            <a:r>
              <a:rPr lang="ja-JP" altLang="en-US"/>
              <a:t>安全在庫量、確率モデル</a:t>
            </a:r>
          </a:p>
        </p:txBody>
      </p:sp>
      <p:sp>
        <p:nvSpPr>
          <p:cNvPr id="184323" name="Rectangle 3"/>
          <p:cNvSpPr>
            <a:spLocks noGrp="1" noChangeArrowheads="1"/>
          </p:cNvSpPr>
          <p:nvPr>
            <p:ph type="body" idx="1"/>
          </p:nvPr>
        </p:nvSpPr>
        <p:spPr/>
        <p:txBody>
          <a:bodyPr/>
          <a:lstStyle/>
          <a:p>
            <a:r>
              <a:rPr lang="ja-JP" altLang="en-US" dirty="0"/>
              <a:t>正規分布を仮定、上側％点を計算する</a:t>
            </a:r>
          </a:p>
          <a:p>
            <a:pPr lvl="1"/>
            <a:endParaRPr lang="ja-JP" altLang="en-US" dirty="0"/>
          </a:p>
          <a:p>
            <a:pPr lvl="1"/>
            <a:endParaRPr lang="en-US" altLang="ja-JP" dirty="0"/>
          </a:p>
        </p:txBody>
      </p:sp>
      <p:graphicFrame>
        <p:nvGraphicFramePr>
          <p:cNvPr id="184325" name="Object 5"/>
          <p:cNvGraphicFramePr>
            <a:graphicFrameLocks noChangeAspect="1"/>
          </p:cNvGraphicFramePr>
          <p:nvPr/>
        </p:nvGraphicFramePr>
        <p:xfrm>
          <a:off x="1174750" y="3430588"/>
          <a:ext cx="5924550" cy="2516187"/>
        </p:xfrm>
        <a:graphic>
          <a:graphicData uri="http://schemas.openxmlformats.org/presentationml/2006/ole">
            <mc:AlternateContent xmlns:mc="http://schemas.openxmlformats.org/markup-compatibility/2006">
              <mc:Choice xmlns:v="urn:schemas-microsoft-com:vml" Requires="v">
                <p:oleObj spid="_x0000_s8220" name="グラフ" r:id="rId5" imgW="4238446" imgH="1800225" progId="Excel.Sheet.8">
                  <p:embed/>
                </p:oleObj>
              </mc:Choice>
              <mc:Fallback>
                <p:oleObj name="グラフ" r:id="rId5" imgW="4238446" imgH="1800225" progId="Excel.Shee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74750" y="3430588"/>
                        <a:ext cx="5924550" cy="2516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4326" name="Object 6"/>
          <p:cNvGraphicFramePr>
            <a:graphicFrameLocks noChangeAspect="1"/>
          </p:cNvGraphicFramePr>
          <p:nvPr/>
        </p:nvGraphicFramePr>
        <p:xfrm>
          <a:off x="2027238" y="2343150"/>
          <a:ext cx="5046662" cy="1031875"/>
        </p:xfrm>
        <a:graphic>
          <a:graphicData uri="http://schemas.openxmlformats.org/presentationml/2006/ole">
            <mc:AlternateContent xmlns:mc="http://schemas.openxmlformats.org/markup-compatibility/2006">
              <mc:Choice xmlns:v="urn:schemas-microsoft-com:vml" Requires="v">
                <p:oleObj spid="_x0000_s8221" name="数式" r:id="rId7" imgW="2234880" imgH="457200" progId="Equation.3">
                  <p:embed/>
                </p:oleObj>
              </mc:Choice>
              <mc:Fallback>
                <p:oleObj name="数式" r:id="rId7" imgW="223488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27238" y="2343150"/>
                        <a:ext cx="5046662" cy="1031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327" name="Line 7"/>
          <p:cNvSpPr>
            <a:spLocks noChangeShapeType="1"/>
          </p:cNvSpPr>
          <p:nvPr/>
        </p:nvSpPr>
        <p:spPr bwMode="auto">
          <a:xfrm>
            <a:off x="5545138" y="4783138"/>
            <a:ext cx="0" cy="773112"/>
          </a:xfrm>
          <a:prstGeom prst="line">
            <a:avLst/>
          </a:prstGeom>
          <a:noFill/>
          <a:ln w="28575">
            <a:solidFill>
              <a:srgbClr val="FF0000"/>
            </a:solidFill>
            <a:round/>
            <a:headEnd/>
            <a:tailEnd/>
          </a:ln>
          <a:effectLst/>
        </p:spPr>
        <p:txBody>
          <a:bodyPr/>
          <a:lstStyle/>
          <a:p>
            <a:endParaRPr lang="ja-JP" altLang="en-US"/>
          </a:p>
        </p:txBody>
      </p:sp>
      <p:sp>
        <p:nvSpPr>
          <p:cNvPr id="184328" name="AutoShape 8"/>
          <p:cNvSpPr>
            <a:spLocks noChangeArrowheads="1"/>
          </p:cNvSpPr>
          <p:nvPr/>
        </p:nvSpPr>
        <p:spPr bwMode="auto">
          <a:xfrm>
            <a:off x="5534025" y="5029200"/>
            <a:ext cx="655638" cy="350838"/>
          </a:xfrm>
          <a:prstGeom prst="rightArrow">
            <a:avLst>
              <a:gd name="adj1" fmla="val 50000"/>
              <a:gd name="adj2" fmla="val 46719"/>
            </a:avLst>
          </a:prstGeom>
          <a:solidFill>
            <a:srgbClr val="FF0000"/>
          </a:solidFill>
          <a:ln w="9525" algn="ctr">
            <a:solidFill>
              <a:srgbClr val="FF0000"/>
            </a:solidFill>
            <a:prstDash val="dash"/>
            <a:miter lim="800000"/>
            <a:headEnd/>
            <a:tailEnd/>
          </a:ln>
          <a:effectLst/>
        </p:spPr>
        <p:txBody>
          <a:bodyPr wrap="none" anchor="ctr"/>
          <a:lstStyle/>
          <a:p>
            <a:endParaRPr lang="ja-JP" altLang="en-US"/>
          </a:p>
        </p:txBody>
      </p:sp>
      <p:sp>
        <p:nvSpPr>
          <p:cNvPr id="184329" name="Text Box 9"/>
          <p:cNvSpPr txBox="1">
            <a:spLocks noChangeArrowheads="1"/>
          </p:cNvSpPr>
          <p:nvPr/>
        </p:nvSpPr>
        <p:spPr bwMode="auto">
          <a:xfrm>
            <a:off x="1938338" y="3983038"/>
            <a:ext cx="1757362" cy="336550"/>
          </a:xfrm>
          <a:prstGeom prst="rect">
            <a:avLst/>
          </a:prstGeom>
          <a:solidFill>
            <a:schemeClr val="bg1"/>
          </a:solidFill>
          <a:ln w="9525" algn="ctr">
            <a:noFill/>
            <a:prstDash val="dash"/>
            <a:miter lim="800000"/>
            <a:headEnd/>
            <a:tailEnd/>
          </a:ln>
          <a:effectLst/>
        </p:spPr>
        <p:txBody>
          <a:bodyPr>
            <a:spAutoFit/>
          </a:bodyPr>
          <a:lstStyle/>
          <a:p>
            <a:pPr>
              <a:spcBef>
                <a:spcPct val="50000"/>
              </a:spcBef>
            </a:pPr>
            <a:r>
              <a:rPr lang="ja-JP" altLang="en-US" sz="1600" b="1">
                <a:solidFill>
                  <a:srgbClr val="0000CC"/>
                </a:solidFill>
                <a:ea typeface="HG丸ｺﾞｼｯｸM-PRO" pitchFamily="50" charset="-128"/>
              </a:rPr>
              <a:t>平均需要</a:t>
            </a:r>
          </a:p>
        </p:txBody>
      </p:sp>
      <p:sp>
        <p:nvSpPr>
          <p:cNvPr id="184330" name="Text Box 10"/>
          <p:cNvSpPr txBox="1">
            <a:spLocks noChangeArrowheads="1"/>
          </p:cNvSpPr>
          <p:nvPr/>
        </p:nvSpPr>
        <p:spPr bwMode="auto">
          <a:xfrm>
            <a:off x="4822825" y="3948113"/>
            <a:ext cx="1757363" cy="338554"/>
          </a:xfrm>
          <a:prstGeom prst="rect">
            <a:avLst/>
          </a:prstGeom>
          <a:solidFill>
            <a:schemeClr val="bg1"/>
          </a:solidFill>
          <a:ln w="9525" algn="ctr">
            <a:noFill/>
            <a:prstDash val="dash"/>
            <a:miter lim="800000"/>
            <a:headEnd/>
            <a:tailEnd/>
          </a:ln>
          <a:effectLst/>
        </p:spPr>
        <p:txBody>
          <a:bodyPr>
            <a:spAutoFit/>
          </a:bodyPr>
          <a:lstStyle/>
          <a:p>
            <a:pPr>
              <a:spcBef>
                <a:spcPct val="50000"/>
              </a:spcBef>
            </a:pPr>
            <a:r>
              <a:rPr lang="en-US" altLang="ja-JP" sz="1600" b="1" dirty="0" smtClean="0">
                <a:solidFill>
                  <a:schemeClr val="accent1"/>
                </a:solidFill>
                <a:ea typeface="HG丸ｺﾞｼｯｸM-PRO" pitchFamily="50" charset="-128"/>
              </a:rPr>
              <a:t>95%</a:t>
            </a:r>
            <a:r>
              <a:rPr lang="ja-JP" altLang="en-US" sz="1600" b="1" dirty="0" smtClean="0">
                <a:solidFill>
                  <a:schemeClr val="accent1"/>
                </a:solidFill>
                <a:ea typeface="HG丸ｺﾞｼｯｸM-PRO" pitchFamily="50" charset="-128"/>
              </a:rPr>
              <a:t>安全</a:t>
            </a:r>
            <a:r>
              <a:rPr lang="ja-JP" altLang="en-US" sz="1600" b="1" dirty="0">
                <a:solidFill>
                  <a:schemeClr val="accent1"/>
                </a:solidFill>
                <a:ea typeface="HG丸ｺﾞｼｯｸM-PRO" pitchFamily="50" charset="-128"/>
              </a:rPr>
              <a:t>在庫量</a:t>
            </a:r>
          </a:p>
        </p:txBody>
      </p:sp>
      <p:sp>
        <p:nvSpPr>
          <p:cNvPr id="184331" name="Line 11"/>
          <p:cNvSpPr>
            <a:spLocks noChangeShapeType="1"/>
          </p:cNvSpPr>
          <p:nvPr/>
        </p:nvSpPr>
        <p:spPr bwMode="auto">
          <a:xfrm>
            <a:off x="3248025" y="4160838"/>
            <a:ext cx="996950" cy="1219200"/>
          </a:xfrm>
          <a:prstGeom prst="line">
            <a:avLst/>
          </a:prstGeom>
          <a:noFill/>
          <a:ln w="9525">
            <a:solidFill>
              <a:srgbClr val="0000CC"/>
            </a:solidFill>
            <a:round/>
            <a:headEnd/>
            <a:tailEnd type="triangle" w="med" len="med"/>
          </a:ln>
          <a:effectLst/>
        </p:spPr>
        <p:txBody>
          <a:bodyPr/>
          <a:lstStyle/>
          <a:p>
            <a:endParaRPr lang="ja-JP" altLang="en-US"/>
          </a:p>
        </p:txBody>
      </p:sp>
      <p:sp>
        <p:nvSpPr>
          <p:cNvPr id="184332" name="AutoShape 12"/>
          <p:cNvSpPr>
            <a:spLocks noChangeArrowheads="1"/>
          </p:cNvSpPr>
          <p:nvPr/>
        </p:nvSpPr>
        <p:spPr bwMode="auto">
          <a:xfrm>
            <a:off x="4243388" y="5075238"/>
            <a:ext cx="1300162" cy="293687"/>
          </a:xfrm>
          <a:prstGeom prst="leftRightArrow">
            <a:avLst>
              <a:gd name="adj1" fmla="val 50000"/>
              <a:gd name="adj2" fmla="val 88541"/>
            </a:avLst>
          </a:prstGeom>
          <a:solidFill>
            <a:schemeClr val="accent1"/>
          </a:solidFill>
          <a:ln w="9525" cap="rnd" algn="ctr">
            <a:solidFill>
              <a:schemeClr val="tx1"/>
            </a:solidFill>
            <a:prstDash val="sysDot"/>
            <a:miter lim="800000"/>
            <a:headEnd/>
            <a:tailEnd/>
          </a:ln>
          <a:effectLst/>
        </p:spPr>
        <p:txBody>
          <a:bodyPr wrap="none" anchor="ctr"/>
          <a:lstStyle/>
          <a:p>
            <a:endParaRPr lang="ja-JP" altLang="en-US"/>
          </a:p>
        </p:txBody>
      </p:sp>
      <p:sp>
        <p:nvSpPr>
          <p:cNvPr id="184333" name="Line 13"/>
          <p:cNvSpPr>
            <a:spLocks noChangeShapeType="1"/>
          </p:cNvSpPr>
          <p:nvPr/>
        </p:nvSpPr>
        <p:spPr bwMode="auto">
          <a:xfrm flipH="1">
            <a:off x="4772025" y="4160838"/>
            <a:ext cx="328613" cy="938212"/>
          </a:xfrm>
          <a:prstGeom prst="line">
            <a:avLst/>
          </a:prstGeom>
          <a:noFill/>
          <a:ln w="28575">
            <a:solidFill>
              <a:srgbClr val="33CC33"/>
            </a:solidFill>
            <a:round/>
            <a:headEnd/>
            <a:tailEnd type="triangle" w="med" len="med"/>
          </a:ln>
          <a:effectLst/>
        </p:spPr>
        <p:txBody>
          <a:bodyPr/>
          <a:lstStyle/>
          <a:p>
            <a:endParaRPr lang="ja-JP" altLang="en-US"/>
          </a:p>
        </p:txBody>
      </p:sp>
      <p:sp>
        <p:nvSpPr>
          <p:cNvPr id="184334" name="AutoShape 14"/>
          <p:cNvSpPr>
            <a:spLocks noChangeArrowheads="1"/>
          </p:cNvSpPr>
          <p:nvPr/>
        </p:nvSpPr>
        <p:spPr bwMode="auto">
          <a:xfrm>
            <a:off x="6516216" y="4293096"/>
            <a:ext cx="2122487" cy="938213"/>
          </a:xfrm>
          <a:prstGeom prst="cloudCallout">
            <a:avLst>
              <a:gd name="adj1" fmla="val -64764"/>
              <a:gd name="adj2" fmla="val 42623"/>
            </a:avLst>
          </a:prstGeom>
          <a:solidFill>
            <a:srgbClr val="FFCCFF"/>
          </a:solidFill>
          <a:ln w="9525">
            <a:solidFill>
              <a:schemeClr val="tx1"/>
            </a:solidFill>
            <a:prstDash val="dash"/>
            <a:round/>
            <a:headEnd/>
            <a:tailEnd/>
          </a:ln>
          <a:effectLst/>
        </p:spPr>
        <p:txBody>
          <a:bodyPr/>
          <a:lstStyle/>
          <a:p>
            <a:r>
              <a:rPr lang="ja-JP" altLang="en-US" sz="1600" b="1">
                <a:solidFill>
                  <a:srgbClr val="0000CC"/>
                </a:solidFill>
                <a:latin typeface="HG丸ｺﾞｼｯｸM-PRO" pitchFamily="50" charset="-128"/>
                <a:ea typeface="HG丸ｺﾞｼｯｸM-PRO" pitchFamily="50" charset="-128"/>
              </a:rPr>
              <a:t>品切れは</a:t>
            </a:r>
            <a:r>
              <a:rPr lang="en-US" altLang="ja-JP" sz="1600" b="1">
                <a:solidFill>
                  <a:srgbClr val="0000CC"/>
                </a:solidFill>
                <a:latin typeface="HG丸ｺﾞｼｯｸM-PRO" pitchFamily="50" charset="-128"/>
                <a:ea typeface="HG丸ｺﾞｼｯｸM-PRO" pitchFamily="50" charset="-128"/>
              </a:rPr>
              <a:t>5%</a:t>
            </a:r>
            <a:r>
              <a:rPr lang="ja-JP" altLang="en-US" sz="1600" b="1">
                <a:solidFill>
                  <a:srgbClr val="0000CC"/>
                </a:solidFill>
                <a:latin typeface="HG丸ｺﾞｼｯｸM-PRO" pitchFamily="50" charset="-128"/>
                <a:ea typeface="HG丸ｺﾞｼｯｸM-PRO" pitchFamily="50" charset="-128"/>
              </a:rPr>
              <a:t>以内</a:t>
            </a:r>
          </a:p>
        </p:txBody>
      </p:sp>
      <p:sp>
        <p:nvSpPr>
          <p:cNvPr id="184335" name="Line 15"/>
          <p:cNvSpPr>
            <a:spLocks noChangeShapeType="1"/>
          </p:cNvSpPr>
          <p:nvPr/>
        </p:nvSpPr>
        <p:spPr bwMode="auto">
          <a:xfrm flipV="1">
            <a:off x="4256088" y="3868738"/>
            <a:ext cx="0" cy="1641475"/>
          </a:xfrm>
          <a:prstGeom prst="line">
            <a:avLst/>
          </a:prstGeom>
          <a:noFill/>
          <a:ln w="9525">
            <a:solidFill>
              <a:schemeClr val="tx1"/>
            </a:solidFill>
            <a:prstDash val="dash"/>
            <a:round/>
            <a:headEnd/>
            <a:tailEnd/>
          </a:ln>
          <a:effectLst/>
        </p:spPr>
        <p:txBody>
          <a:bodyPr/>
          <a:lstStyle/>
          <a:p>
            <a:endParaRPr lang="ja-JP" altLang="en-US"/>
          </a:p>
        </p:txBody>
      </p:sp>
    </p:spTree>
    <p:extLst>
      <p:ext uri="{BB962C8B-B14F-4D97-AF65-F5344CB8AC3E}">
        <p14:creationId xmlns:p14="http://schemas.microsoft.com/office/powerpoint/2010/main" val="908642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9E8CE0CB-3C26-4A8C-B108-1BBB95832801}" type="slidenum">
              <a:rPr lang="en-US" altLang="ja-JP"/>
              <a:pPr/>
              <a:t>6</a:t>
            </a:fld>
            <a:endParaRPr lang="en-US" altLang="ja-JP"/>
          </a:p>
        </p:txBody>
      </p:sp>
      <p:sp>
        <p:nvSpPr>
          <p:cNvPr id="55298" name="Rectangle 2"/>
          <p:cNvSpPr>
            <a:spLocks noGrp="1" noChangeArrowheads="1"/>
          </p:cNvSpPr>
          <p:nvPr>
            <p:ph type="title"/>
          </p:nvPr>
        </p:nvSpPr>
        <p:spPr/>
        <p:txBody>
          <a:bodyPr/>
          <a:lstStyle/>
          <a:p>
            <a:r>
              <a:rPr lang="ja-JP" altLang="en-US"/>
              <a:t>流れの乱れ</a:t>
            </a:r>
          </a:p>
        </p:txBody>
      </p:sp>
      <p:sp>
        <p:nvSpPr>
          <p:cNvPr id="55299" name="Rectangle 3"/>
          <p:cNvSpPr>
            <a:spLocks noGrp="1" noChangeArrowheads="1"/>
          </p:cNvSpPr>
          <p:nvPr>
            <p:ph type="body" idx="1"/>
          </p:nvPr>
        </p:nvSpPr>
        <p:spPr>
          <a:xfrm>
            <a:off x="823913" y="1485900"/>
            <a:ext cx="7926387" cy="4791075"/>
          </a:xfrm>
        </p:spPr>
        <p:txBody>
          <a:bodyPr/>
          <a:lstStyle/>
          <a:p>
            <a:r>
              <a:rPr lang="ja-JP" altLang="en-US"/>
              <a:t>出力が不確定に変動する場合、</a:t>
            </a:r>
            <a:r>
              <a:rPr lang="en-US" altLang="ja-JP">
                <a:latin typeface="Times New Roman"/>
              </a:rPr>
              <a:t>…</a:t>
            </a:r>
            <a:endParaRPr lang="en-US" altLang="ja-JP"/>
          </a:p>
          <a:p>
            <a:pPr lvl="1"/>
            <a:r>
              <a:rPr lang="ja-JP" altLang="en-US"/>
              <a:t>入力を制御する（コンビニ、保険会社）</a:t>
            </a:r>
          </a:p>
          <a:p>
            <a:r>
              <a:rPr lang="ja-JP" altLang="en-US"/>
              <a:t>入力が不確定に変動する場、</a:t>
            </a:r>
            <a:r>
              <a:rPr lang="en-US" altLang="ja-JP">
                <a:latin typeface="Times New Roman"/>
              </a:rPr>
              <a:t>…</a:t>
            </a:r>
            <a:endParaRPr lang="en-US" altLang="ja-JP"/>
          </a:p>
          <a:p>
            <a:pPr lvl="1"/>
            <a:r>
              <a:rPr lang="ja-JP" altLang="en-US"/>
              <a:t>出力を制御する（ダムの水量）　　　　</a:t>
            </a:r>
          </a:p>
          <a:p>
            <a:r>
              <a:rPr lang="ja-JP" altLang="en-US"/>
              <a:t>入力、出力とも不確定に変動する場合、</a:t>
            </a:r>
            <a:r>
              <a:rPr lang="en-US" altLang="ja-JP">
                <a:latin typeface="Times New Roman"/>
              </a:rPr>
              <a:t>…</a:t>
            </a:r>
            <a:endParaRPr lang="en-US" altLang="ja-JP"/>
          </a:p>
          <a:p>
            <a:pPr lvl="1"/>
            <a:r>
              <a:rPr lang="ja-JP" altLang="en-US"/>
              <a:t>生産ライン（原料配送の遅延、機械の故障、</a:t>
            </a:r>
            <a:r>
              <a:rPr lang="en-US" altLang="ja-JP">
                <a:latin typeface="Times New Roman"/>
              </a:rPr>
              <a:t>…</a:t>
            </a:r>
            <a:r>
              <a:rPr lang="ja-JP" altLang="en-US"/>
              <a:t>）、資金保有</a:t>
            </a:r>
          </a:p>
          <a:p>
            <a:endParaRPr lang="en-US" altLang="ja-JP"/>
          </a:p>
        </p:txBody>
      </p:sp>
    </p:spTree>
    <p:extLst>
      <p:ext uri="{BB962C8B-B14F-4D97-AF65-F5344CB8AC3E}">
        <p14:creationId xmlns:p14="http://schemas.microsoft.com/office/powerpoint/2010/main" val="278277296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スライド番号プレースホルダ 5"/>
          <p:cNvSpPr>
            <a:spLocks noGrp="1"/>
          </p:cNvSpPr>
          <p:nvPr>
            <p:ph type="sldNum" sz="quarter" idx="12"/>
          </p:nvPr>
        </p:nvSpPr>
        <p:spPr/>
        <p:txBody>
          <a:bodyPr/>
          <a:lstStyle/>
          <a:p>
            <a:fld id="{4AA4F2B0-39CD-4B82-9864-26E22BB871FC}" type="slidenum">
              <a:rPr lang="en-US" altLang="ja-JP"/>
              <a:pPr/>
              <a:t>60</a:t>
            </a:fld>
            <a:endParaRPr lang="en-US" altLang="ja-JP"/>
          </a:p>
        </p:txBody>
      </p:sp>
      <p:sp>
        <p:nvSpPr>
          <p:cNvPr id="186370" name="Rectangle 2"/>
          <p:cNvSpPr>
            <a:spLocks noGrp="1" noChangeArrowheads="1"/>
          </p:cNvSpPr>
          <p:nvPr>
            <p:ph type="title"/>
          </p:nvPr>
        </p:nvSpPr>
        <p:spPr/>
        <p:txBody>
          <a:bodyPr/>
          <a:lstStyle/>
          <a:p>
            <a:r>
              <a:rPr lang="ja-JP" altLang="en-US"/>
              <a:t>定量発注方式の発注方法</a:t>
            </a:r>
          </a:p>
        </p:txBody>
      </p:sp>
      <p:sp>
        <p:nvSpPr>
          <p:cNvPr id="186371" name="Rectangle 3"/>
          <p:cNvSpPr>
            <a:spLocks noGrp="1" noChangeArrowheads="1"/>
          </p:cNvSpPr>
          <p:nvPr>
            <p:ph type="body" idx="1"/>
          </p:nvPr>
        </p:nvSpPr>
        <p:spPr/>
        <p:txBody>
          <a:bodyPr/>
          <a:lstStyle/>
          <a:p>
            <a:r>
              <a:rPr lang="ja-JP" altLang="en-US"/>
              <a:t>在庫量が</a:t>
            </a:r>
          </a:p>
          <a:p>
            <a:pPr>
              <a:buFont typeface="Wingdings" pitchFamily="2" charset="2"/>
              <a:buNone/>
            </a:pPr>
            <a:r>
              <a:rPr lang="ja-JP" altLang="en-US"/>
              <a:t>　「リードタイム中の平均需要量＋安全在庫量」</a:t>
            </a:r>
          </a:p>
          <a:p>
            <a:pPr>
              <a:buFont typeface="Wingdings" pitchFamily="2" charset="2"/>
              <a:buNone/>
            </a:pPr>
            <a:r>
              <a:rPr lang="ja-JP" altLang="en-US"/>
              <a:t>　になったら（</a:t>
            </a:r>
            <a:r>
              <a:rPr lang="ja-JP" altLang="en-US">
                <a:solidFill>
                  <a:srgbClr val="FF9900"/>
                </a:solidFill>
              </a:rPr>
              <a:t>発注点</a:t>
            </a:r>
            <a:r>
              <a:rPr lang="ja-JP" altLang="en-US"/>
              <a:t>）</a:t>
            </a:r>
          </a:p>
          <a:p>
            <a:r>
              <a:rPr lang="ja-JP" altLang="en-US"/>
              <a:t>「リードタイム中の平均需要量」を発注する</a:t>
            </a:r>
          </a:p>
          <a:p>
            <a:pPr lvl="1"/>
            <a:endParaRPr lang="en-US" altLang="ja-JP"/>
          </a:p>
        </p:txBody>
      </p:sp>
      <p:sp>
        <p:nvSpPr>
          <p:cNvPr id="186372" name="Line 4"/>
          <p:cNvSpPr>
            <a:spLocks noChangeShapeType="1"/>
          </p:cNvSpPr>
          <p:nvPr/>
        </p:nvSpPr>
        <p:spPr bwMode="auto">
          <a:xfrm>
            <a:off x="2201863" y="5626100"/>
            <a:ext cx="5067300" cy="0"/>
          </a:xfrm>
          <a:prstGeom prst="line">
            <a:avLst/>
          </a:prstGeom>
          <a:noFill/>
          <a:ln w="19050">
            <a:solidFill>
              <a:schemeClr val="tx1"/>
            </a:solidFill>
            <a:round/>
            <a:headEnd/>
            <a:tailEnd type="triangle" w="med" len="med"/>
          </a:ln>
          <a:effectLst/>
        </p:spPr>
        <p:txBody>
          <a:bodyPr/>
          <a:lstStyle/>
          <a:p>
            <a:endParaRPr lang="ja-JP" altLang="en-US"/>
          </a:p>
        </p:txBody>
      </p:sp>
      <p:sp>
        <p:nvSpPr>
          <p:cNvPr id="186373" name="Line 5"/>
          <p:cNvSpPr>
            <a:spLocks noChangeShapeType="1"/>
          </p:cNvSpPr>
          <p:nvPr/>
        </p:nvSpPr>
        <p:spPr bwMode="auto">
          <a:xfrm flipV="1">
            <a:off x="2203450" y="3927475"/>
            <a:ext cx="0" cy="2214563"/>
          </a:xfrm>
          <a:prstGeom prst="line">
            <a:avLst/>
          </a:prstGeom>
          <a:noFill/>
          <a:ln w="19050">
            <a:solidFill>
              <a:schemeClr val="tx1"/>
            </a:solidFill>
            <a:round/>
            <a:headEnd/>
            <a:tailEnd type="triangle" w="med" len="med"/>
          </a:ln>
          <a:effectLst/>
        </p:spPr>
        <p:txBody>
          <a:bodyPr/>
          <a:lstStyle/>
          <a:p>
            <a:endParaRPr lang="ja-JP" altLang="en-US"/>
          </a:p>
        </p:txBody>
      </p:sp>
      <p:sp>
        <p:nvSpPr>
          <p:cNvPr id="186374" name="Text Box 6"/>
          <p:cNvSpPr txBox="1">
            <a:spLocks noChangeArrowheads="1"/>
          </p:cNvSpPr>
          <p:nvPr/>
        </p:nvSpPr>
        <p:spPr bwMode="auto">
          <a:xfrm>
            <a:off x="2697163" y="5719763"/>
            <a:ext cx="903287"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0000CC"/>
                </a:solidFill>
                <a:ea typeface="HG丸ｺﾞｼｯｸM-PRO" pitchFamily="50" charset="-128"/>
              </a:rPr>
              <a:t>発注</a:t>
            </a:r>
          </a:p>
        </p:txBody>
      </p:sp>
      <p:sp>
        <p:nvSpPr>
          <p:cNvPr id="186375" name="Text Box 7"/>
          <p:cNvSpPr txBox="1">
            <a:spLocks noChangeArrowheads="1"/>
          </p:cNvSpPr>
          <p:nvPr/>
        </p:nvSpPr>
        <p:spPr bwMode="auto">
          <a:xfrm>
            <a:off x="5803900" y="5707063"/>
            <a:ext cx="903288"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0000CC"/>
                </a:solidFill>
                <a:ea typeface="HG丸ｺﾞｼｯｸM-PRO" pitchFamily="50" charset="-128"/>
              </a:rPr>
              <a:t>納入</a:t>
            </a:r>
          </a:p>
        </p:txBody>
      </p:sp>
      <p:sp>
        <p:nvSpPr>
          <p:cNvPr id="186378" name="Freeform 10"/>
          <p:cNvSpPr>
            <a:spLocks/>
          </p:cNvSpPr>
          <p:nvPr/>
        </p:nvSpPr>
        <p:spPr bwMode="auto">
          <a:xfrm>
            <a:off x="2519363" y="3963988"/>
            <a:ext cx="585787" cy="433387"/>
          </a:xfrm>
          <a:custGeom>
            <a:avLst/>
            <a:gdLst/>
            <a:ahLst/>
            <a:cxnLst>
              <a:cxn ang="0">
                <a:pos x="0" y="0"/>
              </a:cxn>
              <a:cxn ang="0">
                <a:pos x="140" y="169"/>
              </a:cxn>
              <a:cxn ang="0">
                <a:pos x="369" y="273"/>
              </a:cxn>
            </a:cxnLst>
            <a:rect l="0" t="0" r="r" b="b"/>
            <a:pathLst>
              <a:path w="369" h="273">
                <a:moveTo>
                  <a:pt x="0" y="0"/>
                </a:moveTo>
                <a:cubicBezTo>
                  <a:pt x="39" y="62"/>
                  <a:pt x="79" y="124"/>
                  <a:pt x="140" y="169"/>
                </a:cubicBezTo>
                <a:cubicBezTo>
                  <a:pt x="201" y="214"/>
                  <a:pt x="331" y="257"/>
                  <a:pt x="369" y="273"/>
                </a:cubicBezTo>
              </a:path>
            </a:pathLst>
          </a:custGeom>
          <a:noFill/>
          <a:ln w="19050" cap="flat" cmpd="sng">
            <a:solidFill>
              <a:schemeClr val="tx1"/>
            </a:solidFill>
            <a:prstDash val="solid"/>
            <a:round/>
            <a:headEnd type="none" w="med" len="med"/>
            <a:tailEnd type="none" w="med" len="med"/>
          </a:ln>
          <a:effectLst/>
        </p:spPr>
        <p:txBody>
          <a:bodyPr/>
          <a:lstStyle/>
          <a:p>
            <a:endParaRPr lang="ja-JP" altLang="en-US"/>
          </a:p>
        </p:txBody>
      </p:sp>
      <p:sp>
        <p:nvSpPr>
          <p:cNvPr id="186379" name="Line 11"/>
          <p:cNvSpPr>
            <a:spLocks noChangeShapeType="1"/>
          </p:cNvSpPr>
          <p:nvPr/>
        </p:nvSpPr>
        <p:spPr bwMode="auto">
          <a:xfrm>
            <a:off x="3130550" y="4406900"/>
            <a:ext cx="3070225" cy="796925"/>
          </a:xfrm>
          <a:prstGeom prst="line">
            <a:avLst/>
          </a:prstGeom>
          <a:noFill/>
          <a:ln w="19050">
            <a:solidFill>
              <a:schemeClr val="accent2"/>
            </a:solidFill>
            <a:prstDash val="dash"/>
            <a:round/>
            <a:headEnd/>
            <a:tailEnd/>
          </a:ln>
          <a:effectLst/>
        </p:spPr>
        <p:txBody>
          <a:bodyPr/>
          <a:lstStyle/>
          <a:p>
            <a:endParaRPr lang="ja-JP" altLang="en-US"/>
          </a:p>
        </p:txBody>
      </p:sp>
      <p:sp>
        <p:nvSpPr>
          <p:cNvPr id="186381" name="Line 13"/>
          <p:cNvSpPr>
            <a:spLocks noChangeShapeType="1"/>
          </p:cNvSpPr>
          <p:nvPr/>
        </p:nvSpPr>
        <p:spPr bwMode="auto">
          <a:xfrm flipV="1">
            <a:off x="3127375" y="4384675"/>
            <a:ext cx="0" cy="1417638"/>
          </a:xfrm>
          <a:prstGeom prst="line">
            <a:avLst/>
          </a:prstGeom>
          <a:noFill/>
          <a:ln w="9525">
            <a:solidFill>
              <a:schemeClr val="tx1"/>
            </a:solidFill>
            <a:prstDash val="dash"/>
            <a:round/>
            <a:headEnd/>
            <a:tailEnd/>
          </a:ln>
          <a:effectLst/>
        </p:spPr>
        <p:txBody>
          <a:bodyPr/>
          <a:lstStyle/>
          <a:p>
            <a:endParaRPr lang="ja-JP" altLang="en-US"/>
          </a:p>
        </p:txBody>
      </p:sp>
      <p:sp>
        <p:nvSpPr>
          <p:cNvPr id="186382" name="Line 14"/>
          <p:cNvSpPr>
            <a:spLocks noChangeShapeType="1"/>
          </p:cNvSpPr>
          <p:nvPr/>
        </p:nvSpPr>
        <p:spPr bwMode="auto">
          <a:xfrm flipV="1">
            <a:off x="6211888" y="4713288"/>
            <a:ext cx="0" cy="1019175"/>
          </a:xfrm>
          <a:prstGeom prst="line">
            <a:avLst/>
          </a:prstGeom>
          <a:noFill/>
          <a:ln w="9525">
            <a:solidFill>
              <a:schemeClr val="tx1"/>
            </a:solidFill>
            <a:prstDash val="dash"/>
            <a:round/>
            <a:headEnd/>
            <a:tailEnd/>
          </a:ln>
          <a:effectLst/>
        </p:spPr>
        <p:txBody>
          <a:bodyPr/>
          <a:lstStyle/>
          <a:p>
            <a:endParaRPr lang="ja-JP" altLang="en-US"/>
          </a:p>
        </p:txBody>
      </p:sp>
      <p:sp>
        <p:nvSpPr>
          <p:cNvPr id="186383" name="Line 15"/>
          <p:cNvSpPr>
            <a:spLocks noChangeShapeType="1"/>
          </p:cNvSpPr>
          <p:nvPr/>
        </p:nvSpPr>
        <p:spPr bwMode="auto">
          <a:xfrm>
            <a:off x="3128963" y="4395788"/>
            <a:ext cx="3084512" cy="1195387"/>
          </a:xfrm>
          <a:prstGeom prst="line">
            <a:avLst/>
          </a:prstGeom>
          <a:noFill/>
          <a:ln w="28575">
            <a:solidFill>
              <a:srgbClr val="FF0000"/>
            </a:solidFill>
            <a:prstDash val="lgDash"/>
            <a:round/>
            <a:headEnd/>
            <a:tailEnd/>
          </a:ln>
          <a:effectLst/>
        </p:spPr>
        <p:txBody>
          <a:bodyPr/>
          <a:lstStyle/>
          <a:p>
            <a:endParaRPr lang="ja-JP" altLang="en-US"/>
          </a:p>
        </p:txBody>
      </p:sp>
      <p:sp>
        <p:nvSpPr>
          <p:cNvPr id="186384" name="Line 16"/>
          <p:cNvSpPr>
            <a:spLocks noChangeShapeType="1"/>
          </p:cNvSpPr>
          <p:nvPr/>
        </p:nvSpPr>
        <p:spPr bwMode="auto">
          <a:xfrm flipH="1">
            <a:off x="2179638" y="5227638"/>
            <a:ext cx="4021137" cy="0"/>
          </a:xfrm>
          <a:prstGeom prst="line">
            <a:avLst/>
          </a:prstGeom>
          <a:noFill/>
          <a:ln w="9525">
            <a:solidFill>
              <a:schemeClr val="tx1"/>
            </a:solidFill>
            <a:prstDash val="dash"/>
            <a:round/>
            <a:headEnd/>
            <a:tailEnd/>
          </a:ln>
          <a:effectLst/>
        </p:spPr>
        <p:txBody>
          <a:bodyPr/>
          <a:lstStyle/>
          <a:p>
            <a:endParaRPr lang="ja-JP" altLang="en-US"/>
          </a:p>
        </p:txBody>
      </p:sp>
      <p:sp>
        <p:nvSpPr>
          <p:cNvPr id="186388" name="Text Box 20"/>
          <p:cNvSpPr txBox="1">
            <a:spLocks noChangeArrowheads="1"/>
          </p:cNvSpPr>
          <p:nvPr/>
        </p:nvSpPr>
        <p:spPr bwMode="auto">
          <a:xfrm>
            <a:off x="882650" y="5259388"/>
            <a:ext cx="1243013"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00CC00"/>
                </a:solidFill>
                <a:ea typeface="HG丸ｺﾞｼｯｸM-PRO" pitchFamily="50" charset="-128"/>
              </a:rPr>
              <a:t>安全在庫量</a:t>
            </a:r>
          </a:p>
        </p:txBody>
      </p:sp>
      <p:sp>
        <p:nvSpPr>
          <p:cNvPr id="186389" name="AutoShape 21"/>
          <p:cNvSpPr>
            <a:spLocks noChangeArrowheads="1"/>
          </p:cNvSpPr>
          <p:nvPr/>
        </p:nvSpPr>
        <p:spPr bwMode="auto">
          <a:xfrm>
            <a:off x="2497138" y="5227638"/>
            <a:ext cx="363537" cy="376237"/>
          </a:xfrm>
          <a:prstGeom prst="upDownArrow">
            <a:avLst>
              <a:gd name="adj1" fmla="val 50000"/>
              <a:gd name="adj2" fmla="val 20699"/>
            </a:avLst>
          </a:prstGeom>
          <a:solidFill>
            <a:srgbClr val="FF0000"/>
          </a:solidFill>
          <a:ln w="9525" algn="ctr">
            <a:solidFill>
              <a:schemeClr val="tx1"/>
            </a:solidFill>
            <a:miter lim="800000"/>
            <a:headEnd/>
            <a:tailEnd/>
          </a:ln>
          <a:effectLst/>
        </p:spPr>
        <p:txBody>
          <a:bodyPr wrap="none" anchor="ctr"/>
          <a:lstStyle/>
          <a:p>
            <a:endParaRPr lang="ja-JP" altLang="en-US"/>
          </a:p>
        </p:txBody>
      </p:sp>
      <p:sp>
        <p:nvSpPr>
          <p:cNvPr id="186390" name="Line 22"/>
          <p:cNvSpPr>
            <a:spLocks noChangeShapeType="1"/>
          </p:cNvSpPr>
          <p:nvPr/>
        </p:nvSpPr>
        <p:spPr bwMode="auto">
          <a:xfrm flipH="1">
            <a:off x="2190750" y="4395788"/>
            <a:ext cx="925513" cy="0"/>
          </a:xfrm>
          <a:prstGeom prst="line">
            <a:avLst/>
          </a:prstGeom>
          <a:noFill/>
          <a:ln w="9525">
            <a:solidFill>
              <a:schemeClr val="tx1"/>
            </a:solidFill>
            <a:prstDash val="dash"/>
            <a:round/>
            <a:headEnd/>
            <a:tailEnd/>
          </a:ln>
          <a:effectLst/>
        </p:spPr>
        <p:txBody>
          <a:bodyPr/>
          <a:lstStyle/>
          <a:p>
            <a:endParaRPr lang="ja-JP" altLang="en-US"/>
          </a:p>
        </p:txBody>
      </p:sp>
      <p:sp>
        <p:nvSpPr>
          <p:cNvPr id="186391" name="Text Box 23"/>
          <p:cNvSpPr txBox="1">
            <a:spLocks noChangeArrowheads="1"/>
          </p:cNvSpPr>
          <p:nvPr/>
        </p:nvSpPr>
        <p:spPr bwMode="auto">
          <a:xfrm>
            <a:off x="847725" y="4251325"/>
            <a:ext cx="1243013" cy="336550"/>
          </a:xfrm>
          <a:prstGeom prst="rect">
            <a:avLst/>
          </a:prstGeom>
          <a:noFill/>
          <a:ln w="9525" algn="ctr">
            <a:noFill/>
            <a:prstDash val="dash"/>
            <a:miter lim="800000"/>
            <a:headEnd/>
            <a:tailEnd/>
          </a:ln>
          <a:effectLst/>
        </p:spPr>
        <p:txBody>
          <a:bodyPr>
            <a:spAutoFit/>
          </a:bodyPr>
          <a:lstStyle/>
          <a:p>
            <a:pPr>
              <a:spcBef>
                <a:spcPct val="50000"/>
              </a:spcBef>
            </a:pPr>
            <a:endParaRPr lang="ja-JP" altLang="ja-JP" sz="1600" b="1">
              <a:solidFill>
                <a:srgbClr val="FF0000"/>
              </a:solidFill>
              <a:ea typeface="HG丸ｺﾞｼｯｸM-PRO" pitchFamily="50" charset="-128"/>
            </a:endParaRPr>
          </a:p>
        </p:txBody>
      </p:sp>
      <p:sp>
        <p:nvSpPr>
          <p:cNvPr id="186392" name="Text Box 24"/>
          <p:cNvSpPr txBox="1">
            <a:spLocks noChangeArrowheads="1"/>
          </p:cNvSpPr>
          <p:nvPr/>
        </p:nvSpPr>
        <p:spPr bwMode="auto">
          <a:xfrm>
            <a:off x="835025" y="4203700"/>
            <a:ext cx="1243013"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FF9900"/>
                </a:solidFill>
                <a:ea typeface="HG丸ｺﾞｼｯｸM-PRO" pitchFamily="50" charset="-128"/>
              </a:rPr>
              <a:t>発注点</a:t>
            </a:r>
          </a:p>
        </p:txBody>
      </p:sp>
      <p:sp>
        <p:nvSpPr>
          <p:cNvPr id="186393" name="AutoShape 25"/>
          <p:cNvSpPr>
            <a:spLocks noChangeArrowheads="1"/>
          </p:cNvSpPr>
          <p:nvPr/>
        </p:nvSpPr>
        <p:spPr bwMode="auto">
          <a:xfrm>
            <a:off x="6329363" y="3762375"/>
            <a:ext cx="2427287" cy="1162050"/>
          </a:xfrm>
          <a:prstGeom prst="cloudCallout">
            <a:avLst>
              <a:gd name="adj1" fmla="val -50852"/>
              <a:gd name="adj2" fmla="val 98361"/>
            </a:avLst>
          </a:prstGeom>
          <a:solidFill>
            <a:srgbClr val="FFCCFF"/>
          </a:solidFill>
          <a:ln w="9525">
            <a:solidFill>
              <a:schemeClr val="tx1"/>
            </a:solidFill>
            <a:prstDash val="dash"/>
            <a:round/>
            <a:headEnd/>
            <a:tailEnd/>
          </a:ln>
          <a:effectLst/>
        </p:spPr>
        <p:txBody>
          <a:bodyPr/>
          <a:lstStyle/>
          <a:p>
            <a:r>
              <a:rPr lang="ja-JP" altLang="en-US" sz="1600" b="1">
                <a:solidFill>
                  <a:srgbClr val="0000CC"/>
                </a:solidFill>
                <a:latin typeface="HG丸ｺﾞｼｯｸM-PRO" pitchFamily="50" charset="-128"/>
                <a:ea typeface="HG丸ｺﾞｼｯｸM-PRO" pitchFamily="50" charset="-128"/>
              </a:rPr>
              <a:t>過大需要だったとしても</a:t>
            </a:r>
          </a:p>
          <a:p>
            <a:r>
              <a:rPr lang="ja-JP" altLang="en-US" sz="1600" b="1">
                <a:solidFill>
                  <a:srgbClr val="0000CC"/>
                </a:solidFill>
                <a:latin typeface="HG丸ｺﾞｼｯｸM-PRO" pitchFamily="50" charset="-128"/>
                <a:ea typeface="HG丸ｺﾞｼｯｸM-PRO" pitchFamily="50" charset="-128"/>
              </a:rPr>
              <a:t>すぐ発注できる</a:t>
            </a:r>
          </a:p>
        </p:txBody>
      </p:sp>
      <p:sp>
        <p:nvSpPr>
          <p:cNvPr id="186394" name="AutoShape 26"/>
          <p:cNvSpPr>
            <a:spLocks noChangeArrowheads="1"/>
          </p:cNvSpPr>
          <p:nvPr/>
        </p:nvSpPr>
        <p:spPr bwMode="auto">
          <a:xfrm>
            <a:off x="3106738" y="6129338"/>
            <a:ext cx="3060700" cy="363537"/>
          </a:xfrm>
          <a:prstGeom prst="leftRightArrow">
            <a:avLst>
              <a:gd name="adj1" fmla="val 100000"/>
              <a:gd name="adj2" fmla="val 78151"/>
            </a:avLst>
          </a:prstGeom>
          <a:noFill/>
          <a:ln w="9525" algn="ctr">
            <a:solidFill>
              <a:srgbClr val="33CC33"/>
            </a:solidFill>
            <a:prstDash val="dash"/>
            <a:miter lim="800000"/>
            <a:headEnd/>
            <a:tailEnd/>
          </a:ln>
          <a:effectLst/>
        </p:spPr>
        <p:txBody>
          <a:bodyPr wrap="none" anchor="ctr"/>
          <a:lstStyle/>
          <a:p>
            <a:r>
              <a:rPr lang="ja-JP" altLang="en-US" sz="1600" b="1">
                <a:ea typeface="HG丸ｺﾞｼｯｸM-PRO" pitchFamily="50" charset="-128"/>
              </a:rPr>
              <a:t>リードタイム</a:t>
            </a:r>
          </a:p>
        </p:txBody>
      </p:sp>
    </p:spTree>
    <p:extLst>
      <p:ext uri="{BB962C8B-B14F-4D97-AF65-F5344CB8AC3E}">
        <p14:creationId xmlns:p14="http://schemas.microsoft.com/office/powerpoint/2010/main" val="334369107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スライド番号プレースホルダ 5"/>
          <p:cNvSpPr>
            <a:spLocks noGrp="1"/>
          </p:cNvSpPr>
          <p:nvPr>
            <p:ph type="sldNum" sz="quarter" idx="12"/>
          </p:nvPr>
        </p:nvSpPr>
        <p:spPr/>
        <p:txBody>
          <a:bodyPr/>
          <a:lstStyle/>
          <a:p>
            <a:fld id="{793F8ACB-7FF3-461D-B25B-2F0C5BE048FE}" type="slidenum">
              <a:rPr lang="en-US" altLang="ja-JP"/>
              <a:pPr/>
              <a:t>61</a:t>
            </a:fld>
            <a:endParaRPr lang="en-US" altLang="ja-JP"/>
          </a:p>
        </p:txBody>
      </p:sp>
      <p:sp>
        <p:nvSpPr>
          <p:cNvPr id="192551" name="AutoShape 39"/>
          <p:cNvSpPr>
            <a:spLocks noChangeArrowheads="1"/>
          </p:cNvSpPr>
          <p:nvPr/>
        </p:nvSpPr>
        <p:spPr bwMode="auto">
          <a:xfrm rot="10800000" flipH="1">
            <a:off x="1114425" y="2654300"/>
            <a:ext cx="1303338" cy="2351088"/>
          </a:xfrm>
          <a:custGeom>
            <a:avLst/>
            <a:gdLst>
              <a:gd name="G0" fmla="+- 18834 0 0"/>
              <a:gd name="G1" fmla="+- 5719 0 0"/>
              <a:gd name="G2" fmla="+- 12158 0 5719"/>
              <a:gd name="G3" fmla="+- G2 0 5719"/>
              <a:gd name="G4" fmla="*/ G3 32768 32059"/>
              <a:gd name="G5" fmla="*/ G4 1 2"/>
              <a:gd name="G6" fmla="+- 21600 0 18834"/>
              <a:gd name="G7" fmla="*/ G6 5719 6079"/>
              <a:gd name="G8" fmla="+- G7 18834 0"/>
              <a:gd name="T0" fmla="*/ 18834 w 21600"/>
              <a:gd name="T1" fmla="*/ 0 h 21600"/>
              <a:gd name="T2" fmla="*/ 18834 w 21600"/>
              <a:gd name="T3" fmla="*/ 12158 h 21600"/>
              <a:gd name="T4" fmla="*/ 368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8834" y="0"/>
                </a:lnTo>
                <a:lnTo>
                  <a:pt x="18834" y="5719"/>
                </a:lnTo>
                <a:lnTo>
                  <a:pt x="12427" y="5719"/>
                </a:lnTo>
                <a:cubicBezTo>
                  <a:pt x="5564" y="5719"/>
                  <a:pt x="0" y="8602"/>
                  <a:pt x="0" y="12158"/>
                </a:cubicBezTo>
                <a:lnTo>
                  <a:pt x="0" y="21600"/>
                </a:lnTo>
                <a:lnTo>
                  <a:pt x="736" y="21600"/>
                </a:lnTo>
                <a:lnTo>
                  <a:pt x="736" y="12158"/>
                </a:lnTo>
                <a:cubicBezTo>
                  <a:pt x="736" y="8999"/>
                  <a:pt x="5970" y="6439"/>
                  <a:pt x="12427" y="6439"/>
                </a:cubicBezTo>
                <a:lnTo>
                  <a:pt x="18834" y="6439"/>
                </a:lnTo>
                <a:lnTo>
                  <a:pt x="18834" y="12158"/>
                </a:lnTo>
                <a:close/>
              </a:path>
            </a:pathLst>
          </a:custGeom>
          <a:solidFill>
            <a:schemeClr val="accent1"/>
          </a:solidFill>
          <a:ln w="9525" algn="ctr">
            <a:noFill/>
            <a:prstDash val="dash"/>
            <a:miter lim="800000"/>
            <a:headEnd/>
            <a:tailEnd/>
          </a:ln>
          <a:effectLst/>
        </p:spPr>
        <p:txBody>
          <a:bodyPr wrap="none" anchor="ctr"/>
          <a:lstStyle/>
          <a:p>
            <a:endParaRPr lang="ja-JP" altLang="en-US"/>
          </a:p>
        </p:txBody>
      </p:sp>
      <p:sp>
        <p:nvSpPr>
          <p:cNvPr id="192553" name="Rectangle 41"/>
          <p:cNvSpPr>
            <a:spLocks noChangeArrowheads="1"/>
          </p:cNvSpPr>
          <p:nvPr/>
        </p:nvSpPr>
        <p:spPr bwMode="auto">
          <a:xfrm>
            <a:off x="2162175" y="3694113"/>
            <a:ext cx="339725" cy="600075"/>
          </a:xfrm>
          <a:prstGeom prst="rect">
            <a:avLst/>
          </a:prstGeom>
          <a:solidFill>
            <a:schemeClr val="bg1"/>
          </a:solidFill>
          <a:ln w="9525" algn="ctr">
            <a:solidFill>
              <a:schemeClr val="bg1"/>
            </a:solidFill>
            <a:prstDash val="dash"/>
            <a:miter lim="800000"/>
            <a:headEnd/>
            <a:tailEnd/>
          </a:ln>
          <a:effectLst/>
        </p:spPr>
        <p:txBody>
          <a:bodyPr wrap="none" anchor="ctr"/>
          <a:lstStyle/>
          <a:p>
            <a:endParaRPr lang="ja-JP" altLang="en-US"/>
          </a:p>
        </p:txBody>
      </p:sp>
      <p:sp>
        <p:nvSpPr>
          <p:cNvPr id="192554" name="Rectangle 42"/>
          <p:cNvSpPr>
            <a:spLocks noChangeArrowheads="1"/>
          </p:cNvSpPr>
          <p:nvPr/>
        </p:nvSpPr>
        <p:spPr bwMode="auto">
          <a:xfrm>
            <a:off x="2154238" y="4383088"/>
            <a:ext cx="339725" cy="619125"/>
          </a:xfrm>
          <a:prstGeom prst="rect">
            <a:avLst/>
          </a:prstGeom>
          <a:solidFill>
            <a:schemeClr val="bg1"/>
          </a:solidFill>
          <a:ln w="9525" algn="ctr">
            <a:solidFill>
              <a:schemeClr val="bg1"/>
            </a:solidFill>
            <a:prstDash val="dash"/>
            <a:miter lim="800000"/>
            <a:headEnd/>
            <a:tailEnd/>
          </a:ln>
          <a:effectLst/>
        </p:spPr>
        <p:txBody>
          <a:bodyPr wrap="none" anchor="ctr"/>
          <a:lstStyle/>
          <a:p>
            <a:endParaRPr lang="ja-JP" altLang="en-US"/>
          </a:p>
        </p:txBody>
      </p:sp>
      <p:sp>
        <p:nvSpPr>
          <p:cNvPr id="192514" name="Rectangle 2"/>
          <p:cNvSpPr>
            <a:spLocks noGrp="1" noChangeArrowheads="1"/>
          </p:cNvSpPr>
          <p:nvPr>
            <p:ph type="title"/>
          </p:nvPr>
        </p:nvSpPr>
        <p:spPr/>
        <p:txBody>
          <a:bodyPr/>
          <a:lstStyle/>
          <a:p>
            <a:r>
              <a:rPr lang="ja-JP" altLang="en-US"/>
              <a:t>定期発注方式の発注方法</a:t>
            </a:r>
          </a:p>
        </p:txBody>
      </p:sp>
      <p:sp>
        <p:nvSpPr>
          <p:cNvPr id="192515" name="Rectangle 3"/>
          <p:cNvSpPr>
            <a:spLocks noGrp="1" noChangeArrowheads="1"/>
          </p:cNvSpPr>
          <p:nvPr>
            <p:ph type="body" idx="1"/>
          </p:nvPr>
        </p:nvSpPr>
        <p:spPr/>
        <p:txBody>
          <a:bodyPr/>
          <a:lstStyle/>
          <a:p>
            <a:r>
              <a:rPr lang="ja-JP" altLang="en-US"/>
              <a:t>発注時点が来たら</a:t>
            </a:r>
          </a:p>
          <a:p>
            <a:pPr>
              <a:buFont typeface="Wingdings" pitchFamily="2" charset="2"/>
              <a:buNone/>
            </a:pPr>
            <a:r>
              <a:rPr lang="ja-JP" altLang="en-US"/>
              <a:t>	　目標在庫量からそのときの在庫量を引いた量を発注</a:t>
            </a:r>
          </a:p>
          <a:p>
            <a:pPr lvl="1">
              <a:buFont typeface="Wingdings" pitchFamily="2" charset="2"/>
              <a:buNone/>
            </a:pPr>
            <a:r>
              <a:rPr lang="ja-JP" altLang="en-US"/>
              <a:t>　　＝「リードタイム＋発注間隔」中の平均需要量＋安全在庫量</a:t>
            </a:r>
          </a:p>
          <a:p>
            <a:pPr>
              <a:buFont typeface="Wingdings" pitchFamily="2" charset="2"/>
              <a:buNone/>
            </a:pPr>
            <a:r>
              <a:rPr lang="ja-JP" altLang="en-US"/>
              <a:t>	</a:t>
            </a:r>
          </a:p>
          <a:p>
            <a:pPr>
              <a:buFont typeface="Wingdings" pitchFamily="2" charset="2"/>
              <a:buNone/>
            </a:pPr>
            <a:endParaRPr lang="en-US" altLang="ja-JP"/>
          </a:p>
        </p:txBody>
      </p:sp>
      <p:sp>
        <p:nvSpPr>
          <p:cNvPr id="192542" name="AutoShape 30"/>
          <p:cNvSpPr>
            <a:spLocks noChangeArrowheads="1"/>
          </p:cNvSpPr>
          <p:nvPr/>
        </p:nvSpPr>
        <p:spPr bwMode="auto">
          <a:xfrm>
            <a:off x="2814638" y="6108700"/>
            <a:ext cx="2732087" cy="363538"/>
          </a:xfrm>
          <a:prstGeom prst="leftRightArrow">
            <a:avLst>
              <a:gd name="adj1" fmla="val 100000"/>
              <a:gd name="adj2" fmla="val 69760"/>
            </a:avLst>
          </a:prstGeom>
          <a:noFill/>
          <a:ln w="9525" algn="ctr">
            <a:solidFill>
              <a:srgbClr val="33CC33"/>
            </a:solidFill>
            <a:prstDash val="dash"/>
            <a:miter lim="800000"/>
            <a:headEnd/>
            <a:tailEnd/>
          </a:ln>
          <a:effectLst/>
        </p:spPr>
        <p:txBody>
          <a:bodyPr wrap="none" anchor="ctr"/>
          <a:lstStyle/>
          <a:p>
            <a:r>
              <a:rPr lang="ja-JP" altLang="en-US" sz="1600" b="1">
                <a:ea typeface="HG丸ｺﾞｼｯｸM-PRO" pitchFamily="50" charset="-128"/>
              </a:rPr>
              <a:t>発注間隔</a:t>
            </a:r>
          </a:p>
        </p:txBody>
      </p:sp>
      <p:sp>
        <p:nvSpPr>
          <p:cNvPr id="192543" name="AutoShape 31"/>
          <p:cNvSpPr>
            <a:spLocks noChangeArrowheads="1"/>
          </p:cNvSpPr>
          <p:nvPr/>
        </p:nvSpPr>
        <p:spPr bwMode="auto">
          <a:xfrm>
            <a:off x="5581650" y="6097588"/>
            <a:ext cx="1489075" cy="363537"/>
          </a:xfrm>
          <a:prstGeom prst="leftRightArrow">
            <a:avLst>
              <a:gd name="adj1" fmla="val 100000"/>
              <a:gd name="adj2" fmla="val 38021"/>
            </a:avLst>
          </a:prstGeom>
          <a:noFill/>
          <a:ln w="9525" algn="ctr">
            <a:solidFill>
              <a:srgbClr val="33CC33"/>
            </a:solidFill>
            <a:prstDash val="dash"/>
            <a:miter lim="800000"/>
            <a:headEnd/>
            <a:tailEnd/>
          </a:ln>
          <a:effectLst/>
        </p:spPr>
        <p:txBody>
          <a:bodyPr wrap="none" anchor="ctr"/>
          <a:lstStyle/>
          <a:p>
            <a:r>
              <a:rPr lang="ja-JP" altLang="en-US" sz="1600" b="1">
                <a:ea typeface="HG丸ｺﾞｼｯｸM-PRO" pitchFamily="50" charset="-128"/>
              </a:rPr>
              <a:t>リードタイム</a:t>
            </a:r>
          </a:p>
        </p:txBody>
      </p:sp>
      <p:sp>
        <p:nvSpPr>
          <p:cNvPr id="192544" name="AutoShape 32"/>
          <p:cNvSpPr>
            <a:spLocks noChangeArrowheads="1"/>
          </p:cNvSpPr>
          <p:nvPr/>
        </p:nvSpPr>
        <p:spPr bwMode="auto">
          <a:xfrm>
            <a:off x="6575425" y="3409950"/>
            <a:ext cx="2427288" cy="1162050"/>
          </a:xfrm>
          <a:prstGeom prst="cloudCallout">
            <a:avLst>
              <a:gd name="adj1" fmla="val -30116"/>
              <a:gd name="adj2" fmla="val 105463"/>
            </a:avLst>
          </a:prstGeom>
          <a:solidFill>
            <a:srgbClr val="FFCCFF"/>
          </a:solidFill>
          <a:ln w="9525">
            <a:solidFill>
              <a:schemeClr val="tx1"/>
            </a:solidFill>
            <a:prstDash val="dash"/>
            <a:round/>
            <a:headEnd/>
            <a:tailEnd/>
          </a:ln>
          <a:effectLst/>
        </p:spPr>
        <p:txBody>
          <a:bodyPr/>
          <a:lstStyle/>
          <a:p>
            <a:r>
              <a:rPr lang="ja-JP" altLang="en-US" sz="1600" b="1">
                <a:solidFill>
                  <a:srgbClr val="0000CC"/>
                </a:solidFill>
                <a:latin typeface="HG丸ｺﾞｼｯｸM-PRO" pitchFamily="50" charset="-128"/>
                <a:ea typeface="HG丸ｺﾞｼｯｸM-PRO" pitchFamily="50" charset="-128"/>
              </a:rPr>
              <a:t>過大需要だったとしても</a:t>
            </a:r>
          </a:p>
          <a:p>
            <a:r>
              <a:rPr lang="ja-JP" altLang="en-US" sz="1600" b="1">
                <a:solidFill>
                  <a:srgbClr val="0000CC"/>
                </a:solidFill>
                <a:latin typeface="HG丸ｺﾞｼｯｸM-PRO" pitchFamily="50" charset="-128"/>
                <a:ea typeface="HG丸ｺﾞｼｯｸM-PRO" pitchFamily="50" charset="-128"/>
              </a:rPr>
              <a:t>品切れ無し</a:t>
            </a:r>
          </a:p>
        </p:txBody>
      </p:sp>
      <p:sp>
        <p:nvSpPr>
          <p:cNvPr id="192517" name="Line 5"/>
          <p:cNvSpPr>
            <a:spLocks noChangeShapeType="1"/>
          </p:cNvSpPr>
          <p:nvPr/>
        </p:nvSpPr>
        <p:spPr bwMode="auto">
          <a:xfrm>
            <a:off x="1973263" y="5327650"/>
            <a:ext cx="5513387" cy="1588"/>
          </a:xfrm>
          <a:prstGeom prst="line">
            <a:avLst/>
          </a:prstGeom>
          <a:noFill/>
          <a:ln w="19050">
            <a:solidFill>
              <a:schemeClr val="tx1"/>
            </a:solidFill>
            <a:round/>
            <a:headEnd/>
            <a:tailEnd type="triangle" w="med" len="med"/>
          </a:ln>
          <a:effectLst/>
        </p:spPr>
        <p:txBody>
          <a:bodyPr/>
          <a:lstStyle/>
          <a:p>
            <a:endParaRPr lang="ja-JP" altLang="en-US"/>
          </a:p>
        </p:txBody>
      </p:sp>
      <p:sp>
        <p:nvSpPr>
          <p:cNvPr id="192518" name="Line 6"/>
          <p:cNvSpPr>
            <a:spLocks noChangeShapeType="1"/>
          </p:cNvSpPr>
          <p:nvPr/>
        </p:nvSpPr>
        <p:spPr bwMode="auto">
          <a:xfrm flipV="1">
            <a:off x="1974850" y="3970338"/>
            <a:ext cx="0" cy="1770062"/>
          </a:xfrm>
          <a:prstGeom prst="line">
            <a:avLst/>
          </a:prstGeom>
          <a:noFill/>
          <a:ln w="19050">
            <a:solidFill>
              <a:schemeClr val="tx1"/>
            </a:solidFill>
            <a:round/>
            <a:headEnd/>
            <a:tailEnd type="triangle" w="med" len="med"/>
          </a:ln>
          <a:effectLst/>
        </p:spPr>
        <p:txBody>
          <a:bodyPr/>
          <a:lstStyle/>
          <a:p>
            <a:endParaRPr lang="ja-JP" altLang="en-US"/>
          </a:p>
        </p:txBody>
      </p:sp>
      <p:sp>
        <p:nvSpPr>
          <p:cNvPr id="192519" name="Text Box 7"/>
          <p:cNvSpPr txBox="1">
            <a:spLocks noChangeArrowheads="1"/>
          </p:cNvSpPr>
          <p:nvPr/>
        </p:nvSpPr>
        <p:spPr bwMode="auto">
          <a:xfrm>
            <a:off x="2397125" y="5403850"/>
            <a:ext cx="774700"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0000CC"/>
                </a:solidFill>
                <a:ea typeface="HG丸ｺﾞｼｯｸM-PRO" pitchFamily="50" charset="-128"/>
              </a:rPr>
              <a:t>発注</a:t>
            </a:r>
          </a:p>
        </p:txBody>
      </p:sp>
      <p:sp>
        <p:nvSpPr>
          <p:cNvPr id="192520" name="Text Box 8"/>
          <p:cNvSpPr txBox="1">
            <a:spLocks noChangeArrowheads="1"/>
          </p:cNvSpPr>
          <p:nvPr/>
        </p:nvSpPr>
        <p:spPr bwMode="auto">
          <a:xfrm>
            <a:off x="3892550" y="5392738"/>
            <a:ext cx="773113"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0000CC"/>
                </a:solidFill>
                <a:ea typeface="HG丸ｺﾞｼｯｸM-PRO" pitchFamily="50" charset="-128"/>
              </a:rPr>
              <a:t>納入</a:t>
            </a:r>
          </a:p>
        </p:txBody>
      </p:sp>
      <p:sp>
        <p:nvSpPr>
          <p:cNvPr id="192521" name="Freeform 9"/>
          <p:cNvSpPr>
            <a:spLocks/>
          </p:cNvSpPr>
          <p:nvPr/>
        </p:nvSpPr>
        <p:spPr bwMode="auto">
          <a:xfrm>
            <a:off x="2166938" y="3790950"/>
            <a:ext cx="571500" cy="265113"/>
          </a:xfrm>
          <a:custGeom>
            <a:avLst/>
            <a:gdLst/>
            <a:ahLst/>
            <a:cxnLst>
              <a:cxn ang="0">
                <a:pos x="0" y="0"/>
              </a:cxn>
              <a:cxn ang="0">
                <a:pos x="140" y="169"/>
              </a:cxn>
              <a:cxn ang="0">
                <a:pos x="369" y="273"/>
              </a:cxn>
            </a:cxnLst>
            <a:rect l="0" t="0" r="r" b="b"/>
            <a:pathLst>
              <a:path w="369" h="273">
                <a:moveTo>
                  <a:pt x="0" y="0"/>
                </a:moveTo>
                <a:cubicBezTo>
                  <a:pt x="39" y="62"/>
                  <a:pt x="79" y="124"/>
                  <a:pt x="140" y="169"/>
                </a:cubicBezTo>
                <a:cubicBezTo>
                  <a:pt x="201" y="214"/>
                  <a:pt x="331" y="257"/>
                  <a:pt x="369" y="273"/>
                </a:cubicBezTo>
              </a:path>
            </a:pathLst>
          </a:custGeom>
          <a:noFill/>
          <a:ln w="19050" cap="flat" cmpd="sng">
            <a:solidFill>
              <a:schemeClr val="tx1"/>
            </a:solidFill>
            <a:prstDash val="solid"/>
            <a:round/>
            <a:headEnd type="none" w="med" len="med"/>
            <a:tailEnd type="none" w="med" len="med"/>
          </a:ln>
          <a:effectLst/>
        </p:spPr>
        <p:txBody>
          <a:bodyPr/>
          <a:lstStyle/>
          <a:p>
            <a:endParaRPr lang="ja-JP" altLang="en-US"/>
          </a:p>
        </p:txBody>
      </p:sp>
      <p:sp>
        <p:nvSpPr>
          <p:cNvPr id="192522" name="Line 10"/>
          <p:cNvSpPr>
            <a:spLocks noChangeShapeType="1"/>
          </p:cNvSpPr>
          <p:nvPr/>
        </p:nvSpPr>
        <p:spPr bwMode="auto">
          <a:xfrm>
            <a:off x="2770188" y="4064000"/>
            <a:ext cx="1485900" cy="523875"/>
          </a:xfrm>
          <a:prstGeom prst="line">
            <a:avLst/>
          </a:prstGeom>
          <a:noFill/>
          <a:ln w="19050">
            <a:solidFill>
              <a:schemeClr val="tx1"/>
            </a:solidFill>
            <a:prstDash val="dash"/>
            <a:round/>
            <a:headEnd/>
            <a:tailEnd/>
          </a:ln>
          <a:effectLst/>
        </p:spPr>
        <p:txBody>
          <a:bodyPr/>
          <a:lstStyle/>
          <a:p>
            <a:endParaRPr lang="ja-JP" altLang="en-US"/>
          </a:p>
        </p:txBody>
      </p:sp>
      <p:sp>
        <p:nvSpPr>
          <p:cNvPr id="192523" name="Line 11"/>
          <p:cNvSpPr>
            <a:spLocks noChangeShapeType="1"/>
          </p:cNvSpPr>
          <p:nvPr/>
        </p:nvSpPr>
        <p:spPr bwMode="auto">
          <a:xfrm flipV="1">
            <a:off x="2765425" y="3362325"/>
            <a:ext cx="0" cy="2108200"/>
          </a:xfrm>
          <a:prstGeom prst="line">
            <a:avLst/>
          </a:prstGeom>
          <a:noFill/>
          <a:ln w="9525">
            <a:solidFill>
              <a:schemeClr val="tx1"/>
            </a:solidFill>
            <a:prstDash val="dash"/>
            <a:round/>
            <a:headEnd/>
            <a:tailEnd/>
          </a:ln>
          <a:effectLst/>
        </p:spPr>
        <p:txBody>
          <a:bodyPr/>
          <a:lstStyle/>
          <a:p>
            <a:endParaRPr lang="ja-JP" altLang="en-US"/>
          </a:p>
        </p:txBody>
      </p:sp>
      <p:sp>
        <p:nvSpPr>
          <p:cNvPr id="192524" name="Line 12"/>
          <p:cNvSpPr>
            <a:spLocks noChangeShapeType="1"/>
          </p:cNvSpPr>
          <p:nvPr/>
        </p:nvSpPr>
        <p:spPr bwMode="auto">
          <a:xfrm flipV="1">
            <a:off x="4262438" y="3521075"/>
            <a:ext cx="0" cy="1920875"/>
          </a:xfrm>
          <a:prstGeom prst="line">
            <a:avLst/>
          </a:prstGeom>
          <a:noFill/>
          <a:ln w="9525">
            <a:solidFill>
              <a:schemeClr val="tx1"/>
            </a:solidFill>
            <a:prstDash val="dash"/>
            <a:round/>
            <a:headEnd/>
            <a:tailEnd/>
          </a:ln>
          <a:effectLst/>
        </p:spPr>
        <p:txBody>
          <a:bodyPr/>
          <a:lstStyle/>
          <a:p>
            <a:endParaRPr lang="ja-JP" altLang="en-US"/>
          </a:p>
        </p:txBody>
      </p:sp>
      <p:sp>
        <p:nvSpPr>
          <p:cNvPr id="192525" name="Line 13"/>
          <p:cNvSpPr>
            <a:spLocks noChangeShapeType="1"/>
          </p:cNvSpPr>
          <p:nvPr/>
        </p:nvSpPr>
        <p:spPr bwMode="auto">
          <a:xfrm>
            <a:off x="2757488" y="4056063"/>
            <a:ext cx="1508125" cy="692150"/>
          </a:xfrm>
          <a:prstGeom prst="line">
            <a:avLst/>
          </a:prstGeom>
          <a:noFill/>
          <a:ln w="28575">
            <a:solidFill>
              <a:srgbClr val="FF0000"/>
            </a:solidFill>
            <a:prstDash val="lgDash"/>
            <a:round/>
            <a:headEnd/>
            <a:tailEnd/>
          </a:ln>
          <a:effectLst/>
        </p:spPr>
        <p:txBody>
          <a:bodyPr/>
          <a:lstStyle/>
          <a:p>
            <a:endParaRPr lang="ja-JP" altLang="en-US"/>
          </a:p>
        </p:txBody>
      </p:sp>
      <p:sp>
        <p:nvSpPr>
          <p:cNvPr id="192526" name="Text Box 14"/>
          <p:cNvSpPr txBox="1">
            <a:spLocks noChangeArrowheads="1"/>
          </p:cNvSpPr>
          <p:nvPr/>
        </p:nvSpPr>
        <p:spPr bwMode="auto">
          <a:xfrm>
            <a:off x="598488" y="4878388"/>
            <a:ext cx="1320800"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00CC00"/>
                </a:solidFill>
                <a:ea typeface="HG丸ｺﾞｼｯｸM-PRO" pitchFamily="50" charset="-128"/>
              </a:rPr>
              <a:t>安全在庫量</a:t>
            </a:r>
          </a:p>
        </p:txBody>
      </p:sp>
      <p:sp>
        <p:nvSpPr>
          <p:cNvPr id="192527" name="AutoShape 15"/>
          <p:cNvSpPr>
            <a:spLocks noChangeArrowheads="1"/>
          </p:cNvSpPr>
          <p:nvPr/>
        </p:nvSpPr>
        <p:spPr bwMode="auto">
          <a:xfrm>
            <a:off x="2049463" y="4859338"/>
            <a:ext cx="311150" cy="477837"/>
          </a:xfrm>
          <a:prstGeom prst="upDownArrow">
            <a:avLst>
              <a:gd name="adj1" fmla="val 50000"/>
              <a:gd name="adj2" fmla="val 30714"/>
            </a:avLst>
          </a:prstGeom>
          <a:solidFill>
            <a:srgbClr val="FF0000"/>
          </a:solidFill>
          <a:ln w="9525" algn="ctr">
            <a:solidFill>
              <a:schemeClr val="tx1"/>
            </a:solidFill>
            <a:miter lim="800000"/>
            <a:headEnd/>
            <a:tailEnd/>
          </a:ln>
          <a:effectLst/>
        </p:spPr>
        <p:txBody>
          <a:bodyPr wrap="none" anchor="ctr"/>
          <a:lstStyle/>
          <a:p>
            <a:endParaRPr lang="ja-JP" altLang="en-US"/>
          </a:p>
        </p:txBody>
      </p:sp>
      <p:sp>
        <p:nvSpPr>
          <p:cNvPr id="192528" name="Line 16"/>
          <p:cNvSpPr>
            <a:spLocks noChangeShapeType="1"/>
          </p:cNvSpPr>
          <p:nvPr/>
        </p:nvSpPr>
        <p:spPr bwMode="auto">
          <a:xfrm flipH="1">
            <a:off x="1954213" y="4851400"/>
            <a:ext cx="5561012" cy="1588"/>
          </a:xfrm>
          <a:prstGeom prst="line">
            <a:avLst/>
          </a:prstGeom>
          <a:noFill/>
          <a:ln w="9525">
            <a:solidFill>
              <a:schemeClr val="tx1"/>
            </a:solidFill>
            <a:prstDash val="dash"/>
            <a:round/>
            <a:headEnd/>
            <a:tailEnd/>
          </a:ln>
          <a:effectLst/>
        </p:spPr>
        <p:txBody>
          <a:bodyPr/>
          <a:lstStyle/>
          <a:p>
            <a:endParaRPr lang="ja-JP" altLang="en-US"/>
          </a:p>
        </p:txBody>
      </p:sp>
      <p:sp>
        <p:nvSpPr>
          <p:cNvPr id="192530" name="Text Box 18"/>
          <p:cNvSpPr txBox="1">
            <a:spLocks noChangeArrowheads="1"/>
          </p:cNvSpPr>
          <p:nvPr/>
        </p:nvSpPr>
        <p:spPr bwMode="auto">
          <a:xfrm>
            <a:off x="6503988" y="5383213"/>
            <a:ext cx="892175" cy="582612"/>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0000CC"/>
                </a:solidFill>
                <a:ea typeface="HG丸ｺﾞｼｯｸM-PRO" pitchFamily="50" charset="-128"/>
              </a:rPr>
              <a:t>次回の納入</a:t>
            </a:r>
          </a:p>
        </p:txBody>
      </p:sp>
      <p:sp>
        <p:nvSpPr>
          <p:cNvPr id="192531" name="Line 19"/>
          <p:cNvSpPr>
            <a:spLocks noChangeShapeType="1"/>
          </p:cNvSpPr>
          <p:nvPr/>
        </p:nvSpPr>
        <p:spPr bwMode="auto">
          <a:xfrm flipV="1">
            <a:off x="5495925" y="4327525"/>
            <a:ext cx="0" cy="1131888"/>
          </a:xfrm>
          <a:prstGeom prst="line">
            <a:avLst/>
          </a:prstGeom>
          <a:noFill/>
          <a:ln w="9525">
            <a:solidFill>
              <a:schemeClr val="tx1"/>
            </a:solidFill>
            <a:prstDash val="dash"/>
            <a:round/>
            <a:headEnd/>
            <a:tailEnd/>
          </a:ln>
          <a:effectLst/>
        </p:spPr>
        <p:txBody>
          <a:bodyPr/>
          <a:lstStyle/>
          <a:p>
            <a:endParaRPr lang="ja-JP" altLang="en-US"/>
          </a:p>
        </p:txBody>
      </p:sp>
      <p:sp>
        <p:nvSpPr>
          <p:cNvPr id="192532" name="Line 20"/>
          <p:cNvSpPr>
            <a:spLocks noChangeShapeType="1"/>
          </p:cNvSpPr>
          <p:nvPr/>
        </p:nvSpPr>
        <p:spPr bwMode="auto">
          <a:xfrm flipV="1">
            <a:off x="6991350" y="4616450"/>
            <a:ext cx="0" cy="814388"/>
          </a:xfrm>
          <a:prstGeom prst="line">
            <a:avLst/>
          </a:prstGeom>
          <a:noFill/>
          <a:ln w="9525">
            <a:solidFill>
              <a:schemeClr val="tx1"/>
            </a:solidFill>
            <a:prstDash val="dash"/>
            <a:round/>
            <a:headEnd/>
            <a:tailEnd/>
          </a:ln>
          <a:effectLst/>
        </p:spPr>
        <p:txBody>
          <a:bodyPr/>
          <a:lstStyle/>
          <a:p>
            <a:endParaRPr lang="ja-JP" altLang="en-US"/>
          </a:p>
        </p:txBody>
      </p:sp>
      <p:sp>
        <p:nvSpPr>
          <p:cNvPr id="192533" name="Text Box 21"/>
          <p:cNvSpPr txBox="1">
            <a:spLocks noChangeArrowheads="1"/>
          </p:cNvSpPr>
          <p:nvPr/>
        </p:nvSpPr>
        <p:spPr bwMode="auto">
          <a:xfrm>
            <a:off x="5005388" y="5403850"/>
            <a:ext cx="927100" cy="581025"/>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0000CC"/>
                </a:solidFill>
                <a:ea typeface="HG丸ｺﾞｼｯｸM-PRO" pitchFamily="50" charset="-128"/>
              </a:rPr>
              <a:t>次回の発注</a:t>
            </a:r>
          </a:p>
        </p:txBody>
      </p:sp>
      <p:sp>
        <p:nvSpPr>
          <p:cNvPr id="192534" name="Line 22"/>
          <p:cNvSpPr>
            <a:spLocks noChangeShapeType="1"/>
          </p:cNvSpPr>
          <p:nvPr/>
        </p:nvSpPr>
        <p:spPr bwMode="auto">
          <a:xfrm>
            <a:off x="2773363" y="3363913"/>
            <a:ext cx="4211637" cy="1489075"/>
          </a:xfrm>
          <a:prstGeom prst="line">
            <a:avLst/>
          </a:prstGeom>
          <a:noFill/>
          <a:ln w="6350">
            <a:solidFill>
              <a:schemeClr val="tx1"/>
            </a:solidFill>
            <a:prstDash val="dash"/>
            <a:round/>
            <a:headEnd/>
            <a:tailEnd/>
          </a:ln>
          <a:effectLst/>
        </p:spPr>
        <p:txBody>
          <a:bodyPr/>
          <a:lstStyle/>
          <a:p>
            <a:endParaRPr lang="ja-JP" altLang="en-US"/>
          </a:p>
        </p:txBody>
      </p:sp>
      <p:sp>
        <p:nvSpPr>
          <p:cNvPr id="192535" name="Line 23"/>
          <p:cNvSpPr>
            <a:spLocks noChangeShapeType="1"/>
          </p:cNvSpPr>
          <p:nvPr/>
        </p:nvSpPr>
        <p:spPr bwMode="auto">
          <a:xfrm>
            <a:off x="2768600" y="3365500"/>
            <a:ext cx="4216400" cy="1936750"/>
          </a:xfrm>
          <a:prstGeom prst="line">
            <a:avLst/>
          </a:prstGeom>
          <a:noFill/>
          <a:ln w="6350">
            <a:solidFill>
              <a:srgbClr val="FF0000"/>
            </a:solidFill>
            <a:prstDash val="lgDash"/>
            <a:round/>
            <a:headEnd/>
            <a:tailEnd/>
          </a:ln>
          <a:effectLst/>
        </p:spPr>
        <p:txBody>
          <a:bodyPr/>
          <a:lstStyle/>
          <a:p>
            <a:endParaRPr lang="ja-JP" altLang="en-US"/>
          </a:p>
        </p:txBody>
      </p:sp>
      <p:sp>
        <p:nvSpPr>
          <p:cNvPr id="192536" name="Line 24"/>
          <p:cNvSpPr>
            <a:spLocks noChangeShapeType="1"/>
          </p:cNvSpPr>
          <p:nvPr/>
        </p:nvSpPr>
        <p:spPr bwMode="auto">
          <a:xfrm>
            <a:off x="4249738" y="3886200"/>
            <a:ext cx="2743200" cy="968375"/>
          </a:xfrm>
          <a:prstGeom prst="line">
            <a:avLst/>
          </a:prstGeom>
          <a:noFill/>
          <a:ln w="19050">
            <a:solidFill>
              <a:schemeClr val="tx1"/>
            </a:solidFill>
            <a:prstDash val="dash"/>
            <a:round/>
            <a:headEnd/>
            <a:tailEnd/>
          </a:ln>
          <a:effectLst/>
        </p:spPr>
        <p:txBody>
          <a:bodyPr/>
          <a:lstStyle/>
          <a:p>
            <a:endParaRPr lang="ja-JP" altLang="en-US"/>
          </a:p>
        </p:txBody>
      </p:sp>
      <p:sp>
        <p:nvSpPr>
          <p:cNvPr id="192537" name="Line 25"/>
          <p:cNvSpPr>
            <a:spLocks noChangeShapeType="1"/>
          </p:cNvSpPr>
          <p:nvPr/>
        </p:nvSpPr>
        <p:spPr bwMode="auto">
          <a:xfrm>
            <a:off x="4267200" y="4051300"/>
            <a:ext cx="2689225" cy="1235075"/>
          </a:xfrm>
          <a:prstGeom prst="line">
            <a:avLst/>
          </a:prstGeom>
          <a:noFill/>
          <a:ln w="28575">
            <a:solidFill>
              <a:srgbClr val="FF0000"/>
            </a:solidFill>
            <a:prstDash val="lgDash"/>
            <a:round/>
            <a:headEnd/>
            <a:tailEnd/>
          </a:ln>
          <a:effectLst/>
        </p:spPr>
        <p:txBody>
          <a:bodyPr/>
          <a:lstStyle/>
          <a:p>
            <a:endParaRPr lang="ja-JP" altLang="en-US"/>
          </a:p>
        </p:txBody>
      </p:sp>
      <p:sp>
        <p:nvSpPr>
          <p:cNvPr id="192538" name="AutoShape 26"/>
          <p:cNvSpPr>
            <a:spLocks noChangeArrowheads="1"/>
          </p:cNvSpPr>
          <p:nvPr/>
        </p:nvSpPr>
        <p:spPr bwMode="auto">
          <a:xfrm>
            <a:off x="2700338" y="3387725"/>
            <a:ext cx="88900" cy="668338"/>
          </a:xfrm>
          <a:prstGeom prst="upDownArrow">
            <a:avLst>
              <a:gd name="adj1" fmla="val 50000"/>
              <a:gd name="adj2" fmla="val 150357"/>
            </a:avLst>
          </a:prstGeom>
          <a:solidFill>
            <a:srgbClr val="33CC33"/>
          </a:solidFill>
          <a:ln w="9525" algn="ctr">
            <a:solidFill>
              <a:srgbClr val="33CC33"/>
            </a:solidFill>
            <a:miter lim="800000"/>
            <a:headEnd/>
            <a:tailEnd/>
          </a:ln>
          <a:effectLst/>
        </p:spPr>
        <p:txBody>
          <a:bodyPr wrap="none" anchor="ctr"/>
          <a:lstStyle/>
          <a:p>
            <a:endParaRPr lang="ja-JP" altLang="en-US"/>
          </a:p>
        </p:txBody>
      </p:sp>
      <p:sp>
        <p:nvSpPr>
          <p:cNvPr id="192540" name="AutoShape 28"/>
          <p:cNvSpPr>
            <a:spLocks noChangeArrowheads="1"/>
          </p:cNvSpPr>
          <p:nvPr/>
        </p:nvSpPr>
        <p:spPr bwMode="auto">
          <a:xfrm>
            <a:off x="4205288" y="3911600"/>
            <a:ext cx="90487" cy="666750"/>
          </a:xfrm>
          <a:prstGeom prst="upDownArrow">
            <a:avLst>
              <a:gd name="adj1" fmla="val 50000"/>
              <a:gd name="adj2" fmla="val 147369"/>
            </a:avLst>
          </a:prstGeom>
          <a:solidFill>
            <a:srgbClr val="33CC33"/>
          </a:solidFill>
          <a:ln w="9525" algn="ctr">
            <a:solidFill>
              <a:srgbClr val="33CC33"/>
            </a:solidFill>
            <a:miter lim="800000"/>
            <a:headEnd/>
            <a:tailEnd/>
          </a:ln>
          <a:effectLst/>
        </p:spPr>
        <p:txBody>
          <a:bodyPr wrap="none" anchor="ctr"/>
          <a:lstStyle/>
          <a:p>
            <a:endParaRPr lang="ja-JP" altLang="en-US"/>
          </a:p>
        </p:txBody>
      </p:sp>
      <p:sp>
        <p:nvSpPr>
          <p:cNvPr id="192545" name="Text Box 33"/>
          <p:cNvSpPr txBox="1">
            <a:spLocks noChangeArrowheads="1"/>
          </p:cNvSpPr>
          <p:nvPr/>
        </p:nvSpPr>
        <p:spPr bwMode="auto">
          <a:xfrm rot="840407">
            <a:off x="4329113" y="3702050"/>
            <a:ext cx="1101725"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0000CC"/>
                </a:solidFill>
                <a:ea typeface="HG丸ｺﾞｼｯｸM-PRO" pitchFamily="50" charset="-128"/>
              </a:rPr>
              <a:t>平均需要</a:t>
            </a:r>
          </a:p>
        </p:txBody>
      </p:sp>
      <p:sp>
        <p:nvSpPr>
          <p:cNvPr id="192546" name="Text Box 34"/>
          <p:cNvSpPr txBox="1">
            <a:spLocks noChangeArrowheads="1"/>
          </p:cNvSpPr>
          <p:nvPr/>
        </p:nvSpPr>
        <p:spPr bwMode="auto">
          <a:xfrm rot="1500000">
            <a:off x="4319588" y="4354513"/>
            <a:ext cx="1101725"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FF0000"/>
                </a:solidFill>
                <a:ea typeface="HG丸ｺﾞｼｯｸM-PRO" pitchFamily="50" charset="-128"/>
              </a:rPr>
              <a:t>過大需要</a:t>
            </a:r>
          </a:p>
        </p:txBody>
      </p:sp>
      <p:sp>
        <p:nvSpPr>
          <p:cNvPr id="192547" name="Rectangle 35"/>
          <p:cNvSpPr>
            <a:spLocks noChangeArrowheads="1"/>
          </p:cNvSpPr>
          <p:nvPr/>
        </p:nvSpPr>
        <p:spPr bwMode="auto">
          <a:xfrm>
            <a:off x="1060450" y="2122488"/>
            <a:ext cx="1700213" cy="504825"/>
          </a:xfrm>
          <a:prstGeom prst="rect">
            <a:avLst/>
          </a:prstGeom>
          <a:noFill/>
          <a:ln w="19050" algn="ctr">
            <a:solidFill>
              <a:srgbClr val="33CC33"/>
            </a:solidFill>
            <a:prstDash val="dash"/>
            <a:miter lim="800000"/>
            <a:headEnd/>
            <a:tailEnd/>
          </a:ln>
          <a:effectLst/>
        </p:spPr>
        <p:txBody>
          <a:bodyPr wrap="none" anchor="ctr"/>
          <a:lstStyle/>
          <a:p>
            <a:endParaRPr lang="ja-JP" altLang="en-US"/>
          </a:p>
        </p:txBody>
      </p:sp>
      <p:sp>
        <p:nvSpPr>
          <p:cNvPr id="192548" name="AutoShape 36"/>
          <p:cNvSpPr>
            <a:spLocks noChangeArrowheads="1"/>
          </p:cNvSpPr>
          <p:nvPr/>
        </p:nvSpPr>
        <p:spPr bwMode="auto">
          <a:xfrm rot="10800000" flipH="1">
            <a:off x="1143000" y="2660650"/>
            <a:ext cx="269875" cy="306388"/>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lgn="ctr">
            <a:noFill/>
            <a:prstDash val="dash"/>
            <a:miter lim="800000"/>
            <a:headEnd/>
            <a:tailEnd/>
          </a:ln>
          <a:effectLst/>
        </p:spPr>
        <p:txBody>
          <a:bodyPr wrap="none" anchor="ctr"/>
          <a:lstStyle/>
          <a:p>
            <a:endParaRPr lang="ja-JP" altLang="en-US"/>
          </a:p>
        </p:txBody>
      </p:sp>
      <p:sp>
        <p:nvSpPr>
          <p:cNvPr id="192555" name="AutoShape 43"/>
          <p:cNvSpPr>
            <a:spLocks noChangeArrowheads="1"/>
          </p:cNvSpPr>
          <p:nvPr/>
        </p:nvSpPr>
        <p:spPr bwMode="auto">
          <a:xfrm rot="5400000">
            <a:off x="2298700" y="4217988"/>
            <a:ext cx="192087" cy="217488"/>
          </a:xfrm>
          <a:prstGeom prst="triangle">
            <a:avLst>
              <a:gd name="adj" fmla="val 50000"/>
            </a:avLst>
          </a:prstGeom>
          <a:solidFill>
            <a:schemeClr val="accent1"/>
          </a:solidFill>
          <a:ln w="9525" algn="ctr">
            <a:noFill/>
            <a:prstDash val="dash"/>
            <a:miter lim="800000"/>
            <a:headEnd/>
            <a:tailEnd/>
          </a:ln>
          <a:effectLst/>
        </p:spPr>
        <p:txBody>
          <a:bodyPr wrap="none" anchor="ctr"/>
          <a:lstStyle/>
          <a:p>
            <a:endParaRPr lang="ja-JP" altLang="en-US"/>
          </a:p>
        </p:txBody>
      </p:sp>
      <p:sp>
        <p:nvSpPr>
          <p:cNvPr id="192539" name="Text Box 27"/>
          <p:cNvSpPr txBox="1">
            <a:spLocks noChangeArrowheads="1"/>
          </p:cNvSpPr>
          <p:nvPr/>
        </p:nvSpPr>
        <p:spPr bwMode="auto">
          <a:xfrm>
            <a:off x="1836738" y="3443288"/>
            <a:ext cx="865187" cy="336550"/>
          </a:xfrm>
          <a:prstGeom prst="rect">
            <a:avLst/>
          </a:prstGeom>
          <a:noFill/>
          <a:ln w="9525" algn="ctr">
            <a:noFill/>
            <a:prstDash val="dash"/>
            <a:miter lim="800000"/>
            <a:headEnd/>
            <a:tailEnd/>
          </a:ln>
          <a:effectLst/>
        </p:spPr>
        <p:txBody>
          <a:bodyPr>
            <a:spAutoFit/>
          </a:bodyPr>
          <a:lstStyle/>
          <a:p>
            <a:pPr>
              <a:spcBef>
                <a:spcPct val="50000"/>
              </a:spcBef>
            </a:pPr>
            <a:r>
              <a:rPr lang="ja-JP" altLang="en-US" sz="1600" b="1">
                <a:solidFill>
                  <a:srgbClr val="33CC33"/>
                </a:solidFill>
                <a:ea typeface="HG丸ｺﾞｼｯｸM-PRO" pitchFamily="50" charset="-128"/>
              </a:rPr>
              <a:t>発注量</a:t>
            </a:r>
          </a:p>
        </p:txBody>
      </p:sp>
      <p:sp>
        <p:nvSpPr>
          <p:cNvPr id="192556" name="AutoShape 44"/>
          <p:cNvSpPr>
            <a:spLocks/>
          </p:cNvSpPr>
          <p:nvPr/>
        </p:nvSpPr>
        <p:spPr bwMode="auto">
          <a:xfrm>
            <a:off x="2497138" y="3371850"/>
            <a:ext cx="176212" cy="1936750"/>
          </a:xfrm>
          <a:prstGeom prst="leftBrace">
            <a:avLst>
              <a:gd name="adj1" fmla="val 91592"/>
              <a:gd name="adj2" fmla="val 50000"/>
            </a:avLst>
          </a:prstGeom>
          <a:noFill/>
          <a:ln w="9525">
            <a:solidFill>
              <a:schemeClr val="tx1"/>
            </a:solidFill>
            <a:round/>
            <a:headEnd/>
            <a:tailEnd/>
          </a:ln>
          <a:effectLst/>
        </p:spPr>
        <p:txBody>
          <a:bodyPr wrap="none" anchor="ctr"/>
          <a:lstStyle/>
          <a:p>
            <a:endParaRPr lang="ja-JP" altLang="en-US"/>
          </a:p>
        </p:txBody>
      </p:sp>
    </p:spTree>
    <p:extLst>
      <p:ext uri="{BB962C8B-B14F-4D97-AF65-F5344CB8AC3E}">
        <p14:creationId xmlns:p14="http://schemas.microsoft.com/office/powerpoint/2010/main" val="186534936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ctrTitle"/>
          </p:nvPr>
        </p:nvSpPr>
        <p:spPr/>
        <p:txBody>
          <a:bodyPr/>
          <a:lstStyle/>
          <a:p>
            <a:r>
              <a:rPr lang="ja-JP" altLang="en-US" dirty="0" smtClean="0"/>
              <a:t>陳腐化商品の最適発注量</a:t>
            </a:r>
            <a:endParaRPr lang="ja-JP" altLang="en-US" dirty="0"/>
          </a:p>
        </p:txBody>
      </p:sp>
    </p:spTree>
    <p:extLst>
      <p:ext uri="{BB962C8B-B14F-4D97-AF65-F5344CB8AC3E}">
        <p14:creationId xmlns:p14="http://schemas.microsoft.com/office/powerpoint/2010/main" val="150579795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83B23FC2-FAA2-4B5D-848B-692D37DA7D59}" type="slidenum">
              <a:rPr lang="en-US" altLang="ja-JP"/>
              <a:pPr/>
              <a:t>63</a:t>
            </a:fld>
            <a:endParaRPr lang="en-US" altLang="ja-JP"/>
          </a:p>
        </p:txBody>
      </p:sp>
      <p:sp>
        <p:nvSpPr>
          <p:cNvPr id="32770" name="Rectangle 2"/>
          <p:cNvSpPr>
            <a:spLocks noGrp="1" noChangeArrowheads="1"/>
          </p:cNvSpPr>
          <p:nvPr>
            <p:ph type="title"/>
          </p:nvPr>
        </p:nvSpPr>
        <p:spPr/>
        <p:txBody>
          <a:bodyPr/>
          <a:lstStyle/>
          <a:p>
            <a:r>
              <a:rPr lang="ja-JP" altLang="en-US"/>
              <a:t>在庫できない商品の最適仕入れ</a:t>
            </a:r>
          </a:p>
        </p:txBody>
      </p:sp>
      <p:sp>
        <p:nvSpPr>
          <p:cNvPr id="32771" name="Rectangle 3"/>
          <p:cNvSpPr>
            <a:spLocks noGrp="1" noChangeArrowheads="1"/>
          </p:cNvSpPr>
          <p:nvPr>
            <p:ph type="body" idx="1"/>
          </p:nvPr>
        </p:nvSpPr>
        <p:spPr/>
        <p:txBody>
          <a:bodyPr/>
          <a:lstStyle/>
          <a:p>
            <a:r>
              <a:rPr lang="ja-JP" altLang="en-US"/>
              <a:t>ローソンのおにぎりはいくつ仕入れればよいか</a:t>
            </a:r>
          </a:p>
          <a:p>
            <a:r>
              <a:rPr lang="ja-JP" altLang="en-US"/>
              <a:t>いくつ注文したら良いか</a:t>
            </a:r>
          </a:p>
          <a:p>
            <a:r>
              <a:rPr lang="ja-JP" altLang="ja-JP"/>
              <a:t>いくつ売れるか</a:t>
            </a:r>
            <a:endParaRPr lang="ja-JP" altLang="en-US"/>
          </a:p>
        </p:txBody>
      </p:sp>
      <p:sp>
        <p:nvSpPr>
          <p:cNvPr id="7" name="テキスト ボックス 6"/>
          <p:cNvSpPr txBox="1"/>
          <p:nvPr/>
        </p:nvSpPr>
        <p:spPr>
          <a:xfrm>
            <a:off x="7596336" y="0"/>
            <a:ext cx="1547664" cy="646331"/>
          </a:xfrm>
          <a:prstGeom prst="rect">
            <a:avLst/>
          </a:prstGeom>
          <a:solidFill>
            <a:srgbClr val="0000CC">
              <a:alpha val="20000"/>
            </a:srgbClr>
          </a:solidFill>
        </p:spPr>
        <p:txBody>
          <a:bodyPr wrap="square" rtlCol="0">
            <a:spAutoFit/>
          </a:bodyPr>
          <a:lstStyle/>
          <a:p>
            <a:pPr algn="ctr"/>
            <a:r>
              <a:rPr kumimoji="1" lang="ja-JP" altLang="en-US" b="1" dirty="0" smtClean="0">
                <a:solidFill>
                  <a:srgbClr val="FF0000"/>
                </a:solidFill>
                <a:latin typeface="+mj-ea"/>
                <a:ea typeface="+mj-ea"/>
              </a:rPr>
              <a:t>テキスト</a:t>
            </a:r>
            <a:endParaRPr kumimoji="1" lang="en-US" altLang="ja-JP" b="1" dirty="0" smtClean="0">
              <a:solidFill>
                <a:srgbClr val="FF0000"/>
              </a:solidFill>
              <a:latin typeface="+mj-ea"/>
              <a:ea typeface="+mj-ea"/>
            </a:endParaRPr>
          </a:p>
          <a:p>
            <a:pPr algn="ctr"/>
            <a:r>
              <a:rPr lang="en-US" altLang="ja-JP" b="1" dirty="0" smtClean="0">
                <a:solidFill>
                  <a:srgbClr val="FF0000"/>
                </a:solidFill>
                <a:latin typeface="+mj-ea"/>
                <a:ea typeface="+mj-ea"/>
              </a:rPr>
              <a:t>211</a:t>
            </a:r>
            <a:r>
              <a:rPr kumimoji="1" lang="ja-JP" altLang="en-US" b="1" dirty="0" smtClean="0">
                <a:solidFill>
                  <a:srgbClr val="FF0000"/>
                </a:solidFill>
                <a:latin typeface="+mj-ea"/>
                <a:ea typeface="+mj-ea"/>
              </a:rPr>
              <a:t>ページ</a:t>
            </a:r>
            <a:endParaRPr kumimoji="1" lang="ja-JP" altLang="en-US" b="1" dirty="0">
              <a:solidFill>
                <a:srgbClr val="FF0000"/>
              </a:solidFill>
              <a:latin typeface="+mj-ea"/>
              <a:ea typeface="+mj-ea"/>
            </a:endParaRPr>
          </a:p>
        </p:txBody>
      </p:sp>
    </p:spTree>
    <p:extLst>
      <p:ext uri="{BB962C8B-B14F-4D97-AF65-F5344CB8AC3E}">
        <p14:creationId xmlns:p14="http://schemas.microsoft.com/office/powerpoint/2010/main" val="65678167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0550BF5C-468A-4BB4-A3DD-5BACD02EA6EC}" type="slidenum">
              <a:rPr lang="en-US" altLang="ja-JP"/>
              <a:pPr/>
              <a:t>64</a:t>
            </a:fld>
            <a:endParaRPr lang="en-US" altLang="ja-JP"/>
          </a:p>
        </p:txBody>
      </p:sp>
      <p:sp>
        <p:nvSpPr>
          <p:cNvPr id="49154" name="Rectangle 2"/>
          <p:cNvSpPr>
            <a:spLocks noGrp="1" noChangeArrowheads="1"/>
          </p:cNvSpPr>
          <p:nvPr>
            <p:ph type="title"/>
          </p:nvPr>
        </p:nvSpPr>
        <p:spPr/>
        <p:txBody>
          <a:bodyPr/>
          <a:lstStyle/>
          <a:p>
            <a:r>
              <a:rPr lang="ja-JP" altLang="en-US"/>
              <a:t>おにぎりの需要</a:t>
            </a:r>
          </a:p>
        </p:txBody>
      </p:sp>
      <p:sp>
        <p:nvSpPr>
          <p:cNvPr id="49155" name="Rectangle 3"/>
          <p:cNvSpPr>
            <a:spLocks noGrp="1" noChangeArrowheads="1"/>
          </p:cNvSpPr>
          <p:nvPr>
            <p:ph type="body" idx="1"/>
          </p:nvPr>
        </p:nvSpPr>
        <p:spPr/>
        <p:txBody>
          <a:bodyPr/>
          <a:lstStyle/>
          <a:p>
            <a:r>
              <a:rPr lang="ja-JP" altLang="en-US"/>
              <a:t>明日は昨日の続き</a:t>
            </a:r>
          </a:p>
          <a:p>
            <a:r>
              <a:rPr lang="ja-JP" altLang="en-US"/>
              <a:t>同じような需要パタンが続く</a:t>
            </a:r>
          </a:p>
          <a:p>
            <a:r>
              <a:rPr lang="ja-JP" altLang="en-US"/>
              <a:t>過去の平均は明日の需要の平均か</a:t>
            </a:r>
          </a:p>
          <a:p>
            <a:r>
              <a:rPr lang="ja-JP" altLang="en-US"/>
              <a:t>ばらつきは？</a:t>
            </a:r>
          </a:p>
        </p:txBody>
      </p:sp>
      <p:pic>
        <p:nvPicPr>
          <p:cNvPr id="250882" name="Picture 2" descr="C:\Documents and Settings\sakasegawa\Local Settings\Temporary Internet Files\Content.IE5\MHGL0J2Z\MC90007915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5547" y="4220741"/>
            <a:ext cx="2106778" cy="1603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155232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B14707E7-352B-4D41-8A34-B7D3214DFE25}" type="slidenum">
              <a:rPr lang="en-US" altLang="ja-JP"/>
              <a:pPr/>
              <a:t>65</a:t>
            </a:fld>
            <a:endParaRPr lang="en-US" altLang="ja-JP"/>
          </a:p>
        </p:txBody>
      </p:sp>
      <p:sp>
        <p:nvSpPr>
          <p:cNvPr id="50178" name="Rectangle 2"/>
          <p:cNvSpPr>
            <a:spLocks noGrp="1" noChangeArrowheads="1"/>
          </p:cNvSpPr>
          <p:nvPr>
            <p:ph type="title"/>
          </p:nvPr>
        </p:nvSpPr>
        <p:spPr/>
        <p:txBody>
          <a:bodyPr/>
          <a:lstStyle/>
          <a:p>
            <a:r>
              <a:rPr lang="ja-JP" altLang="ja-JP"/>
              <a:t>需要の予測は可能か？</a:t>
            </a:r>
          </a:p>
        </p:txBody>
      </p:sp>
      <p:sp>
        <p:nvSpPr>
          <p:cNvPr id="50179" name="Rectangle 3"/>
          <p:cNvSpPr>
            <a:spLocks noGrp="1" noChangeArrowheads="1"/>
          </p:cNvSpPr>
          <p:nvPr>
            <p:ph type="body" idx="1"/>
          </p:nvPr>
        </p:nvSpPr>
        <p:spPr/>
        <p:txBody>
          <a:bodyPr/>
          <a:lstStyle/>
          <a:p>
            <a:r>
              <a:rPr lang="ja-JP" altLang="ja-JP"/>
              <a:t>特定のパターンがあるか</a:t>
            </a:r>
          </a:p>
          <a:p>
            <a:r>
              <a:rPr lang="ja-JP" altLang="ja-JP"/>
              <a:t>イベントはあるか</a:t>
            </a:r>
          </a:p>
          <a:p>
            <a:r>
              <a:rPr lang="ja-JP" altLang="ja-JP"/>
              <a:t>何も無ければ</a:t>
            </a:r>
            <a:r>
              <a:rPr lang="ja-JP" altLang="ja-JP">
                <a:latin typeface="Times New Roman"/>
              </a:rPr>
              <a:t>…</a:t>
            </a:r>
            <a:endParaRPr lang="ja-JP" altLang="ja-JP"/>
          </a:p>
          <a:p>
            <a:r>
              <a:rPr lang="ja-JP" altLang="ja-JP"/>
              <a:t>｢当たるも八卦、当たらぬも八卦</a:t>
            </a:r>
          </a:p>
        </p:txBody>
      </p:sp>
    </p:spTree>
    <p:extLst>
      <p:ext uri="{BB962C8B-B14F-4D97-AF65-F5344CB8AC3E}">
        <p14:creationId xmlns:p14="http://schemas.microsoft.com/office/powerpoint/2010/main" val="215367693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 5"/>
          <p:cNvSpPr>
            <a:spLocks noGrp="1"/>
          </p:cNvSpPr>
          <p:nvPr>
            <p:ph type="sldNum" sz="quarter" idx="12"/>
          </p:nvPr>
        </p:nvSpPr>
        <p:spPr/>
        <p:txBody>
          <a:bodyPr/>
          <a:lstStyle/>
          <a:p>
            <a:fld id="{ABB74421-456C-4B37-945E-BB45FC4D3564}" type="slidenum">
              <a:rPr lang="en-US" altLang="ja-JP"/>
              <a:pPr/>
              <a:t>66</a:t>
            </a:fld>
            <a:endParaRPr lang="en-US" altLang="ja-JP"/>
          </a:p>
        </p:txBody>
      </p:sp>
      <p:sp>
        <p:nvSpPr>
          <p:cNvPr id="22530" name="Rectangle 2"/>
          <p:cNvSpPr>
            <a:spLocks noGrp="1" noChangeArrowheads="1"/>
          </p:cNvSpPr>
          <p:nvPr>
            <p:ph type="title"/>
          </p:nvPr>
        </p:nvSpPr>
        <p:spPr/>
        <p:txBody>
          <a:bodyPr/>
          <a:lstStyle/>
          <a:p>
            <a:r>
              <a:rPr lang="ja-JP" altLang="en-US"/>
              <a:t>需要予測</a:t>
            </a:r>
          </a:p>
        </p:txBody>
      </p:sp>
      <p:sp>
        <p:nvSpPr>
          <p:cNvPr id="22531" name="Rectangle 3"/>
          <p:cNvSpPr>
            <a:spLocks noGrp="1" noChangeArrowheads="1"/>
          </p:cNvSpPr>
          <p:nvPr>
            <p:ph type="body" idx="1"/>
          </p:nvPr>
        </p:nvSpPr>
        <p:spPr>
          <a:xfrm>
            <a:off x="466725" y="2373313"/>
            <a:ext cx="8426450" cy="3725862"/>
          </a:xfrm>
        </p:spPr>
        <p:txBody>
          <a:bodyPr/>
          <a:lstStyle/>
          <a:p>
            <a:r>
              <a:rPr lang="ja-JP" altLang="en-US"/>
              <a:t>移動平均法</a:t>
            </a:r>
          </a:p>
          <a:p>
            <a:endParaRPr lang="ja-JP" altLang="en-US"/>
          </a:p>
          <a:p>
            <a:r>
              <a:rPr lang="ja-JP" altLang="en-US"/>
              <a:t>指数平滑法</a:t>
            </a:r>
          </a:p>
        </p:txBody>
      </p:sp>
      <p:graphicFrame>
        <p:nvGraphicFramePr>
          <p:cNvPr id="22532" name="Object 4"/>
          <p:cNvGraphicFramePr>
            <a:graphicFrameLocks noChangeAspect="1"/>
          </p:cNvGraphicFramePr>
          <p:nvPr/>
        </p:nvGraphicFramePr>
        <p:xfrm>
          <a:off x="939800" y="4165600"/>
          <a:ext cx="7809230" cy="990600"/>
        </p:xfrm>
        <a:graphic>
          <a:graphicData uri="http://schemas.openxmlformats.org/presentationml/2006/ole">
            <mc:AlternateContent xmlns:mc="http://schemas.openxmlformats.org/markup-compatibility/2006">
              <mc:Choice xmlns:v="urn:schemas-microsoft-com:vml" Requires="v">
                <p:oleObj spid="_x0000_s9254" name="数式" r:id="rId4" imgW="6006960" imgH="761760" progId="Equation.3">
                  <p:embed/>
                </p:oleObj>
              </mc:Choice>
              <mc:Fallback>
                <p:oleObj name="数式" r:id="rId4" imgW="6006960" imgH="76176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9800" y="4165600"/>
                        <a:ext cx="780923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3" name="Object 5"/>
          <p:cNvGraphicFramePr>
            <a:graphicFrameLocks noChangeAspect="1"/>
          </p:cNvGraphicFramePr>
          <p:nvPr/>
        </p:nvGraphicFramePr>
        <p:xfrm>
          <a:off x="2806699" y="1612900"/>
          <a:ext cx="3852333" cy="495300"/>
        </p:xfrm>
        <a:graphic>
          <a:graphicData uri="http://schemas.openxmlformats.org/presentationml/2006/ole">
            <mc:AlternateContent xmlns:mc="http://schemas.openxmlformats.org/markup-compatibility/2006">
              <mc:Choice xmlns:v="urn:schemas-microsoft-com:vml" Requires="v">
                <p:oleObj spid="_x0000_s9255" name="数式" r:id="rId6" imgW="2666880" imgH="342720" progId="Equation.3">
                  <p:embed/>
                </p:oleObj>
              </mc:Choice>
              <mc:Fallback>
                <p:oleObj name="数式" r:id="rId6" imgW="2666880" imgH="34272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06699" y="1612900"/>
                        <a:ext cx="3852333"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4" name="Object 6"/>
          <p:cNvGraphicFramePr>
            <a:graphicFrameLocks noChangeAspect="1"/>
          </p:cNvGraphicFramePr>
          <p:nvPr/>
        </p:nvGraphicFramePr>
        <p:xfrm>
          <a:off x="2959100" y="2425700"/>
          <a:ext cx="4093104" cy="825500"/>
        </p:xfrm>
        <a:graphic>
          <a:graphicData uri="http://schemas.openxmlformats.org/presentationml/2006/ole">
            <mc:AlternateContent xmlns:mc="http://schemas.openxmlformats.org/markup-compatibility/2006">
              <mc:Choice xmlns:v="urn:schemas-microsoft-com:vml" Requires="v">
                <p:oleObj spid="_x0000_s9256" name="数式" r:id="rId8" imgW="3022560" imgH="609480" progId="Equation.3">
                  <p:embed/>
                </p:oleObj>
              </mc:Choice>
              <mc:Fallback>
                <p:oleObj name="数式" r:id="rId8" imgW="3022560" imgH="6094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59100" y="2425700"/>
                        <a:ext cx="4093104" cy="825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3535208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fld id="{7ED49EE9-6025-4C28-90DD-9F82D1569B73}" type="slidenum">
              <a:rPr lang="en-US" altLang="ja-JP"/>
              <a:pPr/>
              <a:t>67</a:t>
            </a:fld>
            <a:endParaRPr lang="en-US" altLang="ja-JP"/>
          </a:p>
        </p:txBody>
      </p:sp>
      <p:sp>
        <p:nvSpPr>
          <p:cNvPr id="90114" name="Rectangle 2"/>
          <p:cNvSpPr>
            <a:spLocks noGrp="1" noChangeArrowheads="1"/>
          </p:cNvSpPr>
          <p:nvPr>
            <p:ph type="title"/>
          </p:nvPr>
        </p:nvSpPr>
        <p:spPr/>
        <p:txBody>
          <a:bodyPr/>
          <a:lstStyle/>
          <a:p>
            <a:r>
              <a:rPr lang="ja-JP" altLang="en-US"/>
              <a:t>おにぎり販売、もうけの方程式</a:t>
            </a:r>
            <a:endParaRPr lang="ja-JP" altLang="ja-JP"/>
          </a:p>
        </p:txBody>
      </p:sp>
      <p:sp>
        <p:nvSpPr>
          <p:cNvPr id="90115" name="Rectangle 3"/>
          <p:cNvSpPr>
            <a:spLocks noGrp="1" noChangeArrowheads="1"/>
          </p:cNvSpPr>
          <p:nvPr>
            <p:ph type="body" idx="1"/>
          </p:nvPr>
        </p:nvSpPr>
        <p:spPr/>
        <p:txBody>
          <a:bodyPr/>
          <a:lstStyle/>
          <a:p>
            <a:r>
              <a:rPr lang="ja-JP" altLang="en-US" dirty="0" smtClean="0"/>
              <a:t>販売条件</a:t>
            </a:r>
            <a:endParaRPr lang="en-US" altLang="ja-JP" dirty="0" smtClean="0"/>
          </a:p>
          <a:p>
            <a:pPr lvl="1"/>
            <a:r>
              <a:rPr lang="en-US" altLang="ja-JP" dirty="0" smtClean="0"/>
              <a:t>50</a:t>
            </a:r>
            <a:r>
              <a:rPr lang="ja-JP" altLang="en-US" dirty="0" smtClean="0"/>
              <a:t>円で仕入れて</a:t>
            </a:r>
            <a:r>
              <a:rPr lang="en-US" altLang="ja-JP" dirty="0" smtClean="0"/>
              <a:t>105</a:t>
            </a:r>
            <a:r>
              <a:rPr lang="ja-JP" altLang="en-US" dirty="0" smtClean="0"/>
              <a:t>円で売る</a:t>
            </a:r>
            <a:endParaRPr lang="en-US" altLang="ja-JP" dirty="0" smtClean="0"/>
          </a:p>
          <a:p>
            <a:pPr lvl="1"/>
            <a:r>
              <a:rPr lang="ja-JP" altLang="en-US" dirty="0" smtClean="0"/>
              <a:t>売り損ない（機会損失）は</a:t>
            </a:r>
            <a:r>
              <a:rPr lang="en-US" altLang="ja-JP" dirty="0" smtClean="0"/>
              <a:t>10</a:t>
            </a:r>
            <a:r>
              <a:rPr lang="ja-JP" altLang="en-US" dirty="0" smtClean="0"/>
              <a:t>円の損</a:t>
            </a:r>
            <a:endParaRPr lang="en-US" altLang="ja-JP" dirty="0" smtClean="0"/>
          </a:p>
          <a:p>
            <a:r>
              <a:rPr lang="ja-JP" altLang="en-US" dirty="0" smtClean="0"/>
              <a:t>収益構造</a:t>
            </a:r>
            <a:endParaRPr lang="en-US" altLang="ja-JP" dirty="0" smtClean="0"/>
          </a:p>
          <a:p>
            <a:pPr lvl="1"/>
            <a:r>
              <a:rPr lang="ja-JP" altLang="en-US" dirty="0" smtClean="0"/>
              <a:t>売れ残れば</a:t>
            </a:r>
            <a:r>
              <a:rPr lang="en-US" altLang="ja-JP" dirty="0" smtClean="0"/>
              <a:t>50</a:t>
            </a:r>
            <a:r>
              <a:rPr lang="ja-JP" altLang="en-US" dirty="0"/>
              <a:t>円損する</a:t>
            </a:r>
          </a:p>
          <a:p>
            <a:pPr lvl="1"/>
            <a:r>
              <a:rPr lang="ja-JP" altLang="en-US" dirty="0" smtClean="0"/>
              <a:t>足りなければ</a:t>
            </a:r>
            <a:r>
              <a:rPr lang="en-US" altLang="ja-JP" dirty="0" smtClean="0"/>
              <a:t>55</a:t>
            </a:r>
            <a:r>
              <a:rPr lang="ja-JP" altLang="en-US" dirty="0" smtClean="0"/>
              <a:t>円儲け損なう（＋</a:t>
            </a:r>
            <a:r>
              <a:rPr lang="en-US" altLang="ja-JP" dirty="0" smtClean="0"/>
              <a:t>10</a:t>
            </a:r>
            <a:r>
              <a:rPr lang="ja-JP" altLang="en-US" dirty="0" smtClean="0"/>
              <a:t>円損する）</a:t>
            </a:r>
            <a:endParaRPr lang="en-US" altLang="ja-JP" dirty="0" smtClean="0"/>
          </a:p>
          <a:p>
            <a:r>
              <a:rPr lang="ja-JP" altLang="en-US" dirty="0" smtClean="0"/>
              <a:t>結局：不足の方が損が多い</a:t>
            </a:r>
            <a:r>
              <a:rPr lang="ja-JP" altLang="en-US" dirty="0" smtClean="0">
                <a:solidFill>
                  <a:srgbClr val="FF0000"/>
                </a:solidFill>
              </a:rPr>
              <a:t>　</a:t>
            </a:r>
            <a:r>
              <a:rPr lang="ja-JP" altLang="en-US" dirty="0" smtClean="0">
                <a:solidFill>
                  <a:srgbClr val="FF0000"/>
                </a:solidFill>
                <a:sym typeface="Wingdings" pitchFamily="2" charset="2"/>
              </a:rPr>
              <a:t>　</a:t>
            </a:r>
            <a:r>
              <a:rPr lang="ja-JP" altLang="en-US" dirty="0" smtClean="0">
                <a:solidFill>
                  <a:srgbClr val="FF0000"/>
                </a:solidFill>
              </a:rPr>
              <a:t>多めに仕入れよう</a:t>
            </a:r>
            <a:endParaRPr lang="ja-JP" altLang="en-US" dirty="0">
              <a:solidFill>
                <a:srgbClr val="FF0000"/>
              </a:solidFill>
            </a:endParaRPr>
          </a:p>
        </p:txBody>
      </p:sp>
    </p:spTree>
    <p:extLst>
      <p:ext uri="{BB962C8B-B14F-4D97-AF65-F5344CB8AC3E}">
        <p14:creationId xmlns:p14="http://schemas.microsoft.com/office/powerpoint/2010/main" val="4181878774"/>
      </p:ext>
    </p:extLst>
  </p:cSld>
  <p:clrMapOvr>
    <a:masterClrMapping/>
  </p:clrMapOvr>
  <p:transition>
    <p:cut/>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bwMode="auto">
          <a:xfrm>
            <a:off x="1476186" y="2837872"/>
            <a:ext cx="5504873" cy="591128"/>
          </a:xfrm>
          <a:prstGeom prst="roundRect">
            <a:avLst/>
          </a:prstGeom>
          <a:solidFill>
            <a:srgbClr val="FF0000">
              <a:alpha val="20000"/>
            </a:srgbClr>
          </a:solid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6" name="スライド番号プレースホルダ 5"/>
          <p:cNvSpPr>
            <a:spLocks noGrp="1"/>
          </p:cNvSpPr>
          <p:nvPr>
            <p:ph type="sldNum" sz="quarter" idx="12"/>
          </p:nvPr>
        </p:nvSpPr>
        <p:spPr/>
        <p:txBody>
          <a:bodyPr/>
          <a:lstStyle/>
          <a:p>
            <a:fld id="{7ED49EE9-6025-4C28-90DD-9F82D1569B73}" type="slidenum">
              <a:rPr lang="en-US" altLang="ja-JP"/>
              <a:pPr/>
              <a:t>68</a:t>
            </a:fld>
            <a:endParaRPr lang="en-US" altLang="ja-JP"/>
          </a:p>
        </p:txBody>
      </p:sp>
      <p:sp>
        <p:nvSpPr>
          <p:cNvPr id="90114" name="Rectangle 2"/>
          <p:cNvSpPr>
            <a:spLocks noGrp="1" noChangeArrowheads="1"/>
          </p:cNvSpPr>
          <p:nvPr>
            <p:ph type="title"/>
          </p:nvPr>
        </p:nvSpPr>
        <p:spPr/>
        <p:txBody>
          <a:bodyPr/>
          <a:lstStyle/>
          <a:p>
            <a:r>
              <a:rPr lang="ja-JP" altLang="en-US"/>
              <a:t>おにぎり販売、もうけの方程式</a:t>
            </a:r>
            <a:endParaRPr lang="ja-JP" altLang="ja-JP"/>
          </a:p>
        </p:txBody>
      </p:sp>
      <mc:AlternateContent xmlns:mc="http://schemas.openxmlformats.org/markup-compatibility/2006" xmlns:a14="http://schemas.microsoft.com/office/drawing/2010/main">
        <mc:Choice Requires="a14">
          <p:sp>
            <p:nvSpPr>
              <p:cNvPr id="90115" name="Rectangle 3"/>
              <p:cNvSpPr>
                <a:spLocks noGrp="1" noChangeArrowheads="1"/>
              </p:cNvSpPr>
              <p:nvPr>
                <p:ph type="body" idx="1"/>
              </p:nvPr>
            </p:nvSpPr>
            <p:spPr/>
            <p:txBody>
              <a:bodyPr>
                <a:normAutofit/>
              </a:bodyPr>
              <a:lstStyle/>
              <a:p>
                <a14:m>
                  <m:oMath xmlns:m="http://schemas.openxmlformats.org/officeDocument/2006/math">
                    <m:r>
                      <a:rPr lang="en-US" altLang="ja-JP" b="1" i="1" smtClean="0">
                        <a:latin typeface="Cambria Math"/>
                      </a:rPr>
                      <m:t>𝒛</m:t>
                    </m:r>
                    <m:r>
                      <a:rPr lang="en-US" altLang="ja-JP" b="1" i="1" smtClean="0">
                        <a:latin typeface="Cambria Math"/>
                      </a:rPr>
                      <m:t> </m:t>
                    </m:r>
                  </m:oMath>
                </a14:m>
                <a:r>
                  <a:rPr lang="ja-JP" altLang="en-US" dirty="0" smtClean="0"/>
                  <a:t>個</a:t>
                </a:r>
                <a:r>
                  <a:rPr lang="ja-JP" altLang="en-US" dirty="0"/>
                  <a:t>仕入れて </a:t>
                </a:r>
                <a14:m>
                  <m:oMath xmlns:m="http://schemas.openxmlformats.org/officeDocument/2006/math">
                    <m:r>
                      <a:rPr lang="en-US" altLang="ja-JP" b="1" i="1" smtClean="0">
                        <a:latin typeface="Cambria Math"/>
                      </a:rPr>
                      <m:t>𝒃</m:t>
                    </m:r>
                  </m:oMath>
                </a14:m>
                <a:r>
                  <a:rPr lang="en-US" altLang="ja-JP" dirty="0" smtClean="0"/>
                  <a:t> </a:t>
                </a:r>
                <a:r>
                  <a:rPr lang="ja-JP" altLang="en-US" dirty="0"/>
                  <a:t>個需要があれば、もうけは</a:t>
                </a:r>
                <a:r>
                  <a:rPr lang="ja-JP" altLang="en-US" dirty="0" smtClean="0"/>
                  <a:t>：</a:t>
                </a:r>
                <a:endParaRPr lang="en-US" altLang="ja-JP" dirty="0" smtClean="0"/>
              </a:p>
              <a:p>
                <a:pPr lvl="1">
                  <a:lnSpc>
                    <a:spcPct val="200000"/>
                  </a:lnSpc>
                </a:pPr>
                <a:r>
                  <a:rPr lang="ja-JP" altLang="en-US" dirty="0" smtClean="0"/>
                  <a:t>余る場合：売上高 － 仕入れ高 </a:t>
                </a:r>
                <a:endParaRPr lang="en-US" altLang="ja-JP" dirty="0" smtClean="0"/>
              </a:p>
              <a:p>
                <a:pPr marL="914400" lvl="2" indent="0">
                  <a:lnSpc>
                    <a:spcPct val="200000"/>
                  </a:lnSpc>
                  <a:buNone/>
                </a:pPr>
                <a14:m>
                  <m:oMathPara xmlns:m="http://schemas.openxmlformats.org/officeDocument/2006/math">
                    <m:oMathParaPr>
                      <m:jc m:val="centerGroup"/>
                    </m:oMathParaPr>
                    <m:oMath xmlns:m="http://schemas.openxmlformats.org/officeDocument/2006/math">
                      <m:r>
                        <a:rPr lang="en-US" altLang="ja-JP" sz="2400" b="1" i="1" smtClean="0">
                          <a:latin typeface="Cambria Math"/>
                        </a:rPr>
                        <m:t>𝟏𝟎𝟓</m:t>
                      </m:r>
                      <m:r>
                        <a:rPr lang="en-US" altLang="ja-JP" sz="2400" b="1" i="1" smtClean="0">
                          <a:latin typeface="Cambria Math"/>
                        </a:rPr>
                        <m:t>𝒃</m:t>
                      </m:r>
                      <m:r>
                        <a:rPr lang="en-US" altLang="ja-JP" sz="2400" b="1" i="1" smtClean="0">
                          <a:latin typeface="Cambria Math"/>
                        </a:rPr>
                        <m:t>−</m:t>
                      </m:r>
                      <m:r>
                        <a:rPr lang="en-US" altLang="ja-JP" sz="2400" b="1" i="1" smtClean="0">
                          <a:latin typeface="Cambria Math"/>
                        </a:rPr>
                        <m:t>𝟓𝟎</m:t>
                      </m:r>
                      <m:r>
                        <a:rPr lang="en-US" altLang="ja-JP" sz="2400" b="1" i="1" smtClean="0">
                          <a:latin typeface="Cambria Math"/>
                        </a:rPr>
                        <m:t>𝒛</m:t>
                      </m:r>
                      <m:r>
                        <a:rPr lang="en-US" altLang="ja-JP" sz="2400" b="1" i="1" smtClean="0">
                          <a:latin typeface="Cambria Math"/>
                        </a:rPr>
                        <m:t>  (</m:t>
                      </m:r>
                      <m:r>
                        <a:rPr lang="en-US" altLang="ja-JP" sz="2400" b="1" i="1" smtClean="0">
                          <a:latin typeface="Cambria Math"/>
                        </a:rPr>
                        <m:t>𝒃</m:t>
                      </m:r>
                      <m:r>
                        <a:rPr lang="en-US" altLang="ja-JP" sz="2400" b="1" i="1" smtClean="0">
                          <a:latin typeface="Cambria Math"/>
                        </a:rPr>
                        <m:t>&lt;</m:t>
                      </m:r>
                      <m:r>
                        <a:rPr lang="en-US" altLang="ja-JP" sz="2400" b="1" i="1" smtClean="0">
                          <a:latin typeface="Cambria Math"/>
                        </a:rPr>
                        <m:t>𝒛</m:t>
                      </m:r>
                      <m:r>
                        <a:rPr lang="en-US" altLang="ja-JP" sz="2400" b="1" i="1" smtClean="0">
                          <a:latin typeface="Cambria Math"/>
                        </a:rPr>
                        <m:t>)</m:t>
                      </m:r>
                    </m:oMath>
                  </m:oMathPara>
                </a14:m>
                <a:endParaRPr lang="en-US" altLang="ja-JP" sz="2400" dirty="0" smtClean="0"/>
              </a:p>
              <a:p>
                <a:pPr lvl="1">
                  <a:lnSpc>
                    <a:spcPct val="200000"/>
                  </a:lnSpc>
                </a:pPr>
                <a:r>
                  <a:rPr lang="ja-JP" altLang="en-US" dirty="0" smtClean="0"/>
                  <a:t>足りない場合：売上高 － 仕入れ高 － 機会損失費用</a:t>
                </a:r>
                <a:endParaRPr lang="en-US" altLang="ja-JP" dirty="0"/>
              </a:p>
              <a:p>
                <a:pPr marL="914400" lvl="2" indent="0">
                  <a:lnSpc>
                    <a:spcPct val="200000"/>
                  </a:lnSpc>
                  <a:buNone/>
                </a:pPr>
                <a14:m>
                  <m:oMathPara xmlns:m="http://schemas.openxmlformats.org/officeDocument/2006/math">
                    <m:oMathParaPr>
                      <m:jc m:val="centerGroup"/>
                    </m:oMathParaPr>
                    <m:oMath xmlns:m="http://schemas.openxmlformats.org/officeDocument/2006/math">
                      <m:r>
                        <a:rPr lang="en-US" altLang="ja-JP" sz="2400" b="1" i="1" smtClean="0">
                          <a:latin typeface="Cambria Math"/>
                        </a:rPr>
                        <m:t>𝟏𝟎𝟓</m:t>
                      </m:r>
                      <m:r>
                        <a:rPr lang="en-US" altLang="ja-JP" sz="2400" b="1" i="1" smtClean="0">
                          <a:solidFill>
                            <a:srgbClr val="FF0000"/>
                          </a:solidFill>
                          <a:latin typeface="Cambria Math"/>
                        </a:rPr>
                        <m:t>𝒛</m:t>
                      </m:r>
                      <m:r>
                        <a:rPr lang="en-US" altLang="ja-JP" sz="2400" b="1" i="1" smtClean="0">
                          <a:latin typeface="Cambria Math"/>
                        </a:rPr>
                        <m:t>−</m:t>
                      </m:r>
                      <m:r>
                        <a:rPr lang="en-US" altLang="ja-JP" sz="2400" b="1" i="1" smtClean="0">
                          <a:latin typeface="Cambria Math"/>
                        </a:rPr>
                        <m:t>𝟓𝟎</m:t>
                      </m:r>
                      <m:r>
                        <a:rPr lang="en-US" altLang="ja-JP" sz="2400" b="1" i="1" smtClean="0">
                          <a:latin typeface="Cambria Math"/>
                        </a:rPr>
                        <m:t>𝒛</m:t>
                      </m:r>
                      <m:r>
                        <a:rPr lang="en-US" altLang="ja-JP" sz="2400" b="1" i="1" smtClean="0">
                          <a:latin typeface="Cambria Math"/>
                        </a:rPr>
                        <m:t>−</m:t>
                      </m:r>
                      <m:r>
                        <a:rPr lang="en-US" altLang="ja-JP" sz="2400" b="1" i="1" smtClean="0">
                          <a:latin typeface="Cambria Math"/>
                        </a:rPr>
                        <m:t>𝟏𝟎</m:t>
                      </m:r>
                      <m:d>
                        <m:dPr>
                          <m:ctrlPr>
                            <a:rPr lang="en-US" altLang="ja-JP" sz="2400" b="1" i="1" smtClean="0">
                              <a:latin typeface="Cambria Math"/>
                            </a:rPr>
                          </m:ctrlPr>
                        </m:dPr>
                        <m:e>
                          <m:r>
                            <a:rPr lang="en-US" altLang="ja-JP" sz="2400" b="1" i="1" smtClean="0">
                              <a:latin typeface="Cambria Math"/>
                            </a:rPr>
                            <m:t>𝒃</m:t>
                          </m:r>
                          <m:r>
                            <a:rPr lang="en-US" altLang="ja-JP" sz="2400" b="1" i="1" smtClean="0">
                              <a:latin typeface="Cambria Math"/>
                            </a:rPr>
                            <m:t>−</m:t>
                          </m:r>
                          <m:r>
                            <a:rPr lang="en-US" altLang="ja-JP" sz="2400" b="1" i="1" smtClean="0">
                              <a:latin typeface="Cambria Math"/>
                            </a:rPr>
                            <m:t>𝒛</m:t>
                          </m:r>
                        </m:e>
                      </m:d>
                      <m:r>
                        <a:rPr lang="en-US" altLang="ja-JP" sz="2400" b="1" i="1" smtClean="0">
                          <a:latin typeface="Cambria Math"/>
                        </a:rPr>
                        <m:t>  (</m:t>
                      </m:r>
                      <m:r>
                        <a:rPr lang="en-US" altLang="ja-JP" sz="2400" b="1" i="1" smtClean="0">
                          <a:latin typeface="Cambria Math"/>
                        </a:rPr>
                        <m:t>𝒃</m:t>
                      </m:r>
                      <m:r>
                        <a:rPr lang="en-US" altLang="ja-JP" sz="2400" b="1" i="1" smtClean="0">
                          <a:latin typeface="Cambria Math"/>
                        </a:rPr>
                        <m:t>≥</m:t>
                      </m:r>
                      <m:r>
                        <a:rPr lang="en-US" altLang="ja-JP" sz="2400" b="1" i="1" smtClean="0">
                          <a:latin typeface="Cambria Math"/>
                        </a:rPr>
                        <m:t>𝒛</m:t>
                      </m:r>
                      <m:r>
                        <a:rPr lang="en-US" altLang="ja-JP" sz="2400" b="1" i="1" smtClean="0">
                          <a:latin typeface="Cambria Math"/>
                        </a:rPr>
                        <m:t>)</m:t>
                      </m:r>
                    </m:oMath>
                  </m:oMathPara>
                </a14:m>
                <a:endParaRPr lang="en-US" altLang="ja-JP" dirty="0" smtClean="0"/>
              </a:p>
              <a:p>
                <a:pPr lvl="1"/>
                <a:r>
                  <a:rPr lang="ja-JP" altLang="en-US" dirty="0" smtClean="0"/>
                  <a:t>あらゆる  </a:t>
                </a:r>
                <a14:m>
                  <m:oMath xmlns:m="http://schemas.openxmlformats.org/officeDocument/2006/math">
                    <m:r>
                      <a:rPr lang="en-US" altLang="ja-JP" i="1">
                        <a:latin typeface="Cambria Math"/>
                      </a:rPr>
                      <m:t>𝒃</m:t>
                    </m:r>
                  </m:oMath>
                </a14:m>
                <a:r>
                  <a:rPr lang="ja-JP" altLang="en-US" dirty="0" smtClean="0"/>
                  <a:t> について合計すると、期待費用が計算できる</a:t>
                </a:r>
                <a:endParaRPr lang="ja-JP" altLang="ja-JP" dirty="0"/>
              </a:p>
              <a:p>
                <a:r>
                  <a:rPr lang="ja-JP" altLang="en-US" dirty="0" smtClean="0"/>
                  <a:t>最適</a:t>
                </a:r>
                <a:r>
                  <a:rPr lang="ja-JP" altLang="en-US" dirty="0"/>
                  <a:t>仕入れ量が</a:t>
                </a:r>
                <a:r>
                  <a:rPr lang="ja-JP" altLang="en-US" dirty="0" smtClean="0"/>
                  <a:t>あれば</a:t>
                </a:r>
                <a:r>
                  <a:rPr lang="ja-JP" altLang="en-US" dirty="0"/>
                  <a:t>、毎日それを繰り返すのが最適</a:t>
                </a:r>
              </a:p>
            </p:txBody>
          </p:sp>
        </mc:Choice>
        <mc:Fallback xmlns="">
          <p:sp>
            <p:nvSpPr>
              <p:cNvPr id="90115" name="Rectangle 3"/>
              <p:cNvSpPr>
                <a:spLocks noGrp="1" noRot="1" noChangeAspect="1" noMove="1" noResize="1" noEditPoints="1" noAdjustHandles="1" noChangeArrowheads="1" noChangeShapeType="1" noTextEdit="1"/>
              </p:cNvSpPr>
              <p:nvPr>
                <p:ph type="body" idx="1"/>
              </p:nvPr>
            </p:nvSpPr>
            <p:spPr>
              <a:blipFill rotWithShape="1">
                <a:blip r:embed="rId3"/>
                <a:stretch>
                  <a:fillRect l="-963"/>
                </a:stretch>
              </a:blipFill>
            </p:spPr>
            <p:txBody>
              <a:bodyPr/>
              <a:lstStyle/>
              <a:p>
                <a:r>
                  <a:rPr lang="ja-JP" altLang="en-US">
                    <a:noFill/>
                  </a:rPr>
                  <a:t> </a:t>
                </a:r>
              </a:p>
            </p:txBody>
          </p:sp>
        </mc:Fallback>
      </mc:AlternateContent>
      <p:sp>
        <p:nvSpPr>
          <p:cNvPr id="9" name="角丸四角形 8"/>
          <p:cNvSpPr/>
          <p:nvPr/>
        </p:nvSpPr>
        <p:spPr bwMode="auto">
          <a:xfrm>
            <a:off x="1403648" y="4149080"/>
            <a:ext cx="5504873" cy="591128"/>
          </a:xfrm>
          <a:prstGeom prst="roundRect">
            <a:avLst/>
          </a:prstGeom>
          <a:solidFill>
            <a:srgbClr val="FF0000">
              <a:alpha val="20000"/>
            </a:srgbClr>
          </a:solid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Tree>
    <p:extLst>
      <p:ext uri="{BB962C8B-B14F-4D97-AF65-F5344CB8AC3E}">
        <p14:creationId xmlns:p14="http://schemas.microsoft.com/office/powerpoint/2010/main" val="966808850"/>
      </p:ext>
    </p:extLst>
  </p:cSld>
  <p:clrMapOvr>
    <a:masterClrMapping/>
  </p:clrMapOvr>
  <p:transition>
    <p:cut/>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A5DF58F0-2E25-4419-80E2-AB3D1A1EFB02}" type="slidenum">
              <a:rPr lang="en-US" altLang="ja-JP"/>
              <a:pPr/>
              <a:t>69</a:t>
            </a:fld>
            <a:endParaRPr lang="en-US" altLang="ja-JP"/>
          </a:p>
        </p:txBody>
      </p:sp>
      <p:sp>
        <p:nvSpPr>
          <p:cNvPr id="199682" name="Rectangle 2"/>
          <p:cNvSpPr>
            <a:spLocks noGrp="1" noChangeArrowheads="1"/>
          </p:cNvSpPr>
          <p:nvPr>
            <p:ph type="title"/>
          </p:nvPr>
        </p:nvSpPr>
        <p:spPr/>
        <p:txBody>
          <a:bodyPr/>
          <a:lstStyle/>
          <a:p>
            <a:r>
              <a:rPr lang="ja-JP" altLang="en-US"/>
              <a:t>もうけの計算</a:t>
            </a:r>
            <a:endParaRPr lang="ja-JP" altLang="ja-JP"/>
          </a:p>
        </p:txBody>
      </p:sp>
      <p:sp>
        <p:nvSpPr>
          <p:cNvPr id="199683" name="Rectangle 3"/>
          <p:cNvSpPr>
            <a:spLocks noGrp="1" noChangeArrowheads="1"/>
          </p:cNvSpPr>
          <p:nvPr>
            <p:ph type="body" idx="1"/>
          </p:nvPr>
        </p:nvSpPr>
        <p:spPr/>
        <p:txBody>
          <a:bodyPr/>
          <a:lstStyle/>
          <a:p>
            <a:r>
              <a:rPr lang="ja-JP" altLang="en-US"/>
              <a:t>過去のデータがあれば、計算できる</a:t>
            </a:r>
          </a:p>
          <a:p>
            <a:pPr lvl="1"/>
            <a:r>
              <a:rPr lang="en-US" altLang="ja-JP">
                <a:sym typeface="Wingdings" pitchFamily="2" charset="2"/>
              </a:rPr>
              <a:t>153</a:t>
            </a:r>
            <a:r>
              <a:rPr lang="ja-JP" altLang="en-US">
                <a:sym typeface="Wingdings" pitchFamily="2" charset="2"/>
              </a:rPr>
              <a:t>個仕入れておけば良かったなぁ</a:t>
            </a:r>
          </a:p>
          <a:p>
            <a:pPr lvl="1">
              <a:buFont typeface="Wingdings" pitchFamily="2" charset="2"/>
              <a:buNone/>
            </a:pPr>
            <a:endParaRPr lang="ja-JP" altLang="en-US">
              <a:sym typeface="Wingdings" pitchFamily="2" charset="2"/>
            </a:endParaRPr>
          </a:p>
          <a:p>
            <a:pPr lvl="1">
              <a:buFont typeface="Wingdings" pitchFamily="2" charset="2"/>
              <a:buNone/>
            </a:pPr>
            <a:r>
              <a:rPr lang="ja-JP" altLang="en-US">
                <a:sym typeface="Wingdings" pitchFamily="2" charset="2"/>
              </a:rPr>
              <a:t>　　　　　　　</a:t>
            </a:r>
            <a:r>
              <a:rPr lang="ja-JP" altLang="en-US">
                <a:solidFill>
                  <a:srgbClr val="FF0000"/>
                </a:solidFill>
                <a:sym typeface="Wingdings" pitchFamily="2" charset="2"/>
              </a:rPr>
              <a:t>なぜ、そうなるのか？</a:t>
            </a:r>
          </a:p>
          <a:p>
            <a:r>
              <a:rPr lang="ja-JP" altLang="en-US">
                <a:sym typeface="Wingdings" pitchFamily="2" charset="2"/>
              </a:rPr>
              <a:t>計算の仕組み</a:t>
            </a: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1641215521"/>
              </p:ext>
            </p:extLst>
          </p:nvPr>
        </p:nvGraphicFramePr>
        <p:xfrm>
          <a:off x="1390476" y="4005132"/>
          <a:ext cx="6235700" cy="1006475"/>
        </p:xfrm>
        <a:graphic>
          <a:graphicData uri="http://schemas.openxmlformats.org/presentationml/2006/ole">
            <mc:AlternateContent xmlns:mc="http://schemas.openxmlformats.org/markup-compatibility/2006">
              <mc:Choice xmlns:v="urn:schemas-microsoft-com:vml" Requires="v">
                <p:oleObj spid="_x0000_s11278" name="数式" r:id="rId4" imgW="2679480" imgH="431640" progId="Equation.3">
                  <p:embed/>
                </p:oleObj>
              </mc:Choice>
              <mc:Fallback>
                <p:oleObj name="数式" r:id="rId4" imgW="2679480" imgH="431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90476" y="4005132"/>
                        <a:ext cx="62357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AutoShape 8"/>
          <p:cNvSpPr>
            <a:spLocks noChangeArrowheads="1"/>
          </p:cNvSpPr>
          <p:nvPr/>
        </p:nvSpPr>
        <p:spPr bwMode="auto">
          <a:xfrm>
            <a:off x="2974191" y="5473874"/>
            <a:ext cx="2186531" cy="429320"/>
          </a:xfrm>
          <a:prstGeom prst="wedgeRoundRectCallout">
            <a:avLst>
              <a:gd name="adj1" fmla="val -48029"/>
              <a:gd name="adj2" fmla="val -241680"/>
              <a:gd name="adj3" fmla="val 16667"/>
            </a:avLst>
          </a:prstGeom>
          <a:solidFill>
            <a:srgbClr val="FF99CC">
              <a:alpha val="30000"/>
            </a:srgbClr>
          </a:solidFill>
          <a:ln w="9525" algn="ctr">
            <a:noFill/>
            <a:prstDash val="dash"/>
            <a:miter lim="800000"/>
            <a:headEnd/>
            <a:tailEnd/>
          </a:ln>
          <a:effectLst/>
        </p:spPr>
        <p:txBody>
          <a:bodyPr/>
          <a:lstStyle/>
          <a:p>
            <a:r>
              <a:rPr lang="ja-JP" altLang="en-US" sz="1600" b="1" dirty="0" smtClean="0">
                <a:solidFill>
                  <a:srgbClr val="0000CC"/>
                </a:solidFill>
                <a:ea typeface="HG丸ｺﾞｼｯｸM-PRO" pitchFamily="50" charset="-128"/>
              </a:rPr>
              <a:t>売れ残った場合</a:t>
            </a:r>
            <a:endParaRPr lang="ja-JP" altLang="en-US" sz="1600" b="1" dirty="0">
              <a:solidFill>
                <a:srgbClr val="0000CC"/>
              </a:solidFill>
              <a:ea typeface="HG丸ｺﾞｼｯｸM-PRO" pitchFamily="50" charset="-128"/>
            </a:endParaRPr>
          </a:p>
        </p:txBody>
      </p:sp>
      <p:sp>
        <p:nvSpPr>
          <p:cNvPr id="7" name="AutoShape 7"/>
          <p:cNvSpPr>
            <a:spLocks noChangeArrowheads="1"/>
          </p:cNvSpPr>
          <p:nvPr/>
        </p:nvSpPr>
        <p:spPr bwMode="auto">
          <a:xfrm>
            <a:off x="5671127" y="5448822"/>
            <a:ext cx="2195218" cy="404270"/>
          </a:xfrm>
          <a:prstGeom prst="wedgeRoundRectCallout">
            <a:avLst>
              <a:gd name="adj1" fmla="val -47314"/>
              <a:gd name="adj2" fmla="val -229404"/>
              <a:gd name="adj3" fmla="val 16667"/>
            </a:avLst>
          </a:prstGeom>
          <a:solidFill>
            <a:srgbClr val="66FF66">
              <a:alpha val="39999"/>
            </a:srgbClr>
          </a:solidFill>
          <a:ln w="9525" algn="ctr">
            <a:noFill/>
            <a:prstDash val="dash"/>
            <a:miter lim="800000"/>
            <a:headEnd/>
            <a:tailEnd/>
          </a:ln>
          <a:effectLst/>
        </p:spPr>
        <p:txBody>
          <a:bodyPr/>
          <a:lstStyle/>
          <a:p>
            <a:r>
              <a:rPr lang="ja-JP" altLang="en-US" sz="1600" b="1" dirty="0" smtClean="0">
                <a:solidFill>
                  <a:srgbClr val="0000CC"/>
                </a:solidFill>
                <a:ea typeface="HG丸ｺﾞｼｯｸM-PRO" pitchFamily="50" charset="-128"/>
              </a:rPr>
              <a:t>売り切れた場合</a:t>
            </a:r>
            <a:endParaRPr lang="ja-JP" altLang="en-US" sz="1600" b="1" dirty="0">
              <a:solidFill>
                <a:srgbClr val="0000CC"/>
              </a:solidFill>
              <a:ea typeface="HG丸ｺﾞｼｯｸM-PRO" pitchFamily="50" charset="-128"/>
            </a:endParaRPr>
          </a:p>
        </p:txBody>
      </p:sp>
      <p:sp>
        <p:nvSpPr>
          <p:cNvPr id="8" name="AutoShape 7"/>
          <p:cNvSpPr>
            <a:spLocks noChangeArrowheads="1"/>
          </p:cNvSpPr>
          <p:nvPr/>
        </p:nvSpPr>
        <p:spPr bwMode="auto">
          <a:xfrm>
            <a:off x="558230" y="5455402"/>
            <a:ext cx="1884346" cy="381727"/>
          </a:xfrm>
          <a:prstGeom prst="wedgeRoundRectCallout">
            <a:avLst>
              <a:gd name="adj1" fmla="val 22145"/>
              <a:gd name="adj2" fmla="val -226184"/>
              <a:gd name="adj3" fmla="val 16667"/>
            </a:avLst>
          </a:prstGeom>
          <a:solidFill>
            <a:schemeClr val="accent2">
              <a:lumMod val="40000"/>
              <a:lumOff val="60000"/>
              <a:alpha val="39999"/>
            </a:schemeClr>
          </a:solidFill>
          <a:ln w="9525" algn="ctr">
            <a:noFill/>
            <a:prstDash val="solid"/>
            <a:miter lim="800000"/>
            <a:headEnd/>
            <a:tailEnd/>
          </a:ln>
          <a:effectLst/>
        </p:spPr>
        <p:txBody>
          <a:bodyPr/>
          <a:lstStyle/>
          <a:p>
            <a:r>
              <a:rPr lang="ja-JP" altLang="en-US" sz="1600" b="1" dirty="0" err="1" smtClean="0">
                <a:solidFill>
                  <a:srgbClr val="0000CC"/>
                </a:solidFill>
                <a:ea typeface="HG丸ｺﾞｼｯｸM-PRO" pitchFamily="50" charset="-128"/>
              </a:rPr>
              <a:t>ｂ</a:t>
            </a:r>
            <a:r>
              <a:rPr lang="ja-JP" altLang="en-US" sz="1600" b="1" dirty="0">
                <a:solidFill>
                  <a:srgbClr val="0000CC"/>
                </a:solidFill>
                <a:ea typeface="HG丸ｺﾞｼｯｸM-PRO" pitchFamily="50" charset="-128"/>
              </a:rPr>
              <a:t>個</a:t>
            </a:r>
            <a:r>
              <a:rPr lang="ja-JP" altLang="en-US" sz="1600" b="1" dirty="0" smtClean="0">
                <a:solidFill>
                  <a:srgbClr val="0000CC"/>
                </a:solidFill>
                <a:ea typeface="HG丸ｺﾞｼｯｸM-PRO" pitchFamily="50" charset="-128"/>
              </a:rPr>
              <a:t>売れた日数</a:t>
            </a:r>
            <a:endParaRPr lang="ja-JP" altLang="en-US" sz="1600" b="1" dirty="0">
              <a:solidFill>
                <a:srgbClr val="0000CC"/>
              </a:solidFill>
              <a:ea typeface="HG丸ｺﾞｼｯｸM-PRO" pitchFamily="50" charset="-128"/>
            </a:endParaRPr>
          </a:p>
        </p:txBody>
      </p:sp>
      <p:sp>
        <p:nvSpPr>
          <p:cNvPr id="9" name="角丸四角形 8"/>
          <p:cNvSpPr/>
          <p:nvPr/>
        </p:nvSpPr>
        <p:spPr bwMode="auto">
          <a:xfrm>
            <a:off x="1238570" y="4196219"/>
            <a:ext cx="2519238" cy="814192"/>
          </a:xfrm>
          <a:prstGeom prst="roundRect">
            <a:avLst/>
          </a:prstGeom>
          <a:solidFill>
            <a:srgbClr val="FF0000">
              <a:alpha val="20000"/>
            </a:srgb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10" name="角丸四角形 9"/>
          <p:cNvSpPr/>
          <p:nvPr/>
        </p:nvSpPr>
        <p:spPr bwMode="auto">
          <a:xfrm>
            <a:off x="3856509" y="4183693"/>
            <a:ext cx="3947205" cy="814192"/>
          </a:xfrm>
          <a:prstGeom prst="roundRect">
            <a:avLst/>
          </a:prstGeom>
          <a:solidFill>
            <a:srgbClr val="00CC00">
              <a:alpha val="20000"/>
            </a:srgbClr>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3" name="円/楕円 2"/>
          <p:cNvSpPr/>
          <p:nvPr/>
        </p:nvSpPr>
        <p:spPr bwMode="auto">
          <a:xfrm>
            <a:off x="1791222" y="4208745"/>
            <a:ext cx="363255" cy="663880"/>
          </a:xfrm>
          <a:prstGeom prst="ellipse">
            <a:avLst/>
          </a:prstGeom>
          <a:solidFill>
            <a:schemeClr val="bg2">
              <a:lumMod val="75000"/>
              <a:alpha val="34118"/>
            </a:scheme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Tree>
    <p:extLst>
      <p:ext uri="{BB962C8B-B14F-4D97-AF65-F5344CB8AC3E}">
        <p14:creationId xmlns:p14="http://schemas.microsoft.com/office/powerpoint/2010/main" val="1314650679"/>
      </p:ext>
    </p:extLst>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35146EDB-EA7A-4D5C-B8A8-8788DB25F1C1}" type="slidenum">
              <a:rPr lang="en-US" altLang="ja-JP"/>
              <a:pPr/>
              <a:t>7</a:t>
            </a:fld>
            <a:endParaRPr lang="en-US" altLang="ja-JP"/>
          </a:p>
        </p:txBody>
      </p:sp>
      <p:sp>
        <p:nvSpPr>
          <p:cNvPr id="13314" name="Rectangle 2"/>
          <p:cNvSpPr>
            <a:spLocks noGrp="1" noChangeArrowheads="1"/>
          </p:cNvSpPr>
          <p:nvPr>
            <p:ph type="title"/>
          </p:nvPr>
        </p:nvSpPr>
        <p:spPr/>
        <p:txBody>
          <a:bodyPr/>
          <a:lstStyle/>
          <a:p>
            <a:r>
              <a:rPr lang="ja-JP" altLang="en-US"/>
              <a:t>生産システムの在庫</a:t>
            </a:r>
          </a:p>
        </p:txBody>
      </p:sp>
      <p:sp>
        <p:nvSpPr>
          <p:cNvPr id="13315" name="Rectangle 3"/>
          <p:cNvSpPr>
            <a:spLocks noGrp="1" noChangeArrowheads="1"/>
          </p:cNvSpPr>
          <p:nvPr>
            <p:ph type="body" idx="1"/>
          </p:nvPr>
        </p:nvSpPr>
        <p:spPr>
          <a:xfrm>
            <a:off x="755650" y="1485900"/>
            <a:ext cx="7704138" cy="4511675"/>
          </a:xfrm>
        </p:spPr>
        <p:txBody>
          <a:bodyPr>
            <a:normAutofit lnSpcReduction="10000"/>
          </a:bodyPr>
          <a:lstStyle/>
          <a:p>
            <a:r>
              <a:rPr lang="ja-JP" altLang="en-US"/>
              <a:t>在庫＝棚卸資産</a:t>
            </a:r>
          </a:p>
          <a:p>
            <a:pPr lvl="1"/>
            <a:r>
              <a:rPr lang="ja-JP" altLang="en-US"/>
              <a:t>形態（原材料、部品、半製品、製品、商品）</a:t>
            </a:r>
          </a:p>
          <a:p>
            <a:pPr lvl="1"/>
            <a:r>
              <a:rPr lang="ja-JP" altLang="en-US"/>
              <a:t>場所（倉庫、棚、仕掛り、製品倉庫）</a:t>
            </a:r>
          </a:p>
          <a:p>
            <a:r>
              <a:rPr lang="ja-JP" altLang="en-US"/>
              <a:t>調達、生産、販売プロセスの中での在庫</a:t>
            </a:r>
          </a:p>
          <a:p>
            <a:endParaRPr lang="ja-JP" altLang="en-US"/>
          </a:p>
          <a:p>
            <a:r>
              <a:rPr lang="ja-JP" altLang="en-US"/>
              <a:t>多品種少量生産、短納期生産への移行</a:t>
            </a:r>
          </a:p>
          <a:p>
            <a:r>
              <a:rPr lang="ja-JP" altLang="en-US"/>
              <a:t>必要なときに必要なものを</a:t>
            </a:r>
          </a:p>
          <a:p>
            <a:pPr lvl="1"/>
            <a:r>
              <a:rPr lang="ja-JP" altLang="en-US"/>
              <a:t>ジャストインタイム（</a:t>
            </a:r>
            <a:r>
              <a:rPr lang="en-US" altLang="ja-JP"/>
              <a:t>Just In Time</a:t>
            </a:r>
            <a:r>
              <a:rPr lang="ja-JP" altLang="en-US"/>
              <a:t>、かんばん方式）</a:t>
            </a:r>
          </a:p>
          <a:p>
            <a:pPr lvl="1"/>
            <a:r>
              <a:rPr lang="en-US" altLang="ja-JP"/>
              <a:t>MRP II</a:t>
            </a:r>
            <a:r>
              <a:rPr lang="ja-JP" altLang="en-US"/>
              <a:t>（</a:t>
            </a:r>
            <a:r>
              <a:rPr lang="en-US" altLang="ja-JP"/>
              <a:t>Manufacturing Resource Planning</a:t>
            </a:r>
            <a:r>
              <a:rPr lang="ja-JP" altLang="en-US"/>
              <a:t>）</a:t>
            </a:r>
          </a:p>
        </p:txBody>
      </p:sp>
    </p:spTree>
    <p:extLst>
      <p:ext uri="{BB962C8B-B14F-4D97-AF65-F5344CB8AC3E}">
        <p14:creationId xmlns:p14="http://schemas.microsoft.com/office/powerpoint/2010/main" val="351661667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 5"/>
          <p:cNvSpPr>
            <a:spLocks noGrp="1"/>
          </p:cNvSpPr>
          <p:nvPr>
            <p:ph type="sldNum" sz="quarter" idx="12"/>
          </p:nvPr>
        </p:nvSpPr>
        <p:spPr/>
        <p:txBody>
          <a:bodyPr/>
          <a:lstStyle/>
          <a:p>
            <a:fld id="{97235D8E-C31B-435C-8EB6-0AD54F483C86}" type="slidenum">
              <a:rPr lang="en-US" altLang="ja-JP"/>
              <a:pPr/>
              <a:t>70</a:t>
            </a:fld>
            <a:endParaRPr lang="en-US" altLang="ja-JP"/>
          </a:p>
        </p:txBody>
      </p:sp>
      <p:sp>
        <p:nvSpPr>
          <p:cNvPr id="201730" name="Rectangle 2"/>
          <p:cNvSpPr>
            <a:spLocks noGrp="1" noChangeArrowheads="1"/>
          </p:cNvSpPr>
          <p:nvPr>
            <p:ph type="title"/>
          </p:nvPr>
        </p:nvSpPr>
        <p:spPr/>
        <p:txBody>
          <a:bodyPr/>
          <a:lstStyle/>
          <a:p>
            <a:r>
              <a:rPr lang="ja-JP" altLang="en-US"/>
              <a:t>最適解の理屈</a:t>
            </a:r>
            <a:endParaRPr lang="ja-JP" altLang="ja-JP"/>
          </a:p>
        </p:txBody>
      </p:sp>
      <p:sp>
        <p:nvSpPr>
          <p:cNvPr id="201731" name="Rectangle 3"/>
          <p:cNvSpPr>
            <a:spLocks noGrp="1" noChangeArrowheads="1"/>
          </p:cNvSpPr>
          <p:nvPr>
            <p:ph type="body" idx="1"/>
          </p:nvPr>
        </p:nvSpPr>
        <p:spPr/>
        <p:txBody>
          <a:bodyPr/>
          <a:lstStyle/>
          <a:p>
            <a:r>
              <a:rPr lang="ja-JP" altLang="en-US" dirty="0" smtClean="0">
                <a:sym typeface="Wingdings" pitchFamily="2" charset="2"/>
              </a:rPr>
              <a:t>もうけ最大化</a:t>
            </a:r>
            <a:endParaRPr lang="ja-JP" altLang="en-US" dirty="0">
              <a:sym typeface="Wingdings" pitchFamily="2" charset="2"/>
            </a:endParaRPr>
          </a:p>
        </p:txBody>
      </p:sp>
      <p:graphicFrame>
        <p:nvGraphicFramePr>
          <p:cNvPr id="201732" name="Object 4"/>
          <p:cNvGraphicFramePr>
            <a:graphicFrameLocks noChangeAspect="1"/>
          </p:cNvGraphicFramePr>
          <p:nvPr>
            <p:extLst>
              <p:ext uri="{D42A27DB-BD31-4B8C-83A1-F6EECF244321}">
                <p14:modId xmlns:p14="http://schemas.microsoft.com/office/powerpoint/2010/main" val="2901938240"/>
              </p:ext>
            </p:extLst>
          </p:nvPr>
        </p:nvGraphicFramePr>
        <p:xfrm>
          <a:off x="1378494" y="1937860"/>
          <a:ext cx="6235700" cy="1006475"/>
        </p:xfrm>
        <a:graphic>
          <a:graphicData uri="http://schemas.openxmlformats.org/presentationml/2006/ole">
            <mc:AlternateContent xmlns:mc="http://schemas.openxmlformats.org/markup-compatibility/2006">
              <mc:Choice xmlns:v="urn:schemas-microsoft-com:vml" Requires="v">
                <p:oleObj spid="_x0000_s12322" name="数式" r:id="rId4" imgW="2679480" imgH="431640" progId="Equation.3">
                  <p:embed/>
                </p:oleObj>
              </mc:Choice>
              <mc:Fallback>
                <p:oleObj name="数式" r:id="rId4" imgW="2679480" imgH="431640" progId="Equation.3">
                  <p:embed/>
                  <p:pic>
                    <p:nvPicPr>
                      <p:cNvPr id="0" name=""/>
                      <p:cNvPicPr>
                        <a:picLocks noChangeAspect="1" noChangeArrowheads="1"/>
                      </p:cNvPicPr>
                      <p:nvPr/>
                    </p:nvPicPr>
                    <p:blipFill>
                      <a:blip r:embed="rId5"/>
                      <a:srcRect/>
                      <a:stretch>
                        <a:fillRect/>
                      </a:stretch>
                    </p:blipFill>
                    <p:spPr bwMode="auto">
                      <a:xfrm>
                        <a:off x="1378494" y="1937860"/>
                        <a:ext cx="6235700" cy="1006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4"/>
          <p:cNvGraphicFramePr>
            <a:graphicFrameLocks noChangeAspect="1"/>
          </p:cNvGraphicFramePr>
          <p:nvPr>
            <p:extLst>
              <p:ext uri="{D42A27DB-BD31-4B8C-83A1-F6EECF244321}">
                <p14:modId xmlns:p14="http://schemas.microsoft.com/office/powerpoint/2010/main" val="2375530917"/>
              </p:ext>
            </p:extLst>
          </p:nvPr>
        </p:nvGraphicFramePr>
        <p:xfrm>
          <a:off x="1783014" y="4114421"/>
          <a:ext cx="5645150" cy="1006475"/>
        </p:xfrm>
        <a:graphic>
          <a:graphicData uri="http://schemas.openxmlformats.org/presentationml/2006/ole">
            <mc:AlternateContent xmlns:mc="http://schemas.openxmlformats.org/markup-compatibility/2006">
              <mc:Choice xmlns:v="urn:schemas-microsoft-com:vml" Requires="v">
                <p:oleObj spid="_x0000_s12323" name="数式" r:id="rId6" imgW="2425680" imgH="431640" progId="Equation.3">
                  <p:embed/>
                </p:oleObj>
              </mc:Choice>
              <mc:Fallback>
                <p:oleObj name="数式" r:id="rId6" imgW="2425680" imgH="431640" progId="Equation.3">
                  <p:embed/>
                  <p:pic>
                    <p:nvPicPr>
                      <p:cNvPr id="0" name=""/>
                      <p:cNvPicPr>
                        <a:picLocks noChangeAspect="1" noChangeArrowheads="1"/>
                      </p:cNvPicPr>
                      <p:nvPr/>
                    </p:nvPicPr>
                    <p:blipFill>
                      <a:blip r:embed="rId7"/>
                      <a:srcRect/>
                      <a:stretch>
                        <a:fillRect/>
                      </a:stretch>
                    </p:blipFill>
                    <p:spPr bwMode="auto">
                      <a:xfrm>
                        <a:off x="1783014" y="4114421"/>
                        <a:ext cx="5645150" cy="1006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Oval 5"/>
          <p:cNvSpPr>
            <a:spLocks noChangeArrowheads="1"/>
          </p:cNvSpPr>
          <p:nvPr/>
        </p:nvSpPr>
        <p:spPr bwMode="auto">
          <a:xfrm>
            <a:off x="3340851" y="4169049"/>
            <a:ext cx="2065553" cy="866775"/>
          </a:xfrm>
          <a:prstGeom prst="ellipse">
            <a:avLst/>
          </a:prstGeom>
          <a:solidFill>
            <a:srgbClr val="FFCCFF">
              <a:alpha val="39999"/>
            </a:srgbClr>
          </a:solidFill>
          <a:ln w="9525" algn="ctr">
            <a:noFill/>
            <a:prstDash val="dash"/>
            <a:round/>
            <a:headEnd/>
            <a:tailEnd/>
          </a:ln>
          <a:effectLst/>
        </p:spPr>
        <p:txBody>
          <a:bodyPr wrap="none" anchor="ctr"/>
          <a:lstStyle/>
          <a:p>
            <a:endParaRPr lang="ja-JP" altLang="en-US"/>
          </a:p>
        </p:txBody>
      </p:sp>
      <p:sp>
        <p:nvSpPr>
          <p:cNvPr id="20" name="Oval 6"/>
          <p:cNvSpPr>
            <a:spLocks noChangeArrowheads="1"/>
          </p:cNvSpPr>
          <p:nvPr/>
        </p:nvSpPr>
        <p:spPr bwMode="auto">
          <a:xfrm>
            <a:off x="5481735" y="4181575"/>
            <a:ext cx="2105440" cy="866775"/>
          </a:xfrm>
          <a:prstGeom prst="ellipse">
            <a:avLst/>
          </a:prstGeom>
          <a:solidFill>
            <a:srgbClr val="00FF00">
              <a:alpha val="10001"/>
            </a:srgbClr>
          </a:solidFill>
          <a:ln w="9525" algn="ctr">
            <a:noFill/>
            <a:prstDash val="dash"/>
            <a:round/>
            <a:headEnd/>
            <a:tailEnd/>
          </a:ln>
          <a:effectLst/>
        </p:spPr>
        <p:txBody>
          <a:bodyPr wrap="none" anchor="ctr"/>
          <a:lstStyle/>
          <a:p>
            <a:endParaRPr lang="ja-JP" altLang="en-US"/>
          </a:p>
        </p:txBody>
      </p:sp>
      <p:sp>
        <p:nvSpPr>
          <p:cNvPr id="22" name="AutoShape 8"/>
          <p:cNvSpPr>
            <a:spLocks noChangeArrowheads="1"/>
          </p:cNvSpPr>
          <p:nvPr/>
        </p:nvSpPr>
        <p:spPr bwMode="auto">
          <a:xfrm>
            <a:off x="2356816" y="5432699"/>
            <a:ext cx="1817688" cy="655637"/>
          </a:xfrm>
          <a:prstGeom prst="wedgeRoundRectCallout">
            <a:avLst>
              <a:gd name="adj1" fmla="val 48196"/>
              <a:gd name="adj2" fmla="val -121745"/>
              <a:gd name="adj3" fmla="val 16667"/>
            </a:avLst>
          </a:prstGeom>
          <a:solidFill>
            <a:srgbClr val="FF99CC">
              <a:alpha val="30000"/>
            </a:srgbClr>
          </a:solidFill>
          <a:ln w="9525" algn="ctr">
            <a:noFill/>
            <a:prstDash val="dash"/>
            <a:miter lim="800000"/>
            <a:headEnd/>
            <a:tailEnd/>
          </a:ln>
          <a:effectLst/>
        </p:spPr>
        <p:txBody>
          <a:bodyPr/>
          <a:lstStyle/>
          <a:p>
            <a:r>
              <a:rPr lang="ja-JP" altLang="en-US" sz="1600" b="1">
                <a:solidFill>
                  <a:srgbClr val="0000CC"/>
                </a:solidFill>
                <a:ea typeface="HG丸ｺﾞｼｯｸM-PRO" pitchFamily="50" charset="-128"/>
              </a:rPr>
              <a:t>売れ残った</a:t>
            </a:r>
          </a:p>
          <a:p>
            <a:r>
              <a:rPr lang="ja-JP" altLang="en-US" sz="1600" b="1">
                <a:solidFill>
                  <a:srgbClr val="0000CC"/>
                </a:solidFill>
                <a:ea typeface="HG丸ｺﾞｼｯｸM-PRO" pitchFamily="50" charset="-128"/>
              </a:rPr>
              <a:t>場合の損</a:t>
            </a:r>
          </a:p>
        </p:txBody>
      </p:sp>
      <p:sp>
        <p:nvSpPr>
          <p:cNvPr id="27" name="AutoShape 7"/>
          <p:cNvSpPr>
            <a:spLocks noChangeArrowheads="1"/>
          </p:cNvSpPr>
          <p:nvPr/>
        </p:nvSpPr>
        <p:spPr bwMode="auto">
          <a:xfrm>
            <a:off x="6732240" y="5445224"/>
            <a:ext cx="1468581" cy="655638"/>
          </a:xfrm>
          <a:prstGeom prst="wedgeRoundRectCallout">
            <a:avLst>
              <a:gd name="adj1" fmla="val -58865"/>
              <a:gd name="adj2" fmla="val -135963"/>
              <a:gd name="adj3" fmla="val 16667"/>
            </a:avLst>
          </a:prstGeom>
          <a:solidFill>
            <a:srgbClr val="66FF66">
              <a:alpha val="39999"/>
            </a:srgbClr>
          </a:solidFill>
          <a:ln w="9525" algn="ctr">
            <a:noFill/>
            <a:prstDash val="dash"/>
            <a:miter lim="800000"/>
            <a:headEnd/>
            <a:tailEnd/>
          </a:ln>
          <a:effectLst/>
        </p:spPr>
        <p:txBody>
          <a:bodyPr/>
          <a:lstStyle/>
          <a:p>
            <a:r>
              <a:rPr lang="ja-JP" altLang="en-US" sz="1600" b="1" dirty="0" smtClean="0">
                <a:solidFill>
                  <a:srgbClr val="0000CC"/>
                </a:solidFill>
                <a:ea typeface="HG丸ｺﾞｼｯｸM-PRO" pitchFamily="50" charset="-128"/>
              </a:rPr>
              <a:t>売り切れた場合の損</a:t>
            </a:r>
            <a:endParaRPr lang="ja-JP" altLang="en-US" sz="1600" b="1" dirty="0">
              <a:solidFill>
                <a:srgbClr val="0000CC"/>
              </a:solidFill>
              <a:ea typeface="HG丸ｺﾞｼｯｸM-PRO" pitchFamily="50" charset="-128"/>
            </a:endParaRPr>
          </a:p>
        </p:txBody>
      </p:sp>
      <p:sp>
        <p:nvSpPr>
          <p:cNvPr id="12" name="テキスト ボックス 11"/>
          <p:cNvSpPr txBox="1"/>
          <p:nvPr/>
        </p:nvSpPr>
        <p:spPr>
          <a:xfrm>
            <a:off x="7596336" y="0"/>
            <a:ext cx="1547664" cy="646331"/>
          </a:xfrm>
          <a:prstGeom prst="rect">
            <a:avLst/>
          </a:prstGeom>
          <a:solidFill>
            <a:srgbClr val="0000CC">
              <a:alpha val="20000"/>
            </a:srgbClr>
          </a:solidFill>
        </p:spPr>
        <p:txBody>
          <a:bodyPr wrap="square" rtlCol="0">
            <a:spAutoFit/>
          </a:bodyPr>
          <a:lstStyle/>
          <a:p>
            <a:pPr algn="ctr"/>
            <a:r>
              <a:rPr kumimoji="1" lang="ja-JP" altLang="en-US" b="1" dirty="0" smtClean="0">
                <a:solidFill>
                  <a:srgbClr val="FF0000"/>
                </a:solidFill>
                <a:latin typeface="+mj-ea"/>
                <a:ea typeface="+mj-ea"/>
              </a:rPr>
              <a:t>テキスト</a:t>
            </a:r>
            <a:endParaRPr kumimoji="1" lang="en-US" altLang="ja-JP" b="1" dirty="0" smtClean="0">
              <a:solidFill>
                <a:srgbClr val="FF0000"/>
              </a:solidFill>
              <a:latin typeface="+mj-ea"/>
              <a:ea typeface="+mj-ea"/>
            </a:endParaRPr>
          </a:p>
          <a:p>
            <a:pPr algn="ctr"/>
            <a:r>
              <a:rPr lang="en-US" altLang="ja-JP" b="1" dirty="0" smtClean="0">
                <a:solidFill>
                  <a:srgbClr val="FF0000"/>
                </a:solidFill>
                <a:latin typeface="+mj-ea"/>
                <a:ea typeface="+mj-ea"/>
              </a:rPr>
              <a:t>212</a:t>
            </a:r>
            <a:r>
              <a:rPr kumimoji="1" lang="ja-JP" altLang="en-US" b="1" dirty="0" smtClean="0">
                <a:solidFill>
                  <a:srgbClr val="FF0000"/>
                </a:solidFill>
                <a:latin typeface="+mj-ea"/>
                <a:ea typeface="+mj-ea"/>
              </a:rPr>
              <a:t>ページ</a:t>
            </a:r>
            <a:endParaRPr kumimoji="1" lang="ja-JP" altLang="en-US" b="1" dirty="0">
              <a:solidFill>
                <a:srgbClr val="FF0000"/>
              </a:solidFill>
              <a:latin typeface="+mj-ea"/>
              <a:ea typeface="+mj-ea"/>
            </a:endParaRPr>
          </a:p>
        </p:txBody>
      </p:sp>
      <p:graphicFrame>
        <p:nvGraphicFramePr>
          <p:cNvPr id="14" name="Object 4"/>
          <p:cNvGraphicFramePr>
            <a:graphicFrameLocks noChangeAspect="1"/>
          </p:cNvGraphicFramePr>
          <p:nvPr>
            <p:extLst>
              <p:ext uri="{D42A27DB-BD31-4B8C-83A1-F6EECF244321}">
                <p14:modId xmlns:p14="http://schemas.microsoft.com/office/powerpoint/2010/main" val="2433968172"/>
              </p:ext>
            </p:extLst>
          </p:nvPr>
        </p:nvGraphicFramePr>
        <p:xfrm>
          <a:off x="4427984" y="2852936"/>
          <a:ext cx="4320480" cy="714789"/>
        </p:xfrm>
        <a:graphic>
          <a:graphicData uri="http://schemas.openxmlformats.org/presentationml/2006/ole">
            <mc:AlternateContent xmlns:mc="http://schemas.openxmlformats.org/markup-compatibility/2006">
              <mc:Choice xmlns:v="urn:schemas-microsoft-com:vml" Requires="v">
                <p:oleObj spid="_x0000_s12324" name="数式" r:id="rId8" imgW="2692080" imgH="444240" progId="Equation.3">
                  <p:embed/>
                </p:oleObj>
              </mc:Choice>
              <mc:Fallback>
                <p:oleObj name="数式" r:id="rId8" imgW="2692080" imgH="444240" progId="Equation.3">
                  <p:embed/>
                  <p:pic>
                    <p:nvPicPr>
                      <p:cNvPr id="0" name=""/>
                      <p:cNvPicPr>
                        <a:picLocks noChangeAspect="1" noChangeArrowheads="1"/>
                      </p:cNvPicPr>
                      <p:nvPr/>
                    </p:nvPicPr>
                    <p:blipFill>
                      <a:blip r:embed="rId9"/>
                      <a:srcRect/>
                      <a:stretch>
                        <a:fillRect/>
                      </a:stretch>
                    </p:blipFill>
                    <p:spPr bwMode="auto">
                      <a:xfrm>
                        <a:off x="4427984" y="2852936"/>
                        <a:ext cx="4320480" cy="714789"/>
                      </a:xfrm>
                      <a:prstGeom prst="rect">
                        <a:avLst/>
                      </a:prstGeom>
                      <a:noFill/>
                      <a:extLst/>
                    </p:spPr>
                  </p:pic>
                </p:oleObj>
              </mc:Fallback>
            </mc:AlternateContent>
          </a:graphicData>
        </a:graphic>
      </p:graphicFrame>
      <p:graphicFrame>
        <p:nvGraphicFramePr>
          <p:cNvPr id="2" name="オブジェクト 1"/>
          <p:cNvGraphicFramePr>
            <a:graphicFrameLocks noChangeAspect="1"/>
          </p:cNvGraphicFramePr>
          <p:nvPr>
            <p:extLst>
              <p:ext uri="{D42A27DB-BD31-4B8C-83A1-F6EECF244321}">
                <p14:modId xmlns:p14="http://schemas.microsoft.com/office/powerpoint/2010/main" val="2276747129"/>
              </p:ext>
            </p:extLst>
          </p:nvPr>
        </p:nvGraphicFramePr>
        <p:xfrm>
          <a:off x="827584" y="2924944"/>
          <a:ext cx="2749701" cy="790645"/>
        </p:xfrm>
        <a:graphic>
          <a:graphicData uri="http://schemas.openxmlformats.org/presentationml/2006/ole">
            <mc:AlternateContent xmlns:mc="http://schemas.openxmlformats.org/markup-compatibility/2006">
              <mc:Choice xmlns:v="urn:schemas-microsoft-com:vml" Requires="v">
                <p:oleObj spid="_x0000_s12325" name="数式" r:id="rId10" imgW="1549080" imgH="444240" progId="Equation.3">
                  <p:embed/>
                </p:oleObj>
              </mc:Choice>
              <mc:Fallback>
                <p:oleObj name="数式" r:id="rId10" imgW="1549080" imgH="444240" progId="Equation.3">
                  <p:embed/>
                  <p:pic>
                    <p:nvPicPr>
                      <p:cNvPr id="0" name="Object 4"/>
                      <p:cNvPicPr>
                        <a:picLocks noChangeAspect="1" noChangeArrowheads="1"/>
                      </p:cNvPicPr>
                      <p:nvPr/>
                    </p:nvPicPr>
                    <p:blipFill>
                      <a:blip r:embed="rId11"/>
                      <a:srcRect/>
                      <a:stretch>
                        <a:fillRect/>
                      </a:stretch>
                    </p:blipFill>
                    <p:spPr bwMode="auto">
                      <a:xfrm>
                        <a:off x="827584" y="2924944"/>
                        <a:ext cx="2749701" cy="790645"/>
                      </a:xfrm>
                      <a:prstGeom prst="rect">
                        <a:avLst/>
                      </a:prstGeom>
                      <a:noFill/>
                      <a:ln>
                        <a:noFill/>
                      </a:ln>
                    </p:spPr>
                  </p:pic>
                </p:oleObj>
              </mc:Fallback>
            </mc:AlternateContent>
          </a:graphicData>
        </a:graphic>
      </p:graphicFrame>
      <p:sp>
        <p:nvSpPr>
          <p:cNvPr id="3" name="下矢印 2"/>
          <p:cNvSpPr/>
          <p:nvPr/>
        </p:nvSpPr>
        <p:spPr>
          <a:xfrm>
            <a:off x="2411760" y="2708920"/>
            <a:ext cx="36004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下矢印 22"/>
          <p:cNvSpPr/>
          <p:nvPr/>
        </p:nvSpPr>
        <p:spPr>
          <a:xfrm>
            <a:off x="5724128" y="2708920"/>
            <a:ext cx="36004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44335204"/>
      </p:ext>
    </p:extLst>
  </p:cSld>
  <p:clrMapOvr>
    <a:masterClrMapping/>
  </p:clrMapOvr>
  <p:transition>
    <p:cut/>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オブジェクト 14"/>
          <p:cNvGraphicFramePr>
            <a:graphicFrameLocks noChangeAspect="1"/>
          </p:cNvGraphicFramePr>
          <p:nvPr>
            <p:extLst>
              <p:ext uri="{D42A27DB-BD31-4B8C-83A1-F6EECF244321}">
                <p14:modId xmlns:p14="http://schemas.microsoft.com/office/powerpoint/2010/main" val="3901381434"/>
              </p:ext>
            </p:extLst>
          </p:nvPr>
        </p:nvGraphicFramePr>
        <p:xfrm>
          <a:off x="1552357" y="1987724"/>
          <a:ext cx="5408613" cy="1006475"/>
        </p:xfrm>
        <a:graphic>
          <a:graphicData uri="http://schemas.openxmlformats.org/presentationml/2006/ole">
            <mc:AlternateContent xmlns:mc="http://schemas.openxmlformats.org/markup-compatibility/2006">
              <mc:Choice xmlns:v="urn:schemas-microsoft-com:vml" Requires="v">
                <p:oleObj spid="_x0000_s13353" name="数式" r:id="rId4" imgW="2323800" imgH="431640" progId="Equation.3">
                  <p:embed/>
                </p:oleObj>
              </mc:Choice>
              <mc:Fallback>
                <p:oleObj name="数式" r:id="rId4" imgW="2323800" imgH="431640" progId="Equation.3">
                  <p:embed/>
                  <p:pic>
                    <p:nvPicPr>
                      <p:cNvPr id="0" name=""/>
                      <p:cNvPicPr>
                        <a:picLocks noChangeAspect="1" noChangeArrowheads="1"/>
                      </p:cNvPicPr>
                      <p:nvPr/>
                    </p:nvPicPr>
                    <p:blipFill>
                      <a:blip r:embed="rId5"/>
                      <a:srcRect/>
                      <a:stretch>
                        <a:fillRect/>
                      </a:stretch>
                    </p:blipFill>
                    <p:spPr bwMode="auto">
                      <a:xfrm>
                        <a:off x="1552357" y="1987724"/>
                        <a:ext cx="540861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スライド番号プレースホルダ 5"/>
          <p:cNvSpPr>
            <a:spLocks noGrp="1"/>
          </p:cNvSpPr>
          <p:nvPr>
            <p:ph type="sldNum" sz="quarter" idx="12"/>
          </p:nvPr>
        </p:nvSpPr>
        <p:spPr/>
        <p:txBody>
          <a:bodyPr/>
          <a:lstStyle/>
          <a:p>
            <a:fld id="{97235D8E-C31B-435C-8EB6-0AD54F483C86}" type="slidenum">
              <a:rPr lang="en-US" altLang="ja-JP"/>
              <a:pPr/>
              <a:t>71</a:t>
            </a:fld>
            <a:endParaRPr lang="en-US" altLang="ja-JP"/>
          </a:p>
        </p:txBody>
      </p:sp>
      <p:sp>
        <p:nvSpPr>
          <p:cNvPr id="201730" name="Rectangle 2"/>
          <p:cNvSpPr>
            <a:spLocks noGrp="1" noChangeArrowheads="1"/>
          </p:cNvSpPr>
          <p:nvPr>
            <p:ph type="title"/>
          </p:nvPr>
        </p:nvSpPr>
        <p:spPr/>
        <p:txBody>
          <a:bodyPr/>
          <a:lstStyle/>
          <a:p>
            <a:r>
              <a:rPr lang="ja-JP" altLang="en-US" dirty="0"/>
              <a:t>最適解の</a:t>
            </a:r>
            <a:r>
              <a:rPr lang="ja-JP" altLang="en-US" dirty="0" smtClean="0"/>
              <a:t>理屈、その２</a:t>
            </a:r>
            <a:endParaRPr lang="ja-JP" altLang="ja-JP" dirty="0"/>
          </a:p>
        </p:txBody>
      </p:sp>
      <p:sp>
        <p:nvSpPr>
          <p:cNvPr id="201731" name="Rectangle 3"/>
          <p:cNvSpPr>
            <a:spLocks noGrp="1" noChangeArrowheads="1"/>
          </p:cNvSpPr>
          <p:nvPr>
            <p:ph type="body" idx="1"/>
          </p:nvPr>
        </p:nvSpPr>
        <p:spPr/>
        <p:txBody>
          <a:bodyPr/>
          <a:lstStyle/>
          <a:p>
            <a:r>
              <a:rPr lang="ja-JP" altLang="en-US" dirty="0" smtClean="0">
                <a:sym typeface="Wingdings" pitchFamily="2" charset="2"/>
              </a:rPr>
              <a:t>損失最小化</a:t>
            </a:r>
            <a:endParaRPr lang="ja-JP" altLang="en-US" dirty="0">
              <a:sym typeface="Wingdings" pitchFamily="2" charset="2"/>
            </a:endParaRPr>
          </a:p>
        </p:txBody>
      </p:sp>
      <p:graphicFrame>
        <p:nvGraphicFramePr>
          <p:cNvPr id="201737" name="Object 9"/>
          <p:cNvGraphicFramePr>
            <a:graphicFrameLocks noChangeAspect="1"/>
          </p:cNvGraphicFramePr>
          <p:nvPr>
            <p:extLst>
              <p:ext uri="{D42A27DB-BD31-4B8C-83A1-F6EECF244321}">
                <p14:modId xmlns:p14="http://schemas.microsoft.com/office/powerpoint/2010/main" val="1386188917"/>
              </p:ext>
            </p:extLst>
          </p:nvPr>
        </p:nvGraphicFramePr>
        <p:xfrm>
          <a:off x="2166177" y="4223490"/>
          <a:ext cx="4433888" cy="1006475"/>
        </p:xfrm>
        <a:graphic>
          <a:graphicData uri="http://schemas.openxmlformats.org/presentationml/2006/ole">
            <mc:AlternateContent xmlns:mc="http://schemas.openxmlformats.org/markup-compatibility/2006">
              <mc:Choice xmlns:v="urn:schemas-microsoft-com:vml" Requires="v">
                <p:oleObj spid="_x0000_s13354" name="数式" r:id="rId6" imgW="1904760" imgH="431640" progId="Equation.3">
                  <p:embed/>
                </p:oleObj>
              </mc:Choice>
              <mc:Fallback>
                <p:oleObj name="数式" r:id="rId6" imgW="1904760" imgH="431640" progId="Equation.3">
                  <p:embed/>
                  <p:pic>
                    <p:nvPicPr>
                      <p:cNvPr id="0" name=""/>
                      <p:cNvPicPr>
                        <a:picLocks noChangeAspect="1" noChangeArrowheads="1"/>
                      </p:cNvPicPr>
                      <p:nvPr/>
                    </p:nvPicPr>
                    <p:blipFill>
                      <a:blip r:embed="rId7"/>
                      <a:srcRect/>
                      <a:stretch>
                        <a:fillRect/>
                      </a:stretch>
                    </p:blipFill>
                    <p:spPr bwMode="auto">
                      <a:xfrm>
                        <a:off x="2166177" y="4223490"/>
                        <a:ext cx="4433888" cy="1006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オブジェクト 1"/>
          <p:cNvGraphicFramePr>
            <a:graphicFrameLocks noChangeAspect="1"/>
          </p:cNvGraphicFramePr>
          <p:nvPr>
            <p:extLst>
              <p:ext uri="{D42A27DB-BD31-4B8C-83A1-F6EECF244321}">
                <p14:modId xmlns:p14="http://schemas.microsoft.com/office/powerpoint/2010/main" val="1327274805"/>
              </p:ext>
            </p:extLst>
          </p:nvPr>
        </p:nvGraphicFramePr>
        <p:xfrm>
          <a:off x="2517058" y="3488978"/>
          <a:ext cx="3605212" cy="533400"/>
        </p:xfrm>
        <a:graphic>
          <a:graphicData uri="http://schemas.openxmlformats.org/presentationml/2006/ole">
            <mc:AlternateContent xmlns:mc="http://schemas.openxmlformats.org/markup-compatibility/2006">
              <mc:Choice xmlns:v="urn:schemas-microsoft-com:vml" Requires="v">
                <p:oleObj spid="_x0000_s13355" name="数式" r:id="rId8" imgW="1549080" imgH="228600" progId="Equation.3">
                  <p:embed/>
                </p:oleObj>
              </mc:Choice>
              <mc:Fallback>
                <p:oleObj name="数式" r:id="rId8" imgW="1549080" imgH="228600" progId="Equation.3">
                  <p:embed/>
                  <p:pic>
                    <p:nvPicPr>
                      <p:cNvPr id="0" name=""/>
                      <p:cNvPicPr>
                        <a:picLocks noChangeAspect="1" noChangeArrowheads="1"/>
                      </p:cNvPicPr>
                      <p:nvPr/>
                    </p:nvPicPr>
                    <p:blipFill>
                      <a:blip r:embed="rId9"/>
                      <a:srcRect/>
                      <a:stretch>
                        <a:fillRect/>
                      </a:stretch>
                    </p:blipFill>
                    <p:spPr bwMode="auto">
                      <a:xfrm>
                        <a:off x="2517058" y="3488978"/>
                        <a:ext cx="360521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角丸四角形 12"/>
          <p:cNvSpPr/>
          <p:nvPr/>
        </p:nvSpPr>
        <p:spPr bwMode="auto">
          <a:xfrm>
            <a:off x="1226044" y="2041743"/>
            <a:ext cx="6151786" cy="1027134"/>
          </a:xfrm>
          <a:prstGeom prst="roundRect">
            <a:avLst/>
          </a:prstGeom>
          <a:solidFill>
            <a:srgbClr val="FF0000">
              <a:alpha val="20000"/>
            </a:srgbClr>
          </a:solid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
        <p:nvSpPr>
          <p:cNvPr id="3" name="角丸四角形吹き出し 2"/>
          <p:cNvSpPr/>
          <p:nvPr/>
        </p:nvSpPr>
        <p:spPr>
          <a:xfrm>
            <a:off x="467544" y="5877272"/>
            <a:ext cx="3384376" cy="504056"/>
          </a:xfrm>
          <a:prstGeom prst="wedgeRoundRectCallout">
            <a:avLst>
              <a:gd name="adj1" fmla="val 62129"/>
              <a:gd name="adj2" fmla="val -19574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一つ</a:t>
            </a:r>
            <a:r>
              <a:rPr lang="ja-JP" altLang="en-US" dirty="0"/>
              <a:t>売れ残る</a:t>
            </a:r>
            <a:r>
              <a:rPr lang="ja-JP" altLang="en-US" dirty="0" smtClean="0"/>
              <a:t>と損する金額</a:t>
            </a:r>
            <a:endParaRPr kumimoji="1" lang="ja-JP" altLang="en-US" dirty="0"/>
          </a:p>
        </p:txBody>
      </p:sp>
      <p:sp>
        <p:nvSpPr>
          <p:cNvPr id="10" name="角丸四角形吹き出し 9"/>
          <p:cNvSpPr/>
          <p:nvPr/>
        </p:nvSpPr>
        <p:spPr>
          <a:xfrm>
            <a:off x="5220072" y="5805264"/>
            <a:ext cx="3384376" cy="504056"/>
          </a:xfrm>
          <a:prstGeom prst="wedgeRoundRectCallout">
            <a:avLst>
              <a:gd name="adj1" fmla="val -55480"/>
              <a:gd name="adj2" fmla="val -18720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一つ売り損なうと損する金額</a:t>
            </a:r>
            <a:endParaRPr kumimoji="1" lang="ja-JP" altLang="en-US" dirty="0"/>
          </a:p>
        </p:txBody>
      </p:sp>
    </p:spTree>
    <p:extLst>
      <p:ext uri="{BB962C8B-B14F-4D97-AF65-F5344CB8AC3E}">
        <p14:creationId xmlns:p14="http://schemas.microsoft.com/office/powerpoint/2010/main" val="3873692043"/>
      </p:ext>
    </p:extLst>
  </p:cSld>
  <p:clrMapOvr>
    <a:masterClrMapping/>
  </p:clrMapOvr>
  <p:transition>
    <p:cut/>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スライド番号プレースホルダ 5"/>
          <p:cNvSpPr>
            <a:spLocks noGrp="1"/>
          </p:cNvSpPr>
          <p:nvPr>
            <p:ph type="sldNum" sz="quarter" idx="12"/>
          </p:nvPr>
        </p:nvSpPr>
        <p:spPr/>
        <p:txBody>
          <a:bodyPr/>
          <a:lstStyle/>
          <a:p>
            <a:fld id="{3636FF9C-534F-4DD0-9A39-8F8B0B2E4078}" type="slidenum">
              <a:rPr lang="en-US" altLang="ja-JP"/>
              <a:pPr/>
              <a:t>72</a:t>
            </a:fld>
            <a:endParaRPr lang="en-US" altLang="ja-JP"/>
          </a:p>
        </p:txBody>
      </p:sp>
      <p:sp>
        <p:nvSpPr>
          <p:cNvPr id="203778" name="Rectangle 2"/>
          <p:cNvSpPr>
            <a:spLocks noGrp="1" noChangeArrowheads="1"/>
          </p:cNvSpPr>
          <p:nvPr>
            <p:ph type="title"/>
          </p:nvPr>
        </p:nvSpPr>
        <p:spPr/>
        <p:txBody>
          <a:bodyPr/>
          <a:lstStyle/>
          <a:p>
            <a:r>
              <a:rPr lang="ja-JP" altLang="en-US"/>
              <a:t>陳腐化商品仕入れの最適解</a:t>
            </a:r>
            <a:endParaRPr lang="ja-JP" altLang="ja-JP"/>
          </a:p>
        </p:txBody>
      </p:sp>
      <p:sp>
        <p:nvSpPr>
          <p:cNvPr id="203779" name="Rectangle 3"/>
          <p:cNvSpPr>
            <a:spLocks noGrp="1" noChangeArrowheads="1"/>
          </p:cNvSpPr>
          <p:nvPr>
            <p:ph type="body" idx="1"/>
          </p:nvPr>
        </p:nvSpPr>
        <p:spPr/>
        <p:txBody>
          <a:bodyPr/>
          <a:lstStyle/>
          <a:p>
            <a:r>
              <a:rPr lang="ja-JP" altLang="en-US">
                <a:sym typeface="Wingdings" pitchFamily="2" charset="2"/>
              </a:rPr>
              <a:t>需要の累積分布を</a:t>
            </a:r>
          </a:p>
          <a:p>
            <a:pPr lvl="1">
              <a:buFont typeface="Wingdings" pitchFamily="2" charset="2"/>
              <a:buNone/>
            </a:pPr>
            <a:r>
              <a:rPr lang="ja-JP" altLang="en-US">
                <a:sym typeface="Wingdings" pitchFamily="2" charset="2"/>
              </a:rPr>
              <a:t>「足りなかった場合の損害額」と「売れ残った場合の損害額」に</a:t>
            </a:r>
          </a:p>
          <a:p>
            <a:pPr lvl="1">
              <a:buFont typeface="Wingdings" pitchFamily="2" charset="2"/>
              <a:buNone/>
            </a:pPr>
            <a:r>
              <a:rPr lang="ja-JP" altLang="en-US">
                <a:sym typeface="Wingdings" pitchFamily="2" charset="2"/>
              </a:rPr>
              <a:t>比例配分するように</a:t>
            </a:r>
          </a:p>
          <a:p>
            <a:pPr>
              <a:buFont typeface="Wingdings" pitchFamily="2" charset="2"/>
              <a:buNone/>
            </a:pPr>
            <a:r>
              <a:rPr lang="ja-JP" altLang="en-US">
                <a:sym typeface="Wingdings" pitchFamily="2" charset="2"/>
              </a:rPr>
              <a:t>　発注しなさい</a:t>
            </a:r>
          </a:p>
        </p:txBody>
      </p:sp>
      <p:pic>
        <p:nvPicPr>
          <p:cNvPr id="203787" name="Picture 11"/>
          <p:cNvPicPr>
            <a:picLocks noChangeAspect="1" noChangeArrowheads="1"/>
          </p:cNvPicPr>
          <p:nvPr/>
        </p:nvPicPr>
        <p:blipFill>
          <a:blip r:embed="rId4"/>
          <a:srcRect/>
          <a:stretch>
            <a:fillRect/>
          </a:stretch>
        </p:blipFill>
        <p:spPr bwMode="auto">
          <a:xfrm>
            <a:off x="1939925" y="3740150"/>
            <a:ext cx="5835650" cy="2432050"/>
          </a:xfrm>
          <a:prstGeom prst="rect">
            <a:avLst/>
          </a:prstGeom>
          <a:noFill/>
          <a:ln w="9525" algn="ctr">
            <a:noFill/>
            <a:prstDash val="dash"/>
            <a:miter lim="800000"/>
            <a:headEnd/>
            <a:tailEnd/>
          </a:ln>
          <a:effectLst/>
        </p:spPr>
      </p:pic>
      <p:sp>
        <p:nvSpPr>
          <p:cNvPr id="203788" name="Freeform 12"/>
          <p:cNvSpPr>
            <a:spLocks/>
          </p:cNvSpPr>
          <p:nvPr/>
        </p:nvSpPr>
        <p:spPr bwMode="auto">
          <a:xfrm>
            <a:off x="2662238" y="3997325"/>
            <a:ext cx="4241800" cy="1725613"/>
          </a:xfrm>
          <a:custGeom>
            <a:avLst/>
            <a:gdLst/>
            <a:ahLst/>
            <a:cxnLst>
              <a:cxn ang="0">
                <a:pos x="0" y="946"/>
              </a:cxn>
              <a:cxn ang="0">
                <a:pos x="790" y="850"/>
              </a:cxn>
              <a:cxn ang="0">
                <a:pos x="1248" y="517"/>
              </a:cxn>
              <a:cxn ang="0">
                <a:pos x="1521" y="266"/>
              </a:cxn>
              <a:cxn ang="0">
                <a:pos x="1913" y="74"/>
              </a:cxn>
              <a:cxn ang="0">
                <a:pos x="2422" y="0"/>
              </a:cxn>
            </a:cxnLst>
            <a:rect l="0" t="0" r="r" b="b"/>
            <a:pathLst>
              <a:path w="2422" h="946">
                <a:moveTo>
                  <a:pt x="0" y="946"/>
                </a:moveTo>
                <a:cubicBezTo>
                  <a:pt x="291" y="933"/>
                  <a:pt x="582" y="921"/>
                  <a:pt x="790" y="850"/>
                </a:cubicBezTo>
                <a:cubicBezTo>
                  <a:pt x="998" y="779"/>
                  <a:pt x="1126" y="614"/>
                  <a:pt x="1248" y="517"/>
                </a:cubicBezTo>
                <a:cubicBezTo>
                  <a:pt x="1370" y="420"/>
                  <a:pt x="1410" y="340"/>
                  <a:pt x="1521" y="266"/>
                </a:cubicBezTo>
                <a:cubicBezTo>
                  <a:pt x="1632" y="192"/>
                  <a:pt x="1763" y="118"/>
                  <a:pt x="1913" y="74"/>
                </a:cubicBezTo>
                <a:cubicBezTo>
                  <a:pt x="2063" y="30"/>
                  <a:pt x="2242" y="15"/>
                  <a:pt x="2422" y="0"/>
                </a:cubicBezTo>
              </a:path>
            </a:pathLst>
          </a:custGeom>
          <a:noFill/>
          <a:ln w="38100" cap="flat" cmpd="sng">
            <a:solidFill>
              <a:srgbClr val="FF0000"/>
            </a:solidFill>
            <a:prstDash val="solid"/>
            <a:round/>
            <a:headEnd type="none" w="med" len="med"/>
            <a:tailEnd type="none" w="med" len="med"/>
          </a:ln>
          <a:effectLst/>
        </p:spPr>
        <p:txBody>
          <a:bodyPr/>
          <a:lstStyle/>
          <a:p>
            <a:endParaRPr lang="ja-JP" altLang="en-US"/>
          </a:p>
        </p:txBody>
      </p:sp>
      <p:sp>
        <p:nvSpPr>
          <p:cNvPr id="203789" name="AutoShape 13"/>
          <p:cNvSpPr>
            <a:spLocks noChangeArrowheads="1"/>
          </p:cNvSpPr>
          <p:nvPr/>
        </p:nvSpPr>
        <p:spPr bwMode="auto">
          <a:xfrm>
            <a:off x="5151438" y="4608513"/>
            <a:ext cx="136525" cy="1114425"/>
          </a:xfrm>
          <a:prstGeom prst="upDownArrow">
            <a:avLst>
              <a:gd name="adj1" fmla="val 50269"/>
              <a:gd name="adj2" fmla="val 106041"/>
            </a:avLst>
          </a:prstGeom>
          <a:solidFill>
            <a:schemeClr val="accent1"/>
          </a:solidFill>
          <a:ln w="9525" algn="ctr">
            <a:noFill/>
            <a:prstDash val="dash"/>
            <a:miter lim="800000"/>
            <a:headEnd/>
            <a:tailEnd/>
          </a:ln>
          <a:effectLst/>
        </p:spPr>
        <p:txBody>
          <a:bodyPr wrap="none" anchor="ctr"/>
          <a:lstStyle/>
          <a:p>
            <a:endParaRPr lang="ja-JP" altLang="en-US"/>
          </a:p>
        </p:txBody>
      </p:sp>
      <p:sp>
        <p:nvSpPr>
          <p:cNvPr id="203790" name="AutoShape 14"/>
          <p:cNvSpPr>
            <a:spLocks noChangeArrowheads="1"/>
          </p:cNvSpPr>
          <p:nvPr/>
        </p:nvSpPr>
        <p:spPr bwMode="auto">
          <a:xfrm>
            <a:off x="5129213" y="3987800"/>
            <a:ext cx="171450" cy="527050"/>
          </a:xfrm>
          <a:prstGeom prst="upDownArrow">
            <a:avLst>
              <a:gd name="adj1" fmla="val 50269"/>
              <a:gd name="adj2" fmla="val 39934"/>
            </a:avLst>
          </a:prstGeom>
          <a:solidFill>
            <a:srgbClr val="FFCCFF"/>
          </a:solidFill>
          <a:ln w="9525" algn="ctr">
            <a:noFill/>
            <a:prstDash val="dash"/>
            <a:miter lim="800000"/>
            <a:headEnd/>
            <a:tailEnd/>
          </a:ln>
          <a:effectLst/>
        </p:spPr>
        <p:txBody>
          <a:bodyPr wrap="none" anchor="ctr"/>
          <a:lstStyle/>
          <a:p>
            <a:endParaRPr lang="ja-JP" altLang="en-US"/>
          </a:p>
        </p:txBody>
      </p:sp>
      <p:sp>
        <p:nvSpPr>
          <p:cNvPr id="203791" name="Line 15"/>
          <p:cNvSpPr>
            <a:spLocks noChangeShapeType="1"/>
          </p:cNvSpPr>
          <p:nvPr/>
        </p:nvSpPr>
        <p:spPr bwMode="auto">
          <a:xfrm flipH="1">
            <a:off x="2392363" y="4610100"/>
            <a:ext cx="2801937" cy="0"/>
          </a:xfrm>
          <a:prstGeom prst="line">
            <a:avLst/>
          </a:prstGeom>
          <a:noFill/>
          <a:ln w="9525">
            <a:solidFill>
              <a:schemeClr val="tx1"/>
            </a:solidFill>
            <a:prstDash val="dash"/>
            <a:round/>
            <a:headEnd/>
            <a:tailEnd/>
          </a:ln>
          <a:effectLst/>
        </p:spPr>
        <p:txBody>
          <a:bodyPr/>
          <a:lstStyle/>
          <a:p>
            <a:endParaRPr lang="ja-JP" altLang="en-US"/>
          </a:p>
        </p:txBody>
      </p:sp>
      <p:graphicFrame>
        <p:nvGraphicFramePr>
          <p:cNvPr id="203785" name="Object 9"/>
          <p:cNvGraphicFramePr>
            <a:graphicFrameLocks noChangeAspect="1"/>
          </p:cNvGraphicFramePr>
          <p:nvPr>
            <p:extLst>
              <p:ext uri="{D42A27DB-BD31-4B8C-83A1-F6EECF244321}">
                <p14:modId xmlns:p14="http://schemas.microsoft.com/office/powerpoint/2010/main" val="1518837520"/>
              </p:ext>
            </p:extLst>
          </p:nvPr>
        </p:nvGraphicFramePr>
        <p:xfrm>
          <a:off x="238818" y="4283901"/>
          <a:ext cx="1766940" cy="676406"/>
        </p:xfrm>
        <a:graphic>
          <a:graphicData uri="http://schemas.openxmlformats.org/presentationml/2006/ole">
            <mc:AlternateContent xmlns:mc="http://schemas.openxmlformats.org/markup-compatibility/2006">
              <mc:Choice xmlns:v="urn:schemas-microsoft-com:vml" Requires="v">
                <p:oleObj spid="_x0000_s14350" name="数式" r:id="rId5" imgW="876240" imgH="355320" progId="Equation.3">
                  <p:embed/>
                </p:oleObj>
              </mc:Choice>
              <mc:Fallback>
                <p:oleObj name="数式" r:id="rId5" imgW="876240" imgH="355320" progId="Equation.3">
                  <p:embed/>
                  <p:pic>
                    <p:nvPicPr>
                      <p:cNvPr id="0" name=""/>
                      <p:cNvPicPr>
                        <a:picLocks noChangeAspect="1" noChangeArrowheads="1"/>
                      </p:cNvPicPr>
                      <p:nvPr/>
                    </p:nvPicPr>
                    <p:blipFill>
                      <a:blip r:embed="rId6"/>
                      <a:srcRect/>
                      <a:stretch>
                        <a:fillRect/>
                      </a:stretch>
                    </p:blipFill>
                    <p:spPr bwMode="auto">
                      <a:xfrm>
                        <a:off x="238818" y="4283901"/>
                        <a:ext cx="1766940" cy="676406"/>
                      </a:xfrm>
                      <a:prstGeom prst="rect">
                        <a:avLst/>
                      </a:prstGeom>
                      <a:noFill/>
                      <a:extLst/>
                    </p:spPr>
                  </p:pic>
                </p:oleObj>
              </mc:Fallback>
            </mc:AlternateContent>
          </a:graphicData>
        </a:graphic>
      </p:graphicFrame>
      <p:sp>
        <p:nvSpPr>
          <p:cNvPr id="203792" name="Rectangle 16"/>
          <p:cNvSpPr>
            <a:spLocks noChangeArrowheads="1"/>
          </p:cNvSpPr>
          <p:nvPr/>
        </p:nvSpPr>
        <p:spPr bwMode="auto">
          <a:xfrm>
            <a:off x="7620000" y="3670300"/>
            <a:ext cx="128588" cy="2484438"/>
          </a:xfrm>
          <a:prstGeom prst="rect">
            <a:avLst/>
          </a:prstGeom>
          <a:solidFill>
            <a:schemeClr val="bg1"/>
          </a:solidFill>
          <a:ln w="9525" algn="ctr">
            <a:noFill/>
            <a:prstDash val="dash"/>
            <a:miter lim="800000"/>
            <a:headEnd/>
            <a:tailEnd/>
          </a:ln>
          <a:effectLst/>
        </p:spPr>
        <p:txBody>
          <a:bodyPr wrap="none" anchor="ctr"/>
          <a:lstStyle/>
          <a:p>
            <a:endParaRPr lang="ja-JP" altLang="en-US"/>
          </a:p>
        </p:txBody>
      </p:sp>
      <p:sp>
        <p:nvSpPr>
          <p:cNvPr id="203783" name="AutoShape 7"/>
          <p:cNvSpPr>
            <a:spLocks noChangeArrowheads="1"/>
          </p:cNvSpPr>
          <p:nvPr/>
        </p:nvSpPr>
        <p:spPr bwMode="auto">
          <a:xfrm>
            <a:off x="6975475" y="4916488"/>
            <a:ext cx="1817688" cy="655637"/>
          </a:xfrm>
          <a:prstGeom prst="wedgeRoundRectCallout">
            <a:avLst>
              <a:gd name="adj1" fmla="val -141181"/>
              <a:gd name="adj2" fmla="val 2060"/>
              <a:gd name="adj3" fmla="val 16667"/>
            </a:avLst>
          </a:prstGeom>
          <a:solidFill>
            <a:srgbClr val="66FF66">
              <a:alpha val="39999"/>
            </a:srgbClr>
          </a:solidFill>
          <a:ln w="9525" algn="ctr">
            <a:noFill/>
            <a:prstDash val="dash"/>
            <a:miter lim="800000"/>
            <a:headEnd/>
            <a:tailEnd/>
          </a:ln>
          <a:effectLst/>
        </p:spPr>
        <p:txBody>
          <a:bodyPr/>
          <a:lstStyle/>
          <a:p>
            <a:r>
              <a:rPr lang="ja-JP" altLang="en-US" sz="1600" b="1">
                <a:solidFill>
                  <a:srgbClr val="0000CC"/>
                </a:solidFill>
                <a:ea typeface="HG丸ｺﾞｼｯｸM-PRO" pitchFamily="50" charset="-128"/>
              </a:rPr>
              <a:t>足りなかった</a:t>
            </a:r>
          </a:p>
          <a:p>
            <a:r>
              <a:rPr lang="ja-JP" altLang="en-US" sz="1600" b="1">
                <a:solidFill>
                  <a:srgbClr val="0000CC"/>
                </a:solidFill>
                <a:ea typeface="HG丸ｺﾞｼｯｸM-PRO" pitchFamily="50" charset="-128"/>
              </a:rPr>
              <a:t>場合の損</a:t>
            </a:r>
          </a:p>
        </p:txBody>
      </p:sp>
      <p:sp>
        <p:nvSpPr>
          <p:cNvPr id="203784" name="AutoShape 8"/>
          <p:cNvSpPr>
            <a:spLocks noChangeArrowheads="1"/>
          </p:cNvSpPr>
          <p:nvPr/>
        </p:nvSpPr>
        <p:spPr bwMode="auto">
          <a:xfrm>
            <a:off x="6962775" y="4129088"/>
            <a:ext cx="1817688" cy="620712"/>
          </a:xfrm>
          <a:prstGeom prst="wedgeRoundRectCallout">
            <a:avLst>
              <a:gd name="adj1" fmla="val -148255"/>
              <a:gd name="adj2" fmla="val -32352"/>
              <a:gd name="adj3" fmla="val 16667"/>
            </a:avLst>
          </a:prstGeom>
          <a:solidFill>
            <a:srgbClr val="FF99CC">
              <a:alpha val="30000"/>
            </a:srgbClr>
          </a:solidFill>
          <a:ln w="9525" algn="ctr">
            <a:noFill/>
            <a:prstDash val="dash"/>
            <a:miter lim="800000"/>
            <a:headEnd/>
            <a:tailEnd/>
          </a:ln>
          <a:effectLst/>
        </p:spPr>
        <p:txBody>
          <a:bodyPr/>
          <a:lstStyle/>
          <a:p>
            <a:r>
              <a:rPr lang="ja-JP" altLang="en-US" sz="1600" b="1">
                <a:solidFill>
                  <a:srgbClr val="0000CC"/>
                </a:solidFill>
                <a:ea typeface="HG丸ｺﾞｼｯｸM-PRO" pitchFamily="50" charset="-128"/>
              </a:rPr>
              <a:t>売れ残った</a:t>
            </a:r>
          </a:p>
          <a:p>
            <a:r>
              <a:rPr lang="ja-JP" altLang="en-US" sz="1600" b="1">
                <a:solidFill>
                  <a:srgbClr val="0000CC"/>
                </a:solidFill>
                <a:ea typeface="HG丸ｺﾞｼｯｸM-PRO" pitchFamily="50" charset="-128"/>
              </a:rPr>
              <a:t>場合の損</a:t>
            </a:r>
          </a:p>
        </p:txBody>
      </p:sp>
      <p:sp>
        <p:nvSpPr>
          <p:cNvPr id="203793" name="Rectangle 17"/>
          <p:cNvSpPr>
            <a:spLocks noChangeArrowheads="1"/>
          </p:cNvSpPr>
          <p:nvPr/>
        </p:nvSpPr>
        <p:spPr bwMode="auto">
          <a:xfrm>
            <a:off x="1946275" y="3752850"/>
            <a:ext cx="128588" cy="2484438"/>
          </a:xfrm>
          <a:prstGeom prst="rect">
            <a:avLst/>
          </a:prstGeom>
          <a:solidFill>
            <a:schemeClr val="bg1"/>
          </a:solidFill>
          <a:ln w="9525" algn="ctr">
            <a:noFill/>
            <a:prstDash val="dash"/>
            <a:miter lim="800000"/>
            <a:headEnd/>
            <a:tailEnd/>
          </a:ln>
          <a:effectLst/>
        </p:spPr>
        <p:txBody>
          <a:bodyPr wrap="none" anchor="ctr"/>
          <a:lstStyle/>
          <a:p>
            <a:endParaRPr lang="ja-JP" altLang="en-US"/>
          </a:p>
        </p:txBody>
      </p:sp>
      <p:sp>
        <p:nvSpPr>
          <p:cNvPr id="203794" name="Rectangle 18"/>
          <p:cNvSpPr>
            <a:spLocks noChangeArrowheads="1"/>
          </p:cNvSpPr>
          <p:nvPr/>
        </p:nvSpPr>
        <p:spPr bwMode="auto">
          <a:xfrm>
            <a:off x="2074863" y="3741738"/>
            <a:ext cx="5661025" cy="80962"/>
          </a:xfrm>
          <a:prstGeom prst="rect">
            <a:avLst/>
          </a:prstGeom>
          <a:solidFill>
            <a:schemeClr val="bg1"/>
          </a:solidFill>
          <a:ln w="9525" algn="ctr">
            <a:noFill/>
            <a:prstDash val="dash"/>
            <a:miter lim="800000"/>
            <a:headEnd/>
            <a:tailEnd/>
          </a:ln>
          <a:effectLst/>
        </p:spPr>
        <p:txBody>
          <a:bodyPr wrap="none" anchor="ctr"/>
          <a:lstStyle/>
          <a:p>
            <a:endParaRPr lang="ja-JP" altLang="en-US"/>
          </a:p>
        </p:txBody>
      </p:sp>
      <p:sp>
        <p:nvSpPr>
          <p:cNvPr id="203795" name="Rectangle 19"/>
          <p:cNvSpPr>
            <a:spLocks noChangeArrowheads="1"/>
          </p:cNvSpPr>
          <p:nvPr/>
        </p:nvSpPr>
        <p:spPr bwMode="auto">
          <a:xfrm>
            <a:off x="2028825" y="6051550"/>
            <a:ext cx="5661025" cy="80963"/>
          </a:xfrm>
          <a:prstGeom prst="rect">
            <a:avLst/>
          </a:prstGeom>
          <a:solidFill>
            <a:schemeClr val="bg1"/>
          </a:solidFill>
          <a:ln w="9525" algn="ctr">
            <a:noFill/>
            <a:prstDash val="dash"/>
            <a:miter lim="800000"/>
            <a:headEnd/>
            <a:tailEnd/>
          </a:ln>
          <a:effectLst/>
        </p:spPr>
        <p:txBody>
          <a:bodyPr wrap="none" anchor="ctr"/>
          <a:lstStyle/>
          <a:p>
            <a:endParaRPr lang="ja-JP" altLang="en-US"/>
          </a:p>
        </p:txBody>
      </p:sp>
    </p:spTree>
    <p:extLst>
      <p:ext uri="{BB962C8B-B14F-4D97-AF65-F5344CB8AC3E}">
        <p14:creationId xmlns:p14="http://schemas.microsoft.com/office/powerpoint/2010/main" val="406435996"/>
      </p:ext>
    </p:extLst>
  </p:cSld>
  <p:clrMapOvr>
    <a:masterClrMapping/>
  </p:clrMapOvr>
  <p:transition>
    <p:cut/>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fld id="{C7EE0432-FCC4-44A0-99B8-9267F1E74599}" type="slidenum">
              <a:rPr lang="en-US" altLang="ja-JP"/>
              <a:pPr/>
              <a:t>73</a:t>
            </a:fld>
            <a:endParaRPr lang="en-US" altLang="ja-JP"/>
          </a:p>
        </p:txBody>
      </p:sp>
      <p:sp>
        <p:nvSpPr>
          <p:cNvPr id="195586" name="Rectangle 2"/>
          <p:cNvSpPr>
            <a:spLocks noGrp="1" noChangeArrowheads="1"/>
          </p:cNvSpPr>
          <p:nvPr>
            <p:ph type="title"/>
          </p:nvPr>
        </p:nvSpPr>
        <p:spPr/>
        <p:txBody>
          <a:bodyPr/>
          <a:lstStyle/>
          <a:p>
            <a:r>
              <a:rPr lang="ja-JP" altLang="en-US"/>
              <a:t>損失の方程式、一般化</a:t>
            </a:r>
            <a:endParaRPr lang="ja-JP" altLang="ja-JP"/>
          </a:p>
        </p:txBody>
      </p:sp>
      <mc:AlternateContent xmlns:mc="http://schemas.openxmlformats.org/markup-compatibility/2006" xmlns:a14="http://schemas.microsoft.com/office/drawing/2010/main">
        <mc:Choice Requires="a14">
          <p:sp>
            <p:nvSpPr>
              <p:cNvPr id="195587" name="Rectangle 3"/>
              <p:cNvSpPr>
                <a:spLocks noGrp="1" noChangeArrowheads="1"/>
              </p:cNvSpPr>
              <p:nvPr>
                <p:ph type="body" idx="1"/>
              </p:nvPr>
            </p:nvSpPr>
            <p:spPr/>
            <p:txBody>
              <a:bodyPr/>
              <a:lstStyle/>
              <a:p>
                <a:r>
                  <a:rPr lang="en-US" altLang="ja-JP" dirty="0" smtClean="0"/>
                  <a:t>1</a:t>
                </a:r>
                <a:r>
                  <a:rPr lang="ja-JP" altLang="en-US" dirty="0"/>
                  <a:t>つ売れ残れば </a:t>
                </a:r>
                <a:r>
                  <a:rPr lang="en-US" altLang="ja-JP" dirty="0"/>
                  <a:t> </a:t>
                </a:r>
                <a14:m>
                  <m:oMath xmlns:m="http://schemas.openxmlformats.org/officeDocument/2006/math">
                    <m:r>
                      <a:rPr lang="en-US" altLang="ja-JP" i="1">
                        <a:latin typeface="Cambria Math"/>
                      </a:rPr>
                      <m:t>𝑪</m:t>
                    </m:r>
                  </m:oMath>
                </a14:m>
                <a:r>
                  <a:rPr lang="ja-JP" altLang="en-US" dirty="0"/>
                  <a:t> 損する</a:t>
                </a:r>
              </a:p>
              <a:p>
                <a:r>
                  <a:rPr lang="en-US" altLang="ja-JP" dirty="0" smtClean="0"/>
                  <a:t>1</a:t>
                </a:r>
                <a:r>
                  <a:rPr lang="ja-JP" altLang="en-US" dirty="0"/>
                  <a:t>つ</a:t>
                </a:r>
                <a:r>
                  <a:rPr lang="ja-JP" altLang="en-US" dirty="0" smtClean="0"/>
                  <a:t>売れなければ </a:t>
                </a:r>
                <a14:m>
                  <m:oMath xmlns:m="http://schemas.openxmlformats.org/officeDocument/2006/math">
                    <m:r>
                      <a:rPr lang="en-US" altLang="ja-JP" b="1" i="1" smtClean="0">
                        <a:latin typeface="Cambria Math"/>
                      </a:rPr>
                      <m:t>𝑫</m:t>
                    </m:r>
                  </m:oMath>
                </a14:m>
                <a:r>
                  <a:rPr lang="en-US" altLang="ja-JP" dirty="0"/>
                  <a:t> </a:t>
                </a:r>
                <a:r>
                  <a:rPr lang="ja-JP" altLang="en-US" dirty="0" smtClean="0"/>
                  <a:t>損する</a:t>
                </a:r>
                <a:endParaRPr lang="ja-JP" altLang="ja-JP" dirty="0"/>
              </a:p>
              <a:p>
                <a14:m>
                  <m:oMath xmlns:m="http://schemas.openxmlformats.org/officeDocument/2006/math">
                    <m:r>
                      <a:rPr lang="en-US" altLang="ja-JP" b="1" i="1" smtClean="0">
                        <a:latin typeface="Cambria Math"/>
                      </a:rPr>
                      <m:t>𝒛</m:t>
                    </m:r>
                  </m:oMath>
                </a14:m>
                <a:r>
                  <a:rPr lang="ja-JP" altLang="en-US" dirty="0" smtClean="0"/>
                  <a:t> 個仕入れて </a:t>
                </a:r>
                <a14:m>
                  <m:oMath xmlns:m="http://schemas.openxmlformats.org/officeDocument/2006/math">
                    <m:r>
                      <a:rPr lang="en-US" altLang="ja-JP" b="1" i="1" smtClean="0">
                        <a:latin typeface="Cambria Math"/>
                      </a:rPr>
                      <m:t>𝑿</m:t>
                    </m:r>
                  </m:oMath>
                </a14:m>
                <a:r>
                  <a:rPr lang="en-US" altLang="ja-JP" dirty="0" smtClean="0"/>
                  <a:t> </a:t>
                </a:r>
                <a:r>
                  <a:rPr lang="ja-JP" altLang="en-US" dirty="0" smtClean="0"/>
                  <a:t>個需要があれば、損失は：</a:t>
                </a:r>
                <a:endParaRPr lang="en-US" altLang="ja-JP" dirty="0"/>
              </a:p>
              <a:p>
                <a:pPr marL="0" indent="0">
                  <a:buNone/>
                </a:pPr>
                <a14:m>
                  <m:oMathPara xmlns:m="http://schemas.openxmlformats.org/officeDocument/2006/math">
                    <m:oMathParaPr>
                      <m:jc m:val="centerGroup"/>
                    </m:oMathParaPr>
                    <m:oMath xmlns:m="http://schemas.openxmlformats.org/officeDocument/2006/math">
                      <m:r>
                        <a:rPr lang="en-US" altLang="ja-JP" b="1" i="1" smtClean="0">
                          <a:latin typeface="Cambria Math"/>
                        </a:rPr>
                        <m:t>𝑪</m:t>
                      </m:r>
                      <m:r>
                        <m:rPr>
                          <m:nor/>
                        </m:rPr>
                        <a:rPr lang="en-US" altLang="ja-JP" b="1" i="0" smtClean="0">
                          <a:latin typeface="Cambria Math"/>
                        </a:rPr>
                        <m:t>max</m:t>
                      </m:r>
                      <m:d>
                        <m:dPr>
                          <m:begChr m:val="{"/>
                          <m:endChr m:val="}"/>
                          <m:ctrlPr>
                            <a:rPr lang="en-US" altLang="ja-JP" b="1" i="1" smtClean="0">
                              <a:latin typeface="Cambria Math"/>
                            </a:rPr>
                          </m:ctrlPr>
                        </m:dPr>
                        <m:e>
                          <m:r>
                            <a:rPr lang="en-US" altLang="ja-JP" b="1" i="1" smtClean="0">
                              <a:latin typeface="Cambria Math"/>
                            </a:rPr>
                            <m:t>𝒛</m:t>
                          </m:r>
                          <m:r>
                            <a:rPr lang="en-US" altLang="ja-JP" b="1" i="1" smtClean="0">
                              <a:latin typeface="Cambria Math"/>
                            </a:rPr>
                            <m:t>−</m:t>
                          </m:r>
                          <m:r>
                            <a:rPr lang="en-US" altLang="ja-JP" b="1" i="1" smtClean="0">
                              <a:latin typeface="Cambria Math"/>
                            </a:rPr>
                            <m:t>𝑿</m:t>
                          </m:r>
                          <m:r>
                            <a:rPr lang="en-US" altLang="ja-JP" b="1" i="1" smtClean="0">
                              <a:latin typeface="Cambria Math"/>
                            </a:rPr>
                            <m:t>,</m:t>
                          </m:r>
                          <m:r>
                            <a:rPr lang="en-US" altLang="ja-JP" b="1" i="1" smtClean="0">
                              <a:latin typeface="Cambria Math"/>
                            </a:rPr>
                            <m:t>𝟎</m:t>
                          </m:r>
                        </m:e>
                      </m:d>
                      <m:r>
                        <a:rPr lang="en-US" altLang="ja-JP" b="1" i="1" smtClean="0">
                          <a:latin typeface="Cambria Math"/>
                        </a:rPr>
                        <m:t>+</m:t>
                      </m:r>
                      <m:r>
                        <a:rPr lang="en-US" altLang="ja-JP" b="1" i="1" smtClean="0">
                          <a:latin typeface="Cambria Math"/>
                        </a:rPr>
                        <m:t>𝑫</m:t>
                      </m:r>
                      <m:r>
                        <m:rPr>
                          <m:nor/>
                        </m:rPr>
                        <a:rPr lang="en-US" altLang="ja-JP" b="1" i="0" smtClean="0">
                          <a:latin typeface="Cambria Math"/>
                        </a:rPr>
                        <m:t>max</m:t>
                      </m:r>
                      <m:r>
                        <a:rPr lang="en-US" altLang="ja-JP" b="1" i="1" smtClean="0">
                          <a:latin typeface="Cambria Math"/>
                        </a:rPr>
                        <m:t>{</m:t>
                      </m:r>
                      <m:r>
                        <a:rPr lang="en-US" altLang="ja-JP" b="1" i="1" smtClean="0">
                          <a:latin typeface="Cambria Math"/>
                        </a:rPr>
                        <m:t>𝑿</m:t>
                      </m:r>
                      <m:r>
                        <a:rPr lang="en-US" altLang="ja-JP" b="1" i="1" smtClean="0">
                          <a:latin typeface="Cambria Math"/>
                        </a:rPr>
                        <m:t>−</m:t>
                      </m:r>
                      <m:r>
                        <a:rPr lang="en-US" altLang="ja-JP" b="1" i="1" smtClean="0">
                          <a:latin typeface="Cambria Math"/>
                        </a:rPr>
                        <m:t>𝒛</m:t>
                      </m:r>
                      <m:r>
                        <a:rPr lang="en-US" altLang="ja-JP" b="1" i="1" smtClean="0">
                          <a:latin typeface="Cambria Math"/>
                        </a:rPr>
                        <m:t>,</m:t>
                      </m:r>
                      <m:r>
                        <a:rPr lang="en-US" altLang="ja-JP" b="1" i="1" smtClean="0">
                          <a:latin typeface="Cambria Math"/>
                        </a:rPr>
                        <m:t>𝟎</m:t>
                      </m:r>
                      <m:r>
                        <a:rPr lang="en-US" altLang="ja-JP" b="1" i="1" smtClean="0">
                          <a:latin typeface="Cambria Math"/>
                        </a:rPr>
                        <m:t>}</m:t>
                      </m:r>
                    </m:oMath>
                  </m:oMathPara>
                </a14:m>
                <a:endParaRPr lang="ja-JP" altLang="en-US" dirty="0"/>
              </a:p>
            </p:txBody>
          </p:sp>
        </mc:Choice>
        <mc:Fallback xmlns="">
          <p:sp>
            <p:nvSpPr>
              <p:cNvPr id="195587" name="Rectangle 3"/>
              <p:cNvSpPr>
                <a:spLocks noGrp="1" noRot="1" noChangeAspect="1" noMove="1" noResize="1" noEditPoints="1" noAdjustHandles="1" noChangeArrowheads="1" noChangeShapeType="1" noTextEdit="1"/>
              </p:cNvSpPr>
              <p:nvPr>
                <p:ph type="body" idx="1"/>
              </p:nvPr>
            </p:nvSpPr>
            <p:spPr>
              <a:blipFill rotWithShape="1">
                <a:blip r:embed="rId3"/>
                <a:stretch>
                  <a:fillRect l="-96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091691184"/>
      </p:ext>
    </p:extLst>
  </p:cSld>
  <p:clrMapOvr>
    <a:masterClrMapping/>
  </p:clrMapOvr>
  <p:transition>
    <p:cut/>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 5"/>
          <p:cNvSpPr>
            <a:spLocks noGrp="1"/>
          </p:cNvSpPr>
          <p:nvPr>
            <p:ph type="sldNum" sz="quarter" idx="12"/>
          </p:nvPr>
        </p:nvSpPr>
        <p:spPr/>
        <p:txBody>
          <a:bodyPr/>
          <a:lstStyle/>
          <a:p>
            <a:fld id="{B2182FC7-9BDE-4FAE-AAFF-0C0AF42E07D3}" type="slidenum">
              <a:rPr lang="en-US" altLang="ja-JP"/>
              <a:pPr/>
              <a:t>74</a:t>
            </a:fld>
            <a:endParaRPr lang="en-US" altLang="ja-JP"/>
          </a:p>
        </p:txBody>
      </p:sp>
      <p:sp>
        <p:nvSpPr>
          <p:cNvPr id="91138" name="Rectangle 2"/>
          <p:cNvSpPr>
            <a:spLocks noGrp="1" noChangeArrowheads="1"/>
          </p:cNvSpPr>
          <p:nvPr>
            <p:ph type="title"/>
          </p:nvPr>
        </p:nvSpPr>
        <p:spPr/>
        <p:txBody>
          <a:bodyPr/>
          <a:lstStyle/>
          <a:p>
            <a:r>
              <a:rPr lang="ja-JP" altLang="ja-JP"/>
              <a:t>確率モデルによる分析</a:t>
            </a:r>
          </a:p>
        </p:txBody>
      </p:sp>
      <p:sp>
        <p:nvSpPr>
          <p:cNvPr id="91139" name="Rectangle 3"/>
          <p:cNvSpPr>
            <a:spLocks noGrp="1" noChangeArrowheads="1"/>
          </p:cNvSpPr>
          <p:nvPr>
            <p:ph type="body" idx="1"/>
          </p:nvPr>
        </p:nvSpPr>
        <p:spPr/>
        <p:txBody>
          <a:bodyPr>
            <a:normAutofit lnSpcReduction="10000"/>
          </a:bodyPr>
          <a:lstStyle/>
          <a:p>
            <a:r>
              <a:rPr lang="ja-JP" altLang="en-US"/>
              <a:t>同じような変動の需要が続くとすれば：</a:t>
            </a:r>
          </a:p>
          <a:p>
            <a:pPr lvl="1"/>
            <a:r>
              <a:rPr lang="ja-JP" altLang="en-US"/>
              <a:t>明日の需要量：</a:t>
            </a:r>
            <a:r>
              <a:rPr lang="en-US" altLang="ja-JP"/>
              <a:t>X</a:t>
            </a:r>
            <a:r>
              <a:rPr lang="ja-JP" altLang="en-US"/>
              <a:t>（確率変数）、その確率関数：</a:t>
            </a:r>
            <a:r>
              <a:rPr lang="en-US" altLang="ja-JP"/>
              <a:t>f(x)</a:t>
            </a:r>
            <a:r>
              <a:rPr lang="ja-JP" altLang="en-US"/>
              <a:t>、分布関数：</a:t>
            </a:r>
            <a:r>
              <a:rPr lang="en-US" altLang="ja-JP"/>
              <a:t>F(x)</a:t>
            </a:r>
          </a:p>
          <a:p>
            <a:pPr lvl="1"/>
            <a:r>
              <a:rPr lang="ja-JP" altLang="en-US" sz="2400"/>
              <a:t>明日の仕入れ量：</a:t>
            </a:r>
            <a:r>
              <a:rPr lang="en-US" altLang="ja-JP" sz="2400"/>
              <a:t>z</a:t>
            </a:r>
            <a:r>
              <a:rPr lang="ja-JP" altLang="en-US" sz="2400"/>
              <a:t>（政策変数）</a:t>
            </a:r>
          </a:p>
          <a:p>
            <a:r>
              <a:rPr lang="en-US" altLang="ja-JP" sz="2800"/>
              <a:t>z </a:t>
            </a:r>
            <a:r>
              <a:rPr lang="ja-JP" altLang="en-US" sz="2800"/>
              <a:t>個仕入れるときの損失の期待値：</a:t>
            </a:r>
          </a:p>
          <a:p>
            <a:endParaRPr lang="ja-JP" altLang="en-US" sz="2800"/>
          </a:p>
          <a:p>
            <a:endParaRPr lang="ja-JP" altLang="en-US" sz="2800"/>
          </a:p>
          <a:p>
            <a:r>
              <a:rPr lang="ja-JP" altLang="en-US" sz="2800"/>
              <a:t>最適な（損失最小）仕入れ量：</a:t>
            </a:r>
          </a:p>
        </p:txBody>
      </p:sp>
      <p:graphicFrame>
        <p:nvGraphicFramePr>
          <p:cNvPr id="91141" name="Object 5"/>
          <p:cNvGraphicFramePr>
            <a:graphicFrameLocks noChangeAspect="1"/>
          </p:cNvGraphicFramePr>
          <p:nvPr>
            <p:extLst>
              <p:ext uri="{D42A27DB-BD31-4B8C-83A1-F6EECF244321}">
                <p14:modId xmlns:p14="http://schemas.microsoft.com/office/powerpoint/2010/main" val="980497616"/>
              </p:ext>
            </p:extLst>
          </p:nvPr>
        </p:nvGraphicFramePr>
        <p:xfrm>
          <a:off x="5940152" y="5301208"/>
          <a:ext cx="1643062" cy="492125"/>
        </p:xfrm>
        <a:graphic>
          <a:graphicData uri="http://schemas.openxmlformats.org/presentationml/2006/ole">
            <mc:AlternateContent xmlns:mc="http://schemas.openxmlformats.org/markup-compatibility/2006">
              <mc:Choice xmlns:v="urn:schemas-microsoft-com:vml" Requires="v">
                <p:oleObj spid="_x0000_s16411" name="数式" r:id="rId4" imgW="634680" imgH="190440" progId="Equation.3">
                  <p:embed/>
                </p:oleObj>
              </mc:Choice>
              <mc:Fallback>
                <p:oleObj name="数式" r:id="rId4" imgW="634680" imgH="1904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0152" y="5301208"/>
                        <a:ext cx="1643062" cy="492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xmlns:a14="http://schemas.microsoft.com/office/drawing/2010/main">
        <mc:Choice Requires="a14">
          <p:sp>
            <p:nvSpPr>
              <p:cNvPr id="8" name="テキスト ボックス 7"/>
              <p:cNvSpPr txBox="1"/>
              <p:nvPr/>
            </p:nvSpPr>
            <p:spPr>
              <a:xfrm>
                <a:off x="1187624" y="4005064"/>
                <a:ext cx="6524157" cy="1222066"/>
              </a:xfrm>
              <a:prstGeom prst="rect">
                <a:avLst/>
              </a:prstGeom>
              <a:noFill/>
            </p:spPr>
            <p:txBody>
              <a:bodyPr wrap="none" rtlCol="0">
                <a:spAutoFit/>
              </a:bodyPr>
              <a:lstStyle/>
              <a:p>
                <a:pPr>
                  <a:lnSpc>
                    <a:spcPct val="150000"/>
                  </a:lnSpc>
                </a:pPr>
                <a14:m>
                  <m:oMathPara xmlns:m="http://schemas.openxmlformats.org/officeDocument/2006/math">
                    <m:oMathParaPr>
                      <m:jc m:val="centerGroup"/>
                    </m:oMathParaPr>
                    <m:oMath xmlns:m="http://schemas.openxmlformats.org/officeDocument/2006/math">
                      <m:r>
                        <a:rPr kumimoji="1" lang="en-US" altLang="ja-JP" sz="2400" b="1" i="1" smtClean="0">
                          <a:solidFill>
                            <a:srgbClr val="0000CC"/>
                          </a:solidFill>
                          <a:latin typeface="Cambria Math"/>
                        </a:rPr>
                        <m:t>𝒉</m:t>
                      </m:r>
                      <m:d>
                        <m:dPr>
                          <m:ctrlPr>
                            <a:rPr kumimoji="1" lang="en-US" altLang="ja-JP" sz="2400" b="1" i="1" smtClean="0">
                              <a:solidFill>
                                <a:srgbClr val="0000CC"/>
                              </a:solidFill>
                              <a:latin typeface="Cambria Math"/>
                            </a:rPr>
                          </m:ctrlPr>
                        </m:dPr>
                        <m:e>
                          <m:r>
                            <a:rPr kumimoji="1" lang="en-US" altLang="ja-JP" sz="2400" b="1" i="1" smtClean="0">
                              <a:solidFill>
                                <a:srgbClr val="0000CC"/>
                              </a:solidFill>
                              <a:latin typeface="Cambria Math"/>
                            </a:rPr>
                            <m:t>𝒛</m:t>
                          </m:r>
                        </m:e>
                      </m:d>
                      <m:r>
                        <a:rPr kumimoji="1" lang="en-US" altLang="ja-JP" sz="2400" b="1" i="1" smtClean="0">
                          <a:solidFill>
                            <a:srgbClr val="0000CC"/>
                          </a:solidFill>
                          <a:latin typeface="Cambria Math"/>
                        </a:rPr>
                        <m:t>=</m:t>
                      </m:r>
                      <m:r>
                        <a:rPr kumimoji="1" lang="en-US" altLang="ja-JP" sz="2400" b="1" i="1" smtClean="0">
                          <a:solidFill>
                            <a:srgbClr val="0000CC"/>
                          </a:solidFill>
                          <a:latin typeface="Cambria Math"/>
                        </a:rPr>
                        <m:t>𝑬</m:t>
                      </m:r>
                      <m:d>
                        <m:dPr>
                          <m:ctrlPr>
                            <a:rPr kumimoji="1" lang="en-US" altLang="ja-JP" sz="2400" b="1" i="1" smtClean="0">
                              <a:solidFill>
                                <a:srgbClr val="0000CC"/>
                              </a:solidFill>
                              <a:latin typeface="Cambria Math"/>
                            </a:rPr>
                          </m:ctrlPr>
                        </m:dPr>
                        <m:e>
                          <m:r>
                            <a:rPr lang="en-US" altLang="ja-JP" sz="2400" b="1" i="1">
                              <a:solidFill>
                                <a:srgbClr val="0000CC"/>
                              </a:solidFill>
                              <a:latin typeface="Cambria Math"/>
                            </a:rPr>
                            <m:t>𝑪</m:t>
                          </m:r>
                          <m:r>
                            <m:rPr>
                              <m:nor/>
                            </m:rPr>
                            <a:rPr lang="en-US" altLang="ja-JP" sz="2400" b="1">
                              <a:solidFill>
                                <a:srgbClr val="0000CC"/>
                              </a:solidFill>
                              <a:latin typeface="Cambria Math"/>
                            </a:rPr>
                            <m:t>max</m:t>
                          </m:r>
                          <m:d>
                            <m:dPr>
                              <m:begChr m:val="{"/>
                              <m:endChr m:val="}"/>
                              <m:ctrlPr>
                                <a:rPr lang="en-US" altLang="ja-JP" sz="2400" b="1" i="1">
                                  <a:solidFill>
                                    <a:srgbClr val="0000CC"/>
                                  </a:solidFill>
                                  <a:latin typeface="Cambria Math"/>
                                </a:rPr>
                              </m:ctrlPr>
                            </m:dPr>
                            <m:e>
                              <m:r>
                                <a:rPr lang="en-US" altLang="ja-JP" sz="2400" b="1" i="1">
                                  <a:solidFill>
                                    <a:srgbClr val="0000CC"/>
                                  </a:solidFill>
                                  <a:latin typeface="Cambria Math"/>
                                </a:rPr>
                                <m:t>𝒛</m:t>
                              </m:r>
                              <m:r>
                                <a:rPr lang="en-US" altLang="ja-JP" sz="2400" b="1" i="1">
                                  <a:solidFill>
                                    <a:srgbClr val="0000CC"/>
                                  </a:solidFill>
                                  <a:latin typeface="Cambria Math"/>
                                </a:rPr>
                                <m:t>−</m:t>
                              </m:r>
                              <m:r>
                                <a:rPr lang="en-US" altLang="ja-JP" sz="2400" b="1" i="1">
                                  <a:solidFill>
                                    <a:srgbClr val="0000CC"/>
                                  </a:solidFill>
                                  <a:latin typeface="Cambria Math"/>
                                </a:rPr>
                                <m:t>𝑿</m:t>
                              </m:r>
                              <m:r>
                                <a:rPr lang="en-US" altLang="ja-JP" sz="2400" b="1" i="1">
                                  <a:solidFill>
                                    <a:srgbClr val="0000CC"/>
                                  </a:solidFill>
                                  <a:latin typeface="Cambria Math"/>
                                </a:rPr>
                                <m:t>,</m:t>
                              </m:r>
                              <m:r>
                                <a:rPr lang="en-US" altLang="ja-JP" sz="2400" b="1" i="1">
                                  <a:solidFill>
                                    <a:srgbClr val="0000CC"/>
                                  </a:solidFill>
                                  <a:latin typeface="Cambria Math"/>
                                </a:rPr>
                                <m:t>𝟎</m:t>
                              </m:r>
                            </m:e>
                          </m:d>
                          <m:r>
                            <a:rPr lang="en-US" altLang="ja-JP" sz="2400" b="1" i="1">
                              <a:solidFill>
                                <a:srgbClr val="0000CC"/>
                              </a:solidFill>
                              <a:latin typeface="Cambria Math"/>
                            </a:rPr>
                            <m:t>+</m:t>
                          </m:r>
                          <m:r>
                            <a:rPr lang="en-US" altLang="ja-JP" sz="2400" b="1" i="1">
                              <a:solidFill>
                                <a:srgbClr val="0000CC"/>
                              </a:solidFill>
                              <a:latin typeface="Cambria Math"/>
                            </a:rPr>
                            <m:t>𝑫</m:t>
                          </m:r>
                          <m:r>
                            <m:rPr>
                              <m:nor/>
                            </m:rPr>
                            <a:rPr lang="en-US" altLang="ja-JP" sz="2400" b="1">
                              <a:solidFill>
                                <a:srgbClr val="0000CC"/>
                              </a:solidFill>
                              <a:latin typeface="Cambria Math"/>
                            </a:rPr>
                            <m:t>max</m:t>
                          </m:r>
                          <m:r>
                            <a:rPr lang="en-US" altLang="ja-JP" sz="2400" b="1" i="1">
                              <a:solidFill>
                                <a:srgbClr val="0000CC"/>
                              </a:solidFill>
                              <a:latin typeface="Cambria Math"/>
                            </a:rPr>
                            <m:t>{</m:t>
                          </m:r>
                          <m:r>
                            <a:rPr lang="en-US" altLang="ja-JP" sz="2400" b="1" i="1">
                              <a:solidFill>
                                <a:srgbClr val="0000CC"/>
                              </a:solidFill>
                              <a:latin typeface="Cambria Math"/>
                            </a:rPr>
                            <m:t>𝑿</m:t>
                          </m:r>
                          <m:r>
                            <a:rPr lang="en-US" altLang="ja-JP" sz="2400" b="1" i="1">
                              <a:solidFill>
                                <a:srgbClr val="0000CC"/>
                              </a:solidFill>
                              <a:latin typeface="Cambria Math"/>
                            </a:rPr>
                            <m:t>−</m:t>
                          </m:r>
                          <m:r>
                            <a:rPr lang="en-US" altLang="ja-JP" sz="2400" b="1" i="1">
                              <a:solidFill>
                                <a:srgbClr val="0000CC"/>
                              </a:solidFill>
                              <a:latin typeface="Cambria Math"/>
                            </a:rPr>
                            <m:t>𝒛</m:t>
                          </m:r>
                          <m:r>
                            <a:rPr lang="en-US" altLang="ja-JP" sz="2400" b="1" i="1">
                              <a:solidFill>
                                <a:srgbClr val="0000CC"/>
                              </a:solidFill>
                              <a:latin typeface="Cambria Math"/>
                            </a:rPr>
                            <m:t>,</m:t>
                          </m:r>
                          <m:r>
                            <a:rPr lang="en-US" altLang="ja-JP" sz="2400" b="1" i="1">
                              <a:solidFill>
                                <a:srgbClr val="0000CC"/>
                              </a:solidFill>
                              <a:latin typeface="Cambria Math"/>
                            </a:rPr>
                            <m:t>𝟎</m:t>
                          </m:r>
                          <m:r>
                            <a:rPr lang="en-US" altLang="ja-JP" sz="2400" b="1" i="1">
                              <a:solidFill>
                                <a:srgbClr val="0000CC"/>
                              </a:solidFill>
                              <a:latin typeface="Cambria Math"/>
                            </a:rPr>
                            <m:t>}</m:t>
                          </m:r>
                          <m:r>
                            <m:rPr>
                              <m:nor/>
                            </m:rPr>
                            <a:rPr lang="ja-JP" altLang="en-US" sz="2400" b="1" dirty="0">
                              <a:solidFill>
                                <a:srgbClr val="0000CC"/>
                              </a:solidFill>
                            </a:rPr>
                            <m:t> </m:t>
                          </m:r>
                        </m:e>
                      </m:d>
                    </m:oMath>
                    <m:oMath xmlns:m="http://schemas.openxmlformats.org/officeDocument/2006/math">
                      <m:r>
                        <a:rPr kumimoji="1" lang="en-US" altLang="ja-JP" sz="2400" b="1" i="1" smtClean="0">
                          <a:solidFill>
                            <a:srgbClr val="0000CC"/>
                          </a:solidFill>
                          <a:latin typeface="Cambria Math"/>
                        </a:rPr>
                        <m:t>=∫</m:t>
                      </m:r>
                      <m:d>
                        <m:dPr>
                          <m:ctrlPr>
                            <a:rPr kumimoji="1" lang="en-US" altLang="ja-JP" sz="2400" b="1" i="1" smtClean="0">
                              <a:solidFill>
                                <a:srgbClr val="0000CC"/>
                              </a:solidFill>
                              <a:latin typeface="Cambria Math"/>
                            </a:rPr>
                          </m:ctrlPr>
                        </m:dPr>
                        <m:e>
                          <m:r>
                            <a:rPr lang="en-US" altLang="ja-JP" sz="2400" b="1" i="1">
                              <a:solidFill>
                                <a:srgbClr val="0000CC"/>
                              </a:solidFill>
                              <a:latin typeface="Cambria Math"/>
                            </a:rPr>
                            <m:t>𝑪</m:t>
                          </m:r>
                          <m:r>
                            <m:rPr>
                              <m:nor/>
                            </m:rPr>
                            <a:rPr lang="en-US" altLang="ja-JP" sz="2400" b="1">
                              <a:solidFill>
                                <a:srgbClr val="0000CC"/>
                              </a:solidFill>
                              <a:latin typeface="Cambria Math"/>
                            </a:rPr>
                            <m:t>max</m:t>
                          </m:r>
                          <m:d>
                            <m:dPr>
                              <m:begChr m:val="{"/>
                              <m:endChr m:val="}"/>
                              <m:ctrlPr>
                                <a:rPr lang="en-US" altLang="ja-JP" sz="2400" b="1" i="1">
                                  <a:solidFill>
                                    <a:srgbClr val="0000CC"/>
                                  </a:solidFill>
                                  <a:latin typeface="Cambria Math"/>
                                </a:rPr>
                              </m:ctrlPr>
                            </m:dPr>
                            <m:e>
                              <m:r>
                                <a:rPr lang="en-US" altLang="ja-JP" sz="2400" b="1" i="1">
                                  <a:solidFill>
                                    <a:srgbClr val="0000CC"/>
                                  </a:solidFill>
                                  <a:latin typeface="Cambria Math"/>
                                </a:rPr>
                                <m:t>𝒛</m:t>
                              </m:r>
                              <m:r>
                                <a:rPr lang="en-US" altLang="ja-JP" sz="2400" b="1" i="1">
                                  <a:solidFill>
                                    <a:srgbClr val="0000CC"/>
                                  </a:solidFill>
                                  <a:latin typeface="Cambria Math"/>
                                </a:rPr>
                                <m:t>−</m:t>
                              </m:r>
                              <m:r>
                                <a:rPr lang="en-US" altLang="ja-JP" sz="2400" b="1" i="1" smtClean="0">
                                  <a:solidFill>
                                    <a:srgbClr val="0000CC"/>
                                  </a:solidFill>
                                  <a:latin typeface="Cambria Math"/>
                                </a:rPr>
                                <m:t>𝒙</m:t>
                              </m:r>
                              <m:r>
                                <a:rPr lang="en-US" altLang="ja-JP" sz="2400" b="1" i="1">
                                  <a:solidFill>
                                    <a:srgbClr val="0000CC"/>
                                  </a:solidFill>
                                  <a:latin typeface="Cambria Math"/>
                                </a:rPr>
                                <m:t>,</m:t>
                              </m:r>
                              <m:r>
                                <a:rPr lang="en-US" altLang="ja-JP" sz="2400" b="1" i="1">
                                  <a:solidFill>
                                    <a:srgbClr val="0000CC"/>
                                  </a:solidFill>
                                  <a:latin typeface="Cambria Math"/>
                                </a:rPr>
                                <m:t>𝟎</m:t>
                              </m:r>
                            </m:e>
                          </m:d>
                          <m:r>
                            <a:rPr lang="en-US" altLang="ja-JP" sz="2400" b="1" i="1">
                              <a:solidFill>
                                <a:srgbClr val="0000CC"/>
                              </a:solidFill>
                              <a:latin typeface="Cambria Math"/>
                            </a:rPr>
                            <m:t>+</m:t>
                          </m:r>
                          <m:r>
                            <a:rPr lang="en-US" altLang="ja-JP" sz="2400" b="1" i="1">
                              <a:solidFill>
                                <a:srgbClr val="0000CC"/>
                              </a:solidFill>
                              <a:latin typeface="Cambria Math"/>
                            </a:rPr>
                            <m:t>𝑫</m:t>
                          </m:r>
                          <m:r>
                            <m:rPr>
                              <m:nor/>
                            </m:rPr>
                            <a:rPr lang="en-US" altLang="ja-JP" sz="2400" b="1">
                              <a:solidFill>
                                <a:srgbClr val="0000CC"/>
                              </a:solidFill>
                              <a:latin typeface="Cambria Math"/>
                            </a:rPr>
                            <m:t>max</m:t>
                          </m:r>
                          <m:r>
                            <a:rPr lang="en-US" altLang="ja-JP" sz="2400" b="1" i="1">
                              <a:solidFill>
                                <a:srgbClr val="0000CC"/>
                              </a:solidFill>
                              <a:latin typeface="Cambria Math"/>
                            </a:rPr>
                            <m:t>{</m:t>
                          </m:r>
                          <m:r>
                            <a:rPr lang="en-US" altLang="ja-JP" sz="2400" b="1" i="1" smtClean="0">
                              <a:solidFill>
                                <a:srgbClr val="0000CC"/>
                              </a:solidFill>
                              <a:latin typeface="Cambria Math"/>
                            </a:rPr>
                            <m:t>𝒙</m:t>
                          </m:r>
                          <m:r>
                            <a:rPr lang="en-US" altLang="ja-JP" sz="2400" b="1" i="1">
                              <a:solidFill>
                                <a:srgbClr val="0000CC"/>
                              </a:solidFill>
                              <a:latin typeface="Cambria Math"/>
                            </a:rPr>
                            <m:t>−</m:t>
                          </m:r>
                          <m:r>
                            <a:rPr lang="en-US" altLang="ja-JP" sz="2400" b="1" i="1">
                              <a:solidFill>
                                <a:srgbClr val="0000CC"/>
                              </a:solidFill>
                              <a:latin typeface="Cambria Math"/>
                            </a:rPr>
                            <m:t>𝒛</m:t>
                          </m:r>
                          <m:r>
                            <a:rPr lang="en-US" altLang="ja-JP" sz="2400" b="1" i="1">
                              <a:solidFill>
                                <a:srgbClr val="0000CC"/>
                              </a:solidFill>
                              <a:latin typeface="Cambria Math"/>
                            </a:rPr>
                            <m:t>,</m:t>
                          </m:r>
                          <m:r>
                            <a:rPr lang="en-US" altLang="ja-JP" sz="2400" b="1" i="1">
                              <a:solidFill>
                                <a:srgbClr val="0000CC"/>
                              </a:solidFill>
                              <a:latin typeface="Cambria Math"/>
                            </a:rPr>
                            <m:t>𝟎</m:t>
                          </m:r>
                          <m:r>
                            <a:rPr lang="en-US" altLang="ja-JP" sz="2400" b="1" i="1">
                              <a:solidFill>
                                <a:srgbClr val="0000CC"/>
                              </a:solidFill>
                              <a:latin typeface="Cambria Math"/>
                            </a:rPr>
                            <m:t>}</m:t>
                          </m:r>
                          <m:r>
                            <m:rPr>
                              <m:nor/>
                            </m:rPr>
                            <a:rPr lang="ja-JP" altLang="en-US" sz="2400" b="1" dirty="0">
                              <a:solidFill>
                                <a:srgbClr val="0000CC"/>
                              </a:solidFill>
                            </a:rPr>
                            <m:t> </m:t>
                          </m:r>
                        </m:e>
                      </m:d>
                      <m:r>
                        <a:rPr kumimoji="1" lang="en-US" altLang="ja-JP" sz="2400" b="1" i="1" smtClean="0">
                          <a:solidFill>
                            <a:srgbClr val="0000CC"/>
                          </a:solidFill>
                          <a:latin typeface="Cambria Math"/>
                        </a:rPr>
                        <m:t>𝒇</m:t>
                      </m:r>
                      <m:d>
                        <m:dPr>
                          <m:ctrlPr>
                            <a:rPr kumimoji="1" lang="en-US" altLang="ja-JP" sz="2400" b="1" i="1" smtClean="0">
                              <a:solidFill>
                                <a:srgbClr val="0000CC"/>
                              </a:solidFill>
                              <a:latin typeface="Cambria Math"/>
                            </a:rPr>
                          </m:ctrlPr>
                        </m:dPr>
                        <m:e>
                          <m:r>
                            <a:rPr kumimoji="1" lang="en-US" altLang="ja-JP" sz="2400" b="1" i="1" smtClean="0">
                              <a:solidFill>
                                <a:srgbClr val="0000CC"/>
                              </a:solidFill>
                              <a:latin typeface="Cambria Math"/>
                            </a:rPr>
                            <m:t>𝒙</m:t>
                          </m:r>
                        </m:e>
                      </m:d>
                      <m:r>
                        <a:rPr kumimoji="1" lang="en-US" altLang="ja-JP" sz="2400" b="1" i="1" smtClean="0">
                          <a:solidFill>
                            <a:srgbClr val="0000CC"/>
                          </a:solidFill>
                          <a:latin typeface="Cambria Math"/>
                        </a:rPr>
                        <m:t>𝒅𝒙</m:t>
                      </m:r>
                    </m:oMath>
                  </m:oMathPara>
                </a14:m>
                <a:endParaRPr kumimoji="1" lang="ja-JP" altLang="en-US" sz="2400" b="1" dirty="0">
                  <a:solidFill>
                    <a:srgbClr val="0000CC"/>
                  </a:solidFill>
                </a:endParaRPr>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1187624" y="4005064"/>
                <a:ext cx="6524157" cy="1222066"/>
              </a:xfrm>
              <a:prstGeom prst="rect">
                <a:avLst/>
              </a:prstGeom>
              <a:blipFill rotWithShape="1">
                <a:blip r:embed="rId6"/>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499043408"/>
      </p:ext>
    </p:extLst>
  </p:cSld>
  <p:clrMapOvr>
    <a:masterClrMapping/>
  </p:clrMapOvr>
  <p:transition>
    <p:cut/>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 5"/>
          <p:cNvSpPr>
            <a:spLocks noGrp="1"/>
          </p:cNvSpPr>
          <p:nvPr>
            <p:ph type="sldNum" sz="quarter" idx="12"/>
          </p:nvPr>
        </p:nvSpPr>
        <p:spPr/>
        <p:txBody>
          <a:bodyPr/>
          <a:lstStyle/>
          <a:p>
            <a:fld id="{93346B39-F55D-47C1-B1FB-070F98B41A39}" type="slidenum">
              <a:rPr lang="en-US" altLang="ja-JP"/>
              <a:pPr/>
              <a:t>75</a:t>
            </a:fld>
            <a:endParaRPr lang="en-US" altLang="ja-JP"/>
          </a:p>
        </p:txBody>
      </p:sp>
      <p:sp>
        <p:nvSpPr>
          <p:cNvPr id="97282" name="Rectangle 2"/>
          <p:cNvSpPr>
            <a:spLocks noGrp="1" noChangeArrowheads="1"/>
          </p:cNvSpPr>
          <p:nvPr>
            <p:ph type="title"/>
          </p:nvPr>
        </p:nvSpPr>
        <p:spPr/>
        <p:txBody>
          <a:bodyPr/>
          <a:lstStyle/>
          <a:p>
            <a:r>
              <a:rPr lang="ja-JP" altLang="ja-JP"/>
              <a:t>確率モデルによる分析、最適解</a:t>
            </a:r>
          </a:p>
        </p:txBody>
      </p:sp>
      <p:sp>
        <p:nvSpPr>
          <p:cNvPr id="97283" name="Rectangle 3"/>
          <p:cNvSpPr>
            <a:spLocks noGrp="1" noChangeArrowheads="1"/>
          </p:cNvSpPr>
          <p:nvPr>
            <p:ph type="body" idx="1"/>
          </p:nvPr>
        </p:nvSpPr>
        <p:spPr/>
        <p:txBody>
          <a:bodyPr/>
          <a:lstStyle/>
          <a:p>
            <a:r>
              <a:rPr lang="ja-JP" altLang="en-US" sz="2800"/>
              <a:t>最適な（損失最小）仕入れ量：</a:t>
            </a:r>
          </a:p>
        </p:txBody>
      </p:sp>
      <p:graphicFrame>
        <p:nvGraphicFramePr>
          <p:cNvPr id="97285" name="Object 5"/>
          <p:cNvGraphicFramePr>
            <a:graphicFrameLocks noChangeAspect="1"/>
          </p:cNvGraphicFramePr>
          <p:nvPr>
            <p:extLst>
              <p:ext uri="{D42A27DB-BD31-4B8C-83A1-F6EECF244321}">
                <p14:modId xmlns:p14="http://schemas.microsoft.com/office/powerpoint/2010/main" val="1305009337"/>
              </p:ext>
            </p:extLst>
          </p:nvPr>
        </p:nvGraphicFramePr>
        <p:xfrm>
          <a:off x="2112963" y="2273300"/>
          <a:ext cx="5191125" cy="1162050"/>
        </p:xfrm>
        <a:graphic>
          <a:graphicData uri="http://schemas.openxmlformats.org/presentationml/2006/ole">
            <mc:AlternateContent xmlns:mc="http://schemas.openxmlformats.org/markup-compatibility/2006">
              <mc:Choice xmlns:v="urn:schemas-microsoft-com:vml" Requires="v">
                <p:oleObj spid="_x0000_s17449" name="数式" r:id="rId4" imgW="1765080" imgH="393480" progId="Equation.3">
                  <p:embed/>
                </p:oleObj>
              </mc:Choice>
              <mc:Fallback>
                <p:oleObj name="数式" r:id="rId4" imgW="1765080" imgH="393480" progId="Equation.3">
                  <p:embed/>
                  <p:pic>
                    <p:nvPicPr>
                      <p:cNvPr id="0" name=""/>
                      <p:cNvPicPr>
                        <a:picLocks noChangeAspect="1" noChangeArrowheads="1"/>
                      </p:cNvPicPr>
                      <p:nvPr/>
                    </p:nvPicPr>
                    <p:blipFill>
                      <a:blip r:embed="rId5"/>
                      <a:srcRect/>
                      <a:stretch>
                        <a:fillRect/>
                      </a:stretch>
                    </p:blipFill>
                    <p:spPr bwMode="auto">
                      <a:xfrm>
                        <a:off x="2112963" y="2273300"/>
                        <a:ext cx="5191125" cy="1162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7286" name="Line 6"/>
          <p:cNvSpPr>
            <a:spLocks noChangeShapeType="1"/>
          </p:cNvSpPr>
          <p:nvPr/>
        </p:nvSpPr>
        <p:spPr bwMode="auto">
          <a:xfrm flipV="1">
            <a:off x="2219325" y="3921125"/>
            <a:ext cx="0" cy="2098675"/>
          </a:xfrm>
          <a:prstGeom prst="line">
            <a:avLst/>
          </a:prstGeom>
          <a:noFill/>
          <a:ln w="9525">
            <a:solidFill>
              <a:schemeClr val="tx1"/>
            </a:solidFill>
            <a:round/>
            <a:headEnd/>
            <a:tailEnd type="triangle" w="med" len="med"/>
          </a:ln>
          <a:effectLst/>
        </p:spPr>
        <p:txBody>
          <a:bodyPr/>
          <a:lstStyle/>
          <a:p>
            <a:endParaRPr lang="ja-JP" altLang="en-US"/>
          </a:p>
        </p:txBody>
      </p:sp>
      <p:sp>
        <p:nvSpPr>
          <p:cNvPr id="97287" name="Line 7"/>
          <p:cNvSpPr>
            <a:spLocks noChangeShapeType="1"/>
          </p:cNvSpPr>
          <p:nvPr/>
        </p:nvSpPr>
        <p:spPr bwMode="auto">
          <a:xfrm>
            <a:off x="2192338" y="6019800"/>
            <a:ext cx="4235450" cy="0"/>
          </a:xfrm>
          <a:prstGeom prst="line">
            <a:avLst/>
          </a:prstGeom>
          <a:noFill/>
          <a:ln w="9525">
            <a:solidFill>
              <a:schemeClr val="tx1"/>
            </a:solidFill>
            <a:round/>
            <a:headEnd/>
            <a:tailEnd type="triangle" w="med" len="med"/>
          </a:ln>
          <a:effectLst/>
        </p:spPr>
        <p:txBody>
          <a:bodyPr/>
          <a:lstStyle/>
          <a:p>
            <a:endParaRPr lang="ja-JP" altLang="en-US"/>
          </a:p>
        </p:txBody>
      </p:sp>
      <p:sp>
        <p:nvSpPr>
          <p:cNvPr id="97288" name="Freeform 8"/>
          <p:cNvSpPr>
            <a:spLocks/>
          </p:cNvSpPr>
          <p:nvPr/>
        </p:nvSpPr>
        <p:spPr bwMode="auto">
          <a:xfrm>
            <a:off x="2273300" y="4054475"/>
            <a:ext cx="3846513" cy="1965325"/>
          </a:xfrm>
          <a:custGeom>
            <a:avLst/>
            <a:gdLst/>
            <a:ahLst/>
            <a:cxnLst>
              <a:cxn ang="0">
                <a:pos x="0" y="1322"/>
              </a:cxn>
              <a:cxn ang="0">
                <a:pos x="373" y="1237"/>
              </a:cxn>
              <a:cxn ang="0">
                <a:pos x="796" y="830"/>
              </a:cxn>
              <a:cxn ang="0">
                <a:pos x="1220" y="424"/>
              </a:cxn>
              <a:cxn ang="0">
                <a:pos x="1643" y="170"/>
              </a:cxn>
              <a:cxn ang="0">
                <a:pos x="2406" y="0"/>
              </a:cxn>
            </a:cxnLst>
            <a:rect l="0" t="0" r="r" b="b"/>
            <a:pathLst>
              <a:path w="2406" h="1322">
                <a:moveTo>
                  <a:pt x="0" y="1322"/>
                </a:moveTo>
                <a:cubicBezTo>
                  <a:pt x="120" y="1320"/>
                  <a:pt x="240" y="1319"/>
                  <a:pt x="373" y="1237"/>
                </a:cubicBezTo>
                <a:cubicBezTo>
                  <a:pt x="506" y="1155"/>
                  <a:pt x="655" y="965"/>
                  <a:pt x="796" y="830"/>
                </a:cubicBezTo>
                <a:cubicBezTo>
                  <a:pt x="937" y="695"/>
                  <a:pt x="1079" y="534"/>
                  <a:pt x="1220" y="424"/>
                </a:cubicBezTo>
                <a:cubicBezTo>
                  <a:pt x="1361" y="314"/>
                  <a:pt x="1445" y="241"/>
                  <a:pt x="1643" y="170"/>
                </a:cubicBezTo>
                <a:cubicBezTo>
                  <a:pt x="1841" y="99"/>
                  <a:pt x="2123" y="49"/>
                  <a:pt x="2406" y="0"/>
                </a:cubicBezTo>
              </a:path>
            </a:pathLst>
          </a:custGeom>
          <a:noFill/>
          <a:ln w="9525">
            <a:solidFill>
              <a:schemeClr val="tx1"/>
            </a:solidFill>
            <a:round/>
            <a:headEnd/>
            <a:tailEnd/>
          </a:ln>
          <a:effectLst/>
        </p:spPr>
        <p:txBody>
          <a:bodyPr/>
          <a:lstStyle/>
          <a:p>
            <a:endParaRPr lang="ja-JP" altLang="en-US"/>
          </a:p>
        </p:txBody>
      </p:sp>
      <p:sp>
        <p:nvSpPr>
          <p:cNvPr id="97289" name="Line 9"/>
          <p:cNvSpPr>
            <a:spLocks noChangeShapeType="1"/>
          </p:cNvSpPr>
          <p:nvPr/>
        </p:nvSpPr>
        <p:spPr bwMode="auto">
          <a:xfrm>
            <a:off x="2206625" y="4579938"/>
            <a:ext cx="2190750" cy="0"/>
          </a:xfrm>
          <a:prstGeom prst="line">
            <a:avLst/>
          </a:prstGeom>
          <a:noFill/>
          <a:ln w="9525">
            <a:solidFill>
              <a:schemeClr val="tx1"/>
            </a:solidFill>
            <a:round/>
            <a:headEnd/>
            <a:tailEnd/>
          </a:ln>
          <a:effectLst/>
        </p:spPr>
        <p:txBody>
          <a:bodyPr/>
          <a:lstStyle/>
          <a:p>
            <a:endParaRPr lang="ja-JP" altLang="en-US"/>
          </a:p>
        </p:txBody>
      </p:sp>
      <p:sp>
        <p:nvSpPr>
          <p:cNvPr id="97290" name="Line 10"/>
          <p:cNvSpPr>
            <a:spLocks noChangeShapeType="1"/>
          </p:cNvSpPr>
          <p:nvPr/>
        </p:nvSpPr>
        <p:spPr bwMode="auto">
          <a:xfrm>
            <a:off x="4397375" y="4567238"/>
            <a:ext cx="0" cy="1452562"/>
          </a:xfrm>
          <a:prstGeom prst="line">
            <a:avLst/>
          </a:prstGeom>
          <a:noFill/>
          <a:ln w="9525">
            <a:solidFill>
              <a:schemeClr val="tx1"/>
            </a:solidFill>
            <a:round/>
            <a:headEnd/>
            <a:tailEnd/>
          </a:ln>
          <a:effectLst/>
        </p:spPr>
        <p:txBody>
          <a:bodyPr/>
          <a:lstStyle/>
          <a:p>
            <a:endParaRPr lang="ja-JP" altLang="en-US"/>
          </a:p>
        </p:txBody>
      </p:sp>
      <p:graphicFrame>
        <p:nvGraphicFramePr>
          <p:cNvPr id="97291" name="Object 11"/>
          <p:cNvGraphicFramePr>
            <a:graphicFrameLocks noChangeAspect="1"/>
          </p:cNvGraphicFramePr>
          <p:nvPr/>
        </p:nvGraphicFramePr>
        <p:xfrm>
          <a:off x="1392238" y="4279900"/>
          <a:ext cx="636587" cy="598488"/>
        </p:xfrm>
        <a:graphic>
          <a:graphicData uri="http://schemas.openxmlformats.org/presentationml/2006/ole">
            <mc:AlternateContent xmlns:mc="http://schemas.openxmlformats.org/markup-compatibility/2006">
              <mc:Choice xmlns:v="urn:schemas-microsoft-com:vml" Requires="v">
                <p:oleObj spid="_x0000_s17450" name="数式" r:id="rId6" imgW="419040" imgH="393480" progId="Equation.3">
                  <p:embed/>
                </p:oleObj>
              </mc:Choice>
              <mc:Fallback>
                <p:oleObj name="数式" r:id="rId6" imgW="419040" imgH="3934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92238" y="4279900"/>
                        <a:ext cx="636587" cy="598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7292" name="Object 12"/>
          <p:cNvGraphicFramePr>
            <a:graphicFrameLocks noChangeAspect="1"/>
          </p:cNvGraphicFramePr>
          <p:nvPr/>
        </p:nvGraphicFramePr>
        <p:xfrm>
          <a:off x="5470525" y="4248150"/>
          <a:ext cx="520700" cy="309563"/>
        </p:xfrm>
        <a:graphic>
          <a:graphicData uri="http://schemas.openxmlformats.org/presentationml/2006/ole">
            <mc:AlternateContent xmlns:mc="http://schemas.openxmlformats.org/markup-compatibility/2006">
              <mc:Choice xmlns:v="urn:schemas-microsoft-com:vml" Requires="v">
                <p:oleObj spid="_x0000_s17451" name="数式" r:id="rId8" imgW="342720" imgH="203040" progId="Equation.3">
                  <p:embed/>
                </p:oleObj>
              </mc:Choice>
              <mc:Fallback>
                <p:oleObj name="数式" r:id="rId8" imgW="342720" imgH="2030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70525" y="4248150"/>
                        <a:ext cx="520700" cy="309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角丸四角形 13"/>
          <p:cNvSpPr/>
          <p:nvPr/>
        </p:nvSpPr>
        <p:spPr bwMode="auto">
          <a:xfrm>
            <a:off x="4355976" y="2204864"/>
            <a:ext cx="2968667" cy="1277655"/>
          </a:xfrm>
          <a:prstGeom prst="roundRect">
            <a:avLst/>
          </a:prstGeom>
          <a:solidFill>
            <a:srgbClr val="FF0000">
              <a:alpha val="20000"/>
            </a:srgbClr>
          </a:solid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latin typeface="Times New Roman" pitchFamily="18" charset="0"/>
              <a:ea typeface="ＭＳ Ｐゴシック" charset="-128"/>
            </a:endParaRPr>
          </a:p>
        </p:txBody>
      </p:sp>
    </p:spTree>
    <p:extLst>
      <p:ext uri="{BB962C8B-B14F-4D97-AF65-F5344CB8AC3E}">
        <p14:creationId xmlns:p14="http://schemas.microsoft.com/office/powerpoint/2010/main" val="2388373978"/>
      </p:ext>
    </p:extLst>
  </p:cSld>
  <p:clrMapOvr>
    <a:masterClrMapping/>
  </p:clrMapOvr>
  <p:transition>
    <p:cut/>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 5"/>
          <p:cNvSpPr>
            <a:spLocks noGrp="1"/>
          </p:cNvSpPr>
          <p:nvPr>
            <p:ph type="sldNum" sz="quarter" idx="12"/>
          </p:nvPr>
        </p:nvSpPr>
        <p:spPr/>
        <p:txBody>
          <a:bodyPr/>
          <a:lstStyle/>
          <a:p>
            <a:fld id="{C91DB697-AEAC-4FA0-B68E-A240ABA3E304}" type="slidenum">
              <a:rPr lang="en-US" altLang="ja-JP"/>
              <a:pPr/>
              <a:t>76</a:t>
            </a:fld>
            <a:endParaRPr lang="en-US" altLang="ja-JP"/>
          </a:p>
        </p:txBody>
      </p:sp>
      <p:sp>
        <p:nvSpPr>
          <p:cNvPr id="89090" name="Rectangle 2"/>
          <p:cNvSpPr>
            <a:spLocks noGrp="1" noChangeArrowheads="1"/>
          </p:cNvSpPr>
          <p:nvPr>
            <p:ph type="title"/>
          </p:nvPr>
        </p:nvSpPr>
        <p:spPr/>
        <p:txBody>
          <a:bodyPr/>
          <a:lstStyle/>
          <a:p>
            <a:r>
              <a:rPr lang="ja-JP" altLang="ja-JP"/>
              <a:t>確率モデルによる分析、結論</a:t>
            </a:r>
          </a:p>
        </p:txBody>
      </p:sp>
      <p:sp>
        <p:nvSpPr>
          <p:cNvPr id="89091" name="Rectangle 3"/>
          <p:cNvSpPr>
            <a:spLocks noGrp="1" noChangeArrowheads="1"/>
          </p:cNvSpPr>
          <p:nvPr>
            <p:ph type="body" idx="1"/>
          </p:nvPr>
        </p:nvSpPr>
        <p:spPr/>
        <p:txBody>
          <a:bodyPr/>
          <a:lstStyle/>
          <a:p>
            <a:r>
              <a:rPr lang="ja-JP" altLang="en-US" dirty="0"/>
              <a:t>損失最小の仕入れ量：</a:t>
            </a:r>
          </a:p>
          <a:p>
            <a:endParaRPr lang="ja-JP" altLang="en-US" dirty="0"/>
          </a:p>
          <a:p>
            <a:endParaRPr lang="ja-JP" altLang="en-US" dirty="0"/>
          </a:p>
          <a:p>
            <a:pPr lvl="1"/>
            <a:r>
              <a:rPr lang="ja-JP" altLang="en-US" dirty="0"/>
              <a:t>Ａ：機会損失（</a:t>
            </a:r>
            <a:r>
              <a:rPr lang="ja-JP" altLang="en-US" sz="1600" dirty="0"/>
              <a:t>仕入れていれば儲けることが出来た</a:t>
            </a:r>
            <a:r>
              <a:rPr lang="ja-JP" altLang="en-US" dirty="0"/>
              <a:t>）</a:t>
            </a:r>
          </a:p>
          <a:p>
            <a:pPr lvl="1"/>
            <a:r>
              <a:rPr lang="ja-JP" altLang="en-US" dirty="0"/>
              <a:t>Ｂ：売れ残り損失</a:t>
            </a:r>
          </a:p>
          <a:p>
            <a:pPr lvl="1"/>
            <a:r>
              <a:rPr lang="ja-JP" altLang="en-US" dirty="0"/>
              <a:t>２つの損失のバランスが問題</a:t>
            </a:r>
          </a:p>
          <a:p>
            <a:r>
              <a:rPr lang="ja-JP" altLang="en-US" dirty="0" smtClean="0">
                <a:solidFill>
                  <a:srgbClr val="FF0000"/>
                </a:solidFill>
              </a:rPr>
              <a:t>最適仕入量</a:t>
            </a:r>
            <a:r>
              <a:rPr lang="ja-JP" altLang="en-US" dirty="0" smtClean="0"/>
              <a:t>：需要量</a:t>
            </a:r>
            <a:r>
              <a:rPr lang="ja-JP" altLang="en-US" dirty="0"/>
              <a:t>を予測し、累積需要が　　　　　となるような量を</a:t>
            </a:r>
            <a:r>
              <a:rPr lang="ja-JP" altLang="en-US" dirty="0" smtClean="0"/>
              <a:t>仕入れなさい</a:t>
            </a:r>
            <a:endParaRPr lang="ja-JP" altLang="en-US" dirty="0"/>
          </a:p>
          <a:p>
            <a:endParaRPr lang="en-US" altLang="ja-JP" dirty="0"/>
          </a:p>
        </p:txBody>
      </p:sp>
      <p:graphicFrame>
        <p:nvGraphicFramePr>
          <p:cNvPr id="89093" name="Object 5"/>
          <p:cNvGraphicFramePr>
            <a:graphicFrameLocks noChangeAspect="1"/>
          </p:cNvGraphicFramePr>
          <p:nvPr>
            <p:extLst>
              <p:ext uri="{D42A27DB-BD31-4B8C-83A1-F6EECF244321}">
                <p14:modId xmlns:p14="http://schemas.microsoft.com/office/powerpoint/2010/main" val="3974057430"/>
              </p:ext>
            </p:extLst>
          </p:nvPr>
        </p:nvGraphicFramePr>
        <p:xfrm>
          <a:off x="7092280" y="4509120"/>
          <a:ext cx="732556" cy="649745"/>
        </p:xfrm>
        <a:graphic>
          <a:graphicData uri="http://schemas.openxmlformats.org/presentationml/2006/ole">
            <mc:AlternateContent xmlns:mc="http://schemas.openxmlformats.org/markup-compatibility/2006">
              <mc:Choice xmlns:v="urn:schemas-microsoft-com:vml" Requires="v">
                <p:oleObj spid="_x0000_s18460" name="数式" r:id="rId4" imgW="444240" imgH="393480" progId="Equation.3">
                  <p:embed/>
                </p:oleObj>
              </mc:Choice>
              <mc:Fallback>
                <p:oleObj name="数式" r:id="rId4" imgW="444240" imgH="393480" progId="Equation.3">
                  <p:embed/>
                  <p:pic>
                    <p:nvPicPr>
                      <p:cNvPr id="0" name=""/>
                      <p:cNvPicPr>
                        <a:picLocks noChangeAspect="1" noChangeArrowheads="1"/>
                      </p:cNvPicPr>
                      <p:nvPr/>
                    </p:nvPicPr>
                    <p:blipFill>
                      <a:blip r:embed="rId5"/>
                      <a:srcRect/>
                      <a:stretch>
                        <a:fillRect/>
                      </a:stretch>
                    </p:blipFill>
                    <p:spPr bwMode="auto">
                      <a:xfrm>
                        <a:off x="7092280" y="4509120"/>
                        <a:ext cx="732556" cy="649745"/>
                      </a:xfrm>
                      <a:prstGeom prst="rect">
                        <a:avLst/>
                      </a:prstGeom>
                      <a:noFill/>
                      <a:extLst/>
                    </p:spPr>
                  </p:pic>
                </p:oleObj>
              </mc:Fallback>
            </mc:AlternateContent>
          </a:graphicData>
        </a:graphic>
      </p:graphicFrame>
      <p:graphicFrame>
        <p:nvGraphicFramePr>
          <p:cNvPr id="2" name="オブジェクト 1"/>
          <p:cNvGraphicFramePr>
            <a:graphicFrameLocks noChangeAspect="1"/>
          </p:cNvGraphicFramePr>
          <p:nvPr>
            <p:extLst>
              <p:ext uri="{D42A27DB-BD31-4B8C-83A1-F6EECF244321}">
                <p14:modId xmlns:p14="http://schemas.microsoft.com/office/powerpoint/2010/main" val="1562004359"/>
              </p:ext>
            </p:extLst>
          </p:nvPr>
        </p:nvGraphicFramePr>
        <p:xfrm>
          <a:off x="1836739" y="2140549"/>
          <a:ext cx="4103413" cy="918563"/>
        </p:xfrm>
        <a:graphic>
          <a:graphicData uri="http://schemas.openxmlformats.org/presentationml/2006/ole">
            <mc:AlternateContent xmlns:mc="http://schemas.openxmlformats.org/markup-compatibility/2006">
              <mc:Choice xmlns:v="urn:schemas-microsoft-com:vml" Requires="v">
                <p:oleObj spid="_x0000_s18461" name="数式" r:id="rId6" imgW="1765080" imgH="393480" progId="Equation.3">
                  <p:embed/>
                </p:oleObj>
              </mc:Choice>
              <mc:Fallback>
                <p:oleObj name="数式" r:id="rId6" imgW="1765080" imgH="393480" progId="Equation.3">
                  <p:embed/>
                  <p:pic>
                    <p:nvPicPr>
                      <p:cNvPr id="0" name=""/>
                      <p:cNvPicPr>
                        <a:picLocks noChangeAspect="1" noChangeArrowheads="1"/>
                      </p:cNvPicPr>
                      <p:nvPr/>
                    </p:nvPicPr>
                    <p:blipFill>
                      <a:blip r:embed="rId7"/>
                      <a:srcRect/>
                      <a:stretch>
                        <a:fillRect/>
                      </a:stretch>
                    </p:blipFill>
                    <p:spPr bwMode="auto">
                      <a:xfrm>
                        <a:off x="1836739" y="2140549"/>
                        <a:ext cx="4103413" cy="918563"/>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1806192280"/>
      </p:ext>
    </p:extLst>
  </p:cSld>
  <p:clrMapOvr>
    <a:masterClrMapping/>
  </p:clrMapOvr>
  <p:transition>
    <p:cut/>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64D6938E-F325-4D23-A8CF-DEB71E3D2551}" type="slidenum">
              <a:rPr lang="en-US" altLang="ja-JP"/>
              <a:pPr/>
              <a:t>77</a:t>
            </a:fld>
            <a:endParaRPr lang="en-US" altLang="ja-JP"/>
          </a:p>
        </p:txBody>
      </p:sp>
      <p:sp>
        <p:nvSpPr>
          <p:cNvPr id="70658" name="Rectangle 2"/>
          <p:cNvSpPr>
            <a:spLocks noGrp="1" noChangeArrowheads="1"/>
          </p:cNvSpPr>
          <p:nvPr>
            <p:ph type="title"/>
          </p:nvPr>
        </p:nvSpPr>
        <p:spPr/>
        <p:txBody>
          <a:bodyPr/>
          <a:lstStyle/>
          <a:p>
            <a:r>
              <a:rPr lang="ja-JP" altLang="en-US"/>
              <a:t>レベニューマネジメント（収益管理）</a:t>
            </a:r>
          </a:p>
        </p:txBody>
      </p:sp>
      <p:sp>
        <p:nvSpPr>
          <p:cNvPr id="70659" name="Rectangle 3"/>
          <p:cNvSpPr>
            <a:spLocks noGrp="1" noChangeArrowheads="1"/>
          </p:cNvSpPr>
          <p:nvPr>
            <p:ph type="body" idx="1"/>
          </p:nvPr>
        </p:nvSpPr>
        <p:spPr/>
        <p:txBody>
          <a:bodyPr>
            <a:noAutofit/>
          </a:bodyPr>
          <a:lstStyle/>
          <a:p>
            <a:r>
              <a:rPr lang="en-US" altLang="ja-JP" sz="2000" dirty="0"/>
              <a:t>AMA </a:t>
            </a:r>
            <a:r>
              <a:rPr lang="en-US" altLang="ja-JP" sz="2000" dirty="0" err="1"/>
              <a:t>AirLines</a:t>
            </a:r>
            <a:r>
              <a:rPr lang="en-US" altLang="ja-JP" sz="2000" dirty="0"/>
              <a:t> </a:t>
            </a:r>
            <a:r>
              <a:rPr lang="ja-JP" altLang="en-US" sz="2000" dirty="0"/>
              <a:t>は、東京発札幌行き</a:t>
            </a:r>
            <a:r>
              <a:rPr lang="en-US" altLang="ja-JP" sz="2000" dirty="0"/>
              <a:t>903</a:t>
            </a:r>
            <a:r>
              <a:rPr lang="ja-JP" altLang="en-US" sz="2000" dirty="0"/>
              <a:t>便のチケットを売りたい。</a:t>
            </a:r>
          </a:p>
          <a:p>
            <a:pPr>
              <a:buFont typeface="Wingdings" pitchFamily="2" charset="2"/>
              <a:buNone/>
            </a:pPr>
            <a:r>
              <a:rPr lang="ja-JP" altLang="en-US" sz="2000" dirty="0"/>
              <a:t>　　正規運賃だけだと競合他社に取られてしまうので、割引運賃でも販売するつもり。</a:t>
            </a:r>
          </a:p>
          <a:p>
            <a:pPr>
              <a:buFont typeface="Wingdings" pitchFamily="2" charset="2"/>
              <a:buNone/>
            </a:pPr>
            <a:r>
              <a:rPr lang="ja-JP" altLang="en-US" sz="2000" dirty="0"/>
              <a:t>　　割引ばかりでは儲からないので、何席くらいを割引運賃の枠にするかが問題</a:t>
            </a:r>
            <a:r>
              <a:rPr lang="ja-JP" altLang="en-US" sz="2000" dirty="0" err="1"/>
              <a:t>．．．</a:t>
            </a:r>
            <a:endParaRPr lang="ja-JP" altLang="en-US" sz="2000" dirty="0"/>
          </a:p>
          <a:p>
            <a:endParaRPr lang="ja-JP" altLang="en-US" sz="2000" dirty="0"/>
          </a:p>
          <a:p>
            <a:r>
              <a:rPr lang="ja-JP" altLang="en-US" sz="2000" dirty="0"/>
              <a:t>ホテルオークマは、２月の予約客の獲得に頭を悩ませている</a:t>
            </a:r>
          </a:p>
          <a:p>
            <a:pPr>
              <a:buFont typeface="Wingdings" pitchFamily="2" charset="2"/>
              <a:buNone/>
            </a:pPr>
            <a:r>
              <a:rPr lang="ja-JP" altLang="en-US" sz="2000" dirty="0"/>
              <a:t>　　割り引けば集まるかもしれないが、それではもうけが無くなる。</a:t>
            </a:r>
          </a:p>
          <a:p>
            <a:pPr>
              <a:buFont typeface="Wingdings" pitchFamily="2" charset="2"/>
              <a:buNone/>
            </a:pPr>
            <a:r>
              <a:rPr lang="ja-JP" altLang="en-US" sz="2000" dirty="0"/>
              <a:t>　　さてどうしたものか？</a:t>
            </a:r>
          </a:p>
        </p:txBody>
      </p:sp>
      <p:sp>
        <p:nvSpPr>
          <p:cNvPr id="6" name="テキスト ボックス 5"/>
          <p:cNvSpPr txBox="1"/>
          <p:nvPr/>
        </p:nvSpPr>
        <p:spPr>
          <a:xfrm>
            <a:off x="7596336" y="0"/>
            <a:ext cx="1547664" cy="646331"/>
          </a:xfrm>
          <a:prstGeom prst="rect">
            <a:avLst/>
          </a:prstGeom>
          <a:solidFill>
            <a:srgbClr val="0000CC">
              <a:alpha val="20000"/>
            </a:srgbClr>
          </a:solidFill>
        </p:spPr>
        <p:txBody>
          <a:bodyPr wrap="square" rtlCol="0">
            <a:spAutoFit/>
          </a:bodyPr>
          <a:lstStyle/>
          <a:p>
            <a:pPr algn="ctr"/>
            <a:r>
              <a:rPr kumimoji="1" lang="ja-JP" altLang="en-US" b="1" dirty="0" smtClean="0">
                <a:solidFill>
                  <a:srgbClr val="FF0000"/>
                </a:solidFill>
                <a:latin typeface="+mj-ea"/>
                <a:ea typeface="+mj-ea"/>
              </a:rPr>
              <a:t>テキスト</a:t>
            </a:r>
            <a:endParaRPr kumimoji="1" lang="en-US" altLang="ja-JP" b="1" dirty="0" smtClean="0">
              <a:solidFill>
                <a:srgbClr val="FF0000"/>
              </a:solidFill>
              <a:latin typeface="+mj-ea"/>
              <a:ea typeface="+mj-ea"/>
            </a:endParaRPr>
          </a:p>
          <a:p>
            <a:pPr algn="ctr"/>
            <a:r>
              <a:rPr lang="en-US" altLang="ja-JP" b="1" dirty="0" smtClean="0">
                <a:solidFill>
                  <a:srgbClr val="FF0000"/>
                </a:solidFill>
                <a:latin typeface="+mj-ea"/>
                <a:ea typeface="+mj-ea"/>
              </a:rPr>
              <a:t>216</a:t>
            </a:r>
            <a:r>
              <a:rPr kumimoji="1" lang="ja-JP" altLang="en-US" b="1" dirty="0" smtClean="0">
                <a:solidFill>
                  <a:srgbClr val="FF0000"/>
                </a:solidFill>
                <a:latin typeface="+mj-ea"/>
                <a:ea typeface="+mj-ea"/>
              </a:rPr>
              <a:t>ページ</a:t>
            </a:r>
            <a:endParaRPr kumimoji="1" lang="ja-JP" altLang="en-US" b="1" dirty="0">
              <a:solidFill>
                <a:srgbClr val="FF0000"/>
              </a:solidFill>
              <a:latin typeface="+mj-ea"/>
              <a:ea typeface="+mj-ea"/>
            </a:endParaRPr>
          </a:p>
        </p:txBody>
      </p:sp>
    </p:spTree>
    <p:extLst>
      <p:ext uri="{BB962C8B-B14F-4D97-AF65-F5344CB8AC3E}">
        <p14:creationId xmlns:p14="http://schemas.microsoft.com/office/powerpoint/2010/main" val="410982981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 5"/>
          <p:cNvSpPr>
            <a:spLocks noGrp="1"/>
          </p:cNvSpPr>
          <p:nvPr>
            <p:ph type="sldNum" sz="quarter" idx="12"/>
          </p:nvPr>
        </p:nvSpPr>
        <p:spPr/>
        <p:txBody>
          <a:bodyPr/>
          <a:lstStyle/>
          <a:p>
            <a:fld id="{3474B69B-4CC3-467E-B120-EFB553116328}" type="slidenum">
              <a:rPr lang="en-US" altLang="ja-JP"/>
              <a:pPr/>
              <a:t>78</a:t>
            </a:fld>
            <a:endParaRPr lang="en-US" altLang="ja-JP"/>
          </a:p>
        </p:txBody>
      </p:sp>
      <p:sp>
        <p:nvSpPr>
          <p:cNvPr id="98306" name="Rectangle 2"/>
          <p:cNvSpPr>
            <a:spLocks noGrp="1" noChangeArrowheads="1"/>
          </p:cNvSpPr>
          <p:nvPr>
            <p:ph type="title"/>
          </p:nvPr>
        </p:nvSpPr>
        <p:spPr/>
        <p:txBody>
          <a:bodyPr/>
          <a:lstStyle/>
          <a:p>
            <a:r>
              <a:rPr lang="ja-JP" altLang="en-US"/>
              <a:t>　航空機チケット、需要予測と枠決め</a:t>
            </a:r>
          </a:p>
        </p:txBody>
      </p:sp>
      <p:sp>
        <p:nvSpPr>
          <p:cNvPr id="98307" name="Rectangle 3"/>
          <p:cNvSpPr>
            <a:spLocks noGrp="1" noChangeArrowheads="1"/>
          </p:cNvSpPr>
          <p:nvPr>
            <p:ph type="body" idx="1"/>
          </p:nvPr>
        </p:nvSpPr>
        <p:spPr>
          <a:xfrm>
            <a:off x="566738" y="1495425"/>
            <a:ext cx="8242300" cy="4375150"/>
          </a:xfrm>
        </p:spPr>
        <p:txBody>
          <a:bodyPr/>
          <a:lstStyle/>
          <a:p>
            <a:r>
              <a:rPr lang="ja-JP" altLang="en-US" dirty="0"/>
              <a:t>正規運賃の利用客の需要予測：</a:t>
            </a:r>
          </a:p>
          <a:p>
            <a:endParaRPr lang="ja-JP" altLang="en-US" dirty="0"/>
          </a:p>
          <a:p>
            <a:endParaRPr lang="ja-JP" altLang="en-US" dirty="0"/>
          </a:p>
          <a:p>
            <a:endParaRPr lang="ja-JP" altLang="en-US" dirty="0"/>
          </a:p>
          <a:p>
            <a:endParaRPr lang="ja-JP" altLang="en-US" dirty="0"/>
          </a:p>
          <a:p>
            <a:endParaRPr lang="ja-JP" altLang="en-US" dirty="0"/>
          </a:p>
          <a:p>
            <a:r>
              <a:rPr lang="ja-JP" altLang="en-US" dirty="0"/>
              <a:t>割引運賃の利用客の需要予測：必ず</a:t>
            </a:r>
            <a:r>
              <a:rPr lang="ja-JP" altLang="en-US" dirty="0" smtClean="0"/>
              <a:t>売り切れる（仮定）</a:t>
            </a:r>
            <a:endParaRPr lang="ja-JP" altLang="en-US" dirty="0"/>
          </a:p>
        </p:txBody>
      </p:sp>
      <p:sp>
        <p:nvSpPr>
          <p:cNvPr id="98311" name="Line 7"/>
          <p:cNvSpPr>
            <a:spLocks noChangeShapeType="1"/>
          </p:cNvSpPr>
          <p:nvPr/>
        </p:nvSpPr>
        <p:spPr bwMode="auto">
          <a:xfrm>
            <a:off x="2709863" y="3733800"/>
            <a:ext cx="3744912" cy="0"/>
          </a:xfrm>
          <a:prstGeom prst="line">
            <a:avLst/>
          </a:prstGeom>
          <a:noFill/>
          <a:ln w="9525">
            <a:solidFill>
              <a:schemeClr val="tx1"/>
            </a:solidFill>
            <a:round/>
            <a:headEnd/>
            <a:tailEnd type="triangle" w="med" len="med"/>
          </a:ln>
          <a:effectLst/>
        </p:spPr>
        <p:txBody>
          <a:bodyPr/>
          <a:lstStyle/>
          <a:p>
            <a:endParaRPr lang="ja-JP" altLang="en-US"/>
          </a:p>
        </p:txBody>
      </p:sp>
      <p:sp>
        <p:nvSpPr>
          <p:cNvPr id="98312" name="Line 8"/>
          <p:cNvSpPr>
            <a:spLocks noChangeShapeType="1"/>
          </p:cNvSpPr>
          <p:nvPr/>
        </p:nvSpPr>
        <p:spPr bwMode="auto">
          <a:xfrm flipV="1">
            <a:off x="2709863" y="2581275"/>
            <a:ext cx="0" cy="1154113"/>
          </a:xfrm>
          <a:prstGeom prst="line">
            <a:avLst/>
          </a:prstGeom>
          <a:noFill/>
          <a:ln w="9525">
            <a:solidFill>
              <a:schemeClr val="tx1"/>
            </a:solidFill>
            <a:round/>
            <a:headEnd/>
            <a:tailEnd type="triangle" w="med" len="med"/>
          </a:ln>
          <a:effectLst/>
        </p:spPr>
        <p:txBody>
          <a:bodyPr/>
          <a:lstStyle/>
          <a:p>
            <a:endParaRPr lang="ja-JP" altLang="en-US"/>
          </a:p>
        </p:txBody>
      </p:sp>
      <p:sp>
        <p:nvSpPr>
          <p:cNvPr id="98313" name="Freeform 9"/>
          <p:cNvSpPr>
            <a:spLocks/>
          </p:cNvSpPr>
          <p:nvPr/>
        </p:nvSpPr>
        <p:spPr bwMode="auto">
          <a:xfrm flipH="1">
            <a:off x="2854325" y="2511425"/>
            <a:ext cx="2520950" cy="1152525"/>
          </a:xfrm>
          <a:custGeom>
            <a:avLst/>
            <a:gdLst/>
            <a:ahLst/>
            <a:cxnLst>
              <a:cxn ang="0">
                <a:pos x="0" y="870"/>
              </a:cxn>
              <a:cxn ang="0">
                <a:pos x="227" y="825"/>
              </a:cxn>
              <a:cxn ang="0">
                <a:pos x="726" y="688"/>
              </a:cxn>
              <a:cxn ang="0">
                <a:pos x="1088" y="416"/>
              </a:cxn>
              <a:cxn ang="0">
                <a:pos x="1451" y="53"/>
              </a:cxn>
              <a:cxn ang="0">
                <a:pos x="1860" y="99"/>
              </a:cxn>
              <a:cxn ang="0">
                <a:pos x="2177" y="598"/>
              </a:cxn>
              <a:cxn ang="0">
                <a:pos x="2404" y="779"/>
              </a:cxn>
            </a:cxnLst>
            <a:rect l="0" t="0" r="r" b="b"/>
            <a:pathLst>
              <a:path w="2404" h="870">
                <a:moveTo>
                  <a:pt x="0" y="870"/>
                </a:moveTo>
                <a:cubicBezTo>
                  <a:pt x="53" y="862"/>
                  <a:pt x="106" y="855"/>
                  <a:pt x="227" y="825"/>
                </a:cubicBezTo>
                <a:cubicBezTo>
                  <a:pt x="348" y="795"/>
                  <a:pt x="583" y="756"/>
                  <a:pt x="726" y="688"/>
                </a:cubicBezTo>
                <a:cubicBezTo>
                  <a:pt x="869" y="620"/>
                  <a:pt x="967" y="522"/>
                  <a:pt x="1088" y="416"/>
                </a:cubicBezTo>
                <a:cubicBezTo>
                  <a:pt x="1209" y="310"/>
                  <a:pt x="1322" y="106"/>
                  <a:pt x="1451" y="53"/>
                </a:cubicBezTo>
                <a:cubicBezTo>
                  <a:pt x="1580" y="0"/>
                  <a:pt x="1739" y="8"/>
                  <a:pt x="1860" y="99"/>
                </a:cubicBezTo>
                <a:cubicBezTo>
                  <a:pt x="1981" y="190"/>
                  <a:pt x="2086" y="485"/>
                  <a:pt x="2177" y="598"/>
                </a:cubicBezTo>
                <a:cubicBezTo>
                  <a:pt x="2268" y="711"/>
                  <a:pt x="2336" y="745"/>
                  <a:pt x="2404" y="779"/>
                </a:cubicBezTo>
              </a:path>
            </a:pathLst>
          </a:custGeom>
          <a:noFill/>
          <a:ln w="9525">
            <a:solidFill>
              <a:schemeClr val="tx1"/>
            </a:solidFill>
            <a:round/>
            <a:headEnd/>
            <a:tailEnd/>
          </a:ln>
          <a:effectLst/>
        </p:spPr>
        <p:txBody>
          <a:bodyPr/>
          <a:lstStyle/>
          <a:p>
            <a:endParaRPr lang="ja-JP" altLang="en-US"/>
          </a:p>
        </p:txBody>
      </p:sp>
      <p:sp>
        <p:nvSpPr>
          <p:cNvPr id="98315" name="Text Box 11"/>
          <p:cNvSpPr txBox="1">
            <a:spLocks noChangeArrowheads="1"/>
          </p:cNvSpPr>
          <p:nvPr/>
        </p:nvSpPr>
        <p:spPr bwMode="auto">
          <a:xfrm>
            <a:off x="6454775" y="3429000"/>
            <a:ext cx="576263" cy="304800"/>
          </a:xfrm>
          <a:prstGeom prst="rect">
            <a:avLst/>
          </a:prstGeom>
          <a:noFill/>
          <a:ln w="9525">
            <a:noFill/>
            <a:miter lim="800000"/>
            <a:headEnd/>
            <a:tailEnd/>
          </a:ln>
          <a:effectLst/>
        </p:spPr>
        <p:txBody>
          <a:bodyPr>
            <a:spAutoFit/>
          </a:bodyPr>
          <a:lstStyle/>
          <a:p>
            <a:pPr algn="l">
              <a:spcBef>
                <a:spcPct val="50000"/>
              </a:spcBef>
            </a:pPr>
            <a:r>
              <a:rPr lang="ja-JP" altLang="en-US" sz="1400" b="1">
                <a:solidFill>
                  <a:srgbClr val="0000CC"/>
                </a:solidFill>
                <a:ea typeface="HG丸ｺﾞｼｯｸM-PRO" pitchFamily="50" charset="-128"/>
              </a:rPr>
              <a:t>人数</a:t>
            </a:r>
          </a:p>
        </p:txBody>
      </p:sp>
      <p:sp>
        <p:nvSpPr>
          <p:cNvPr id="98316" name="Text Box 12"/>
          <p:cNvSpPr txBox="1">
            <a:spLocks noChangeArrowheads="1"/>
          </p:cNvSpPr>
          <p:nvPr/>
        </p:nvSpPr>
        <p:spPr bwMode="auto">
          <a:xfrm>
            <a:off x="1774825" y="2581275"/>
            <a:ext cx="936625" cy="304800"/>
          </a:xfrm>
          <a:prstGeom prst="rect">
            <a:avLst/>
          </a:prstGeom>
          <a:noFill/>
          <a:ln w="9525">
            <a:noFill/>
            <a:miter lim="800000"/>
            <a:headEnd/>
            <a:tailEnd/>
          </a:ln>
          <a:effectLst/>
        </p:spPr>
        <p:txBody>
          <a:bodyPr>
            <a:spAutoFit/>
          </a:bodyPr>
          <a:lstStyle/>
          <a:p>
            <a:pPr algn="l">
              <a:spcBef>
                <a:spcPct val="50000"/>
              </a:spcBef>
            </a:pPr>
            <a:r>
              <a:rPr lang="ja-JP" altLang="en-US" sz="1400" b="1">
                <a:solidFill>
                  <a:srgbClr val="0000CC"/>
                </a:solidFill>
                <a:ea typeface="HG丸ｺﾞｼｯｸM-PRO" pitchFamily="50" charset="-128"/>
              </a:rPr>
              <a:t>相対頻度</a:t>
            </a:r>
          </a:p>
        </p:txBody>
      </p:sp>
      <p:sp>
        <p:nvSpPr>
          <p:cNvPr id="98319" name="Line 15"/>
          <p:cNvSpPr>
            <a:spLocks noChangeShapeType="1"/>
          </p:cNvSpPr>
          <p:nvPr/>
        </p:nvSpPr>
        <p:spPr bwMode="auto">
          <a:xfrm flipH="1" flipV="1">
            <a:off x="3917950" y="2582863"/>
            <a:ext cx="15875" cy="1150937"/>
          </a:xfrm>
          <a:prstGeom prst="line">
            <a:avLst/>
          </a:prstGeom>
          <a:noFill/>
          <a:ln w="38100">
            <a:solidFill>
              <a:srgbClr val="FF5050"/>
            </a:solidFill>
            <a:round/>
            <a:headEnd/>
            <a:tailEnd/>
          </a:ln>
          <a:effectLst/>
        </p:spPr>
        <p:txBody>
          <a:bodyPr/>
          <a:lstStyle/>
          <a:p>
            <a:endParaRPr lang="ja-JP" altLang="en-US"/>
          </a:p>
        </p:txBody>
      </p:sp>
      <p:sp>
        <p:nvSpPr>
          <p:cNvPr id="98321" name="Text Box 17"/>
          <p:cNvSpPr txBox="1">
            <a:spLocks noChangeArrowheads="1"/>
          </p:cNvSpPr>
          <p:nvPr/>
        </p:nvSpPr>
        <p:spPr bwMode="auto">
          <a:xfrm>
            <a:off x="2644775" y="4027488"/>
            <a:ext cx="1370013" cy="366712"/>
          </a:xfrm>
          <a:prstGeom prst="rect">
            <a:avLst/>
          </a:prstGeom>
          <a:noFill/>
          <a:ln w="9525">
            <a:noFill/>
            <a:miter lim="800000"/>
            <a:headEnd/>
            <a:tailEnd/>
          </a:ln>
          <a:effectLst/>
        </p:spPr>
        <p:txBody>
          <a:bodyPr>
            <a:spAutoFit/>
          </a:bodyPr>
          <a:lstStyle/>
          <a:p>
            <a:pPr algn="l">
              <a:spcBef>
                <a:spcPct val="50000"/>
              </a:spcBef>
            </a:pPr>
            <a:r>
              <a:rPr lang="ja-JP" altLang="en-US" sz="1800" b="1">
                <a:solidFill>
                  <a:srgbClr val="0000CC"/>
                </a:solidFill>
                <a:ea typeface="HG丸ｺﾞｼｯｸM-PRO" pitchFamily="50" charset="-128"/>
              </a:rPr>
              <a:t>正規運賃枠</a:t>
            </a:r>
          </a:p>
        </p:txBody>
      </p:sp>
      <p:sp>
        <p:nvSpPr>
          <p:cNvPr id="98326" name="AutoShape 22"/>
          <p:cNvSpPr>
            <a:spLocks/>
          </p:cNvSpPr>
          <p:nvPr/>
        </p:nvSpPr>
        <p:spPr bwMode="auto">
          <a:xfrm rot="-5400000">
            <a:off x="3200400" y="3328988"/>
            <a:ext cx="223837" cy="1195388"/>
          </a:xfrm>
          <a:prstGeom prst="leftBrace">
            <a:avLst>
              <a:gd name="adj1" fmla="val 44504"/>
              <a:gd name="adj2" fmla="val 50000"/>
            </a:avLst>
          </a:prstGeom>
          <a:noFill/>
          <a:ln w="9525">
            <a:solidFill>
              <a:srgbClr val="0000CC"/>
            </a:solidFill>
            <a:round/>
            <a:headEnd/>
            <a:tailEnd/>
          </a:ln>
          <a:effectLst/>
        </p:spPr>
        <p:txBody>
          <a:bodyPr wrap="none" anchor="ctr"/>
          <a:lstStyle/>
          <a:p>
            <a:endParaRPr lang="ja-JP" altLang="en-US"/>
          </a:p>
        </p:txBody>
      </p:sp>
    </p:spTree>
    <p:extLst>
      <p:ext uri="{BB962C8B-B14F-4D97-AF65-F5344CB8AC3E}">
        <p14:creationId xmlns:p14="http://schemas.microsoft.com/office/powerpoint/2010/main" val="346167992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 5"/>
          <p:cNvSpPr>
            <a:spLocks noGrp="1"/>
          </p:cNvSpPr>
          <p:nvPr>
            <p:ph type="sldNum" sz="quarter" idx="12"/>
          </p:nvPr>
        </p:nvSpPr>
        <p:spPr/>
        <p:txBody>
          <a:bodyPr/>
          <a:lstStyle/>
          <a:p>
            <a:fld id="{DFEF6414-3285-4CD9-8141-D0A247E58EC7}" type="slidenum">
              <a:rPr lang="en-US" altLang="ja-JP"/>
              <a:pPr/>
              <a:t>79</a:t>
            </a:fld>
            <a:endParaRPr lang="en-US" altLang="ja-JP"/>
          </a:p>
        </p:txBody>
      </p:sp>
      <p:sp>
        <p:nvSpPr>
          <p:cNvPr id="99330" name="Rectangle 2"/>
          <p:cNvSpPr>
            <a:spLocks noGrp="1" noChangeArrowheads="1"/>
          </p:cNvSpPr>
          <p:nvPr>
            <p:ph type="title"/>
          </p:nvPr>
        </p:nvSpPr>
        <p:spPr/>
        <p:txBody>
          <a:bodyPr/>
          <a:lstStyle/>
          <a:p>
            <a:r>
              <a:rPr lang="ja-JP" altLang="en-US"/>
              <a:t>確率モデルの導入</a:t>
            </a:r>
          </a:p>
        </p:txBody>
      </p:sp>
      <p:sp>
        <p:nvSpPr>
          <p:cNvPr id="99331" name="Rectangle 3"/>
          <p:cNvSpPr>
            <a:spLocks noGrp="1" noChangeArrowheads="1"/>
          </p:cNvSpPr>
          <p:nvPr>
            <p:ph type="body" idx="1"/>
          </p:nvPr>
        </p:nvSpPr>
        <p:spPr>
          <a:xfrm>
            <a:off x="466725" y="1485900"/>
            <a:ext cx="8426450" cy="4265613"/>
          </a:xfrm>
        </p:spPr>
        <p:txBody>
          <a:bodyPr/>
          <a:lstStyle/>
          <a:p>
            <a:pPr lvl="1"/>
            <a:r>
              <a:rPr lang="ja-JP" altLang="en-US" sz="1800" dirty="0"/>
              <a:t>全座席数：　　</a:t>
            </a:r>
            <a:r>
              <a:rPr lang="en-US" altLang="ja-JP" sz="1800" dirty="0"/>
              <a:t>n</a:t>
            </a:r>
            <a:r>
              <a:rPr lang="ja-JP" altLang="en-US" sz="1800" dirty="0"/>
              <a:t>（制約条件）</a:t>
            </a:r>
          </a:p>
          <a:p>
            <a:pPr lvl="1"/>
            <a:r>
              <a:rPr lang="ja-JP" altLang="en-US" sz="1800" dirty="0"/>
              <a:t>正規運賃：　　</a:t>
            </a:r>
            <a:r>
              <a:rPr lang="en-US" altLang="ja-JP" sz="1800" dirty="0" smtClean="0"/>
              <a:t>A</a:t>
            </a:r>
            <a:r>
              <a:rPr lang="ja-JP" altLang="en-US" sz="1800" dirty="0" smtClean="0"/>
              <a:t>（</a:t>
            </a:r>
            <a:r>
              <a:rPr lang="ja-JP" altLang="en-US" sz="1800" dirty="0"/>
              <a:t>制約条件）</a:t>
            </a:r>
          </a:p>
          <a:p>
            <a:pPr lvl="1"/>
            <a:r>
              <a:rPr lang="ja-JP" altLang="en-US" sz="1800" dirty="0"/>
              <a:t>割引料金：　　</a:t>
            </a:r>
            <a:r>
              <a:rPr lang="en-US" altLang="ja-JP" sz="1800" dirty="0" smtClean="0"/>
              <a:t>B</a:t>
            </a:r>
            <a:r>
              <a:rPr lang="ja-JP" altLang="en-US" sz="1800" dirty="0" smtClean="0"/>
              <a:t>（</a:t>
            </a:r>
            <a:r>
              <a:rPr lang="ja-JP" altLang="en-US" sz="1800" dirty="0"/>
              <a:t>政策変数）</a:t>
            </a:r>
          </a:p>
          <a:p>
            <a:pPr lvl="1"/>
            <a:r>
              <a:rPr lang="ja-JP" altLang="en-US" sz="1800" dirty="0">
                <a:solidFill>
                  <a:srgbClr val="FF0000"/>
                </a:solidFill>
              </a:rPr>
              <a:t>正規運賃枠：　</a:t>
            </a:r>
            <a:r>
              <a:rPr lang="en-US" altLang="ja-JP" sz="1800" dirty="0">
                <a:solidFill>
                  <a:srgbClr val="FF0000"/>
                </a:solidFill>
              </a:rPr>
              <a:t>z</a:t>
            </a:r>
            <a:r>
              <a:rPr lang="ja-JP" altLang="en-US" sz="1800" dirty="0">
                <a:solidFill>
                  <a:srgbClr val="FF0000"/>
                </a:solidFill>
              </a:rPr>
              <a:t>（政策変数）</a:t>
            </a:r>
            <a:endParaRPr lang="ja-JP" altLang="en-US" sz="1800" dirty="0"/>
          </a:p>
          <a:p>
            <a:pPr lvl="1"/>
            <a:r>
              <a:rPr lang="ja-JP" altLang="en-US" sz="1800" dirty="0" smtClean="0"/>
              <a:t>正規運賃利用客数：</a:t>
            </a:r>
            <a:r>
              <a:rPr lang="en-US" altLang="ja-JP" sz="1800" dirty="0">
                <a:solidFill>
                  <a:srgbClr val="A50021"/>
                </a:solidFill>
              </a:rPr>
              <a:t> X </a:t>
            </a:r>
            <a:r>
              <a:rPr lang="ja-JP" altLang="en-US" sz="1800" dirty="0" smtClean="0"/>
              <a:t>（</a:t>
            </a:r>
            <a:r>
              <a:rPr lang="ja-JP" altLang="en-US" sz="1800" dirty="0"/>
              <a:t>確率変数</a:t>
            </a:r>
            <a:r>
              <a:rPr lang="ja-JP" altLang="en-US" sz="1800" dirty="0" smtClean="0"/>
              <a:t>）分布</a:t>
            </a:r>
            <a:r>
              <a:rPr lang="ja-JP" altLang="en-US" sz="1800" dirty="0"/>
              <a:t>関数：</a:t>
            </a:r>
            <a:r>
              <a:rPr lang="en-US" altLang="ja-JP" sz="1800" dirty="0" smtClean="0"/>
              <a:t>F(x</a:t>
            </a:r>
            <a:r>
              <a:rPr lang="en-US" altLang="ja-JP" sz="1800" dirty="0"/>
              <a:t>)</a:t>
            </a:r>
            <a:r>
              <a:rPr lang="ja-JP" altLang="en-US" sz="1800" dirty="0" err="1"/>
              <a:t>、</a:t>
            </a:r>
            <a:r>
              <a:rPr lang="ja-JP" altLang="en-US" sz="1800" dirty="0"/>
              <a:t>確率関数：</a:t>
            </a:r>
            <a:r>
              <a:rPr lang="en-US" altLang="ja-JP" sz="1800" dirty="0"/>
              <a:t>f(x)</a:t>
            </a:r>
          </a:p>
          <a:p>
            <a:r>
              <a:rPr lang="ja-JP" altLang="en-US" dirty="0"/>
              <a:t>損失の期待値</a:t>
            </a:r>
          </a:p>
        </p:txBody>
      </p:sp>
      <p:sp>
        <p:nvSpPr>
          <p:cNvPr id="99335" name="AutoShape 7"/>
          <p:cNvSpPr>
            <a:spLocks noChangeArrowheads="1"/>
          </p:cNvSpPr>
          <p:nvPr/>
        </p:nvSpPr>
        <p:spPr bwMode="auto">
          <a:xfrm>
            <a:off x="1506472" y="5422900"/>
            <a:ext cx="2816225" cy="974725"/>
          </a:xfrm>
          <a:prstGeom prst="cloudCallout">
            <a:avLst>
              <a:gd name="adj1" fmla="val 12738"/>
              <a:gd name="adj2" fmla="val -90285"/>
            </a:avLst>
          </a:prstGeom>
          <a:solidFill>
            <a:srgbClr val="FF99CC">
              <a:alpha val="50000"/>
            </a:srgbClr>
          </a:solidFill>
          <a:ln w="9525">
            <a:solidFill>
              <a:schemeClr val="tx1"/>
            </a:solidFill>
            <a:prstDash val="dash"/>
            <a:round/>
            <a:headEnd/>
            <a:tailEnd/>
          </a:ln>
          <a:effectLst/>
        </p:spPr>
        <p:txBody>
          <a:bodyPr/>
          <a:lstStyle/>
          <a:p>
            <a:r>
              <a:rPr lang="ja-JP" altLang="en-US" sz="1600" b="1">
                <a:solidFill>
                  <a:srgbClr val="0000CC"/>
                </a:solidFill>
                <a:ea typeface="HG丸ｺﾞｼｯｸM-PRO" pitchFamily="50" charset="-128"/>
              </a:rPr>
              <a:t>割引で売っておけば良かったなぁ</a:t>
            </a:r>
          </a:p>
        </p:txBody>
      </p:sp>
      <p:sp>
        <p:nvSpPr>
          <p:cNvPr id="99336" name="AutoShape 8"/>
          <p:cNvSpPr>
            <a:spLocks noChangeArrowheads="1"/>
          </p:cNvSpPr>
          <p:nvPr/>
        </p:nvSpPr>
        <p:spPr bwMode="auto">
          <a:xfrm>
            <a:off x="5120665" y="5432011"/>
            <a:ext cx="3394075" cy="1112838"/>
          </a:xfrm>
          <a:prstGeom prst="cloudCallout">
            <a:avLst>
              <a:gd name="adj1" fmla="val -16392"/>
              <a:gd name="adj2" fmla="val -79252"/>
            </a:avLst>
          </a:prstGeom>
          <a:solidFill>
            <a:srgbClr val="66FF66">
              <a:alpha val="50000"/>
            </a:srgbClr>
          </a:solidFill>
          <a:ln w="9525">
            <a:solidFill>
              <a:schemeClr val="tx1"/>
            </a:solidFill>
            <a:prstDash val="dash"/>
            <a:round/>
            <a:headEnd/>
            <a:tailEnd/>
          </a:ln>
          <a:effectLst/>
        </p:spPr>
        <p:txBody>
          <a:bodyPr/>
          <a:lstStyle/>
          <a:p>
            <a:r>
              <a:rPr lang="ja-JP" altLang="en-US" sz="1600" b="1">
                <a:solidFill>
                  <a:srgbClr val="0000CC"/>
                </a:solidFill>
                <a:ea typeface="HG丸ｺﾞｼｯｸM-PRO" pitchFamily="50" charset="-128"/>
              </a:rPr>
              <a:t>正規客用に取っておけば良かったなぁ</a:t>
            </a:r>
          </a:p>
        </p:txBody>
      </p:sp>
      <p:sp>
        <p:nvSpPr>
          <p:cNvPr id="99337" name="Oval 9"/>
          <p:cNvSpPr>
            <a:spLocks noChangeArrowheads="1"/>
          </p:cNvSpPr>
          <p:nvPr/>
        </p:nvSpPr>
        <p:spPr bwMode="auto">
          <a:xfrm>
            <a:off x="4719725" y="4385479"/>
            <a:ext cx="3083990" cy="749300"/>
          </a:xfrm>
          <a:prstGeom prst="ellipse">
            <a:avLst/>
          </a:prstGeom>
          <a:solidFill>
            <a:srgbClr val="66FF66">
              <a:alpha val="39999"/>
            </a:srgbClr>
          </a:solidFill>
          <a:ln w="9525" algn="ctr">
            <a:noFill/>
            <a:prstDash val="dash"/>
            <a:round/>
            <a:headEnd/>
            <a:tailEnd/>
          </a:ln>
          <a:effectLst/>
        </p:spPr>
        <p:txBody>
          <a:bodyPr wrap="none" anchor="ctr"/>
          <a:lstStyle/>
          <a:p>
            <a:endParaRPr lang="ja-JP" altLang="en-US"/>
          </a:p>
        </p:txBody>
      </p:sp>
      <p:sp>
        <p:nvSpPr>
          <p:cNvPr id="99338" name="Oval 10"/>
          <p:cNvSpPr>
            <a:spLocks noChangeArrowheads="1"/>
          </p:cNvSpPr>
          <p:nvPr/>
        </p:nvSpPr>
        <p:spPr bwMode="auto">
          <a:xfrm>
            <a:off x="2305702" y="4386089"/>
            <a:ext cx="2379663" cy="760412"/>
          </a:xfrm>
          <a:prstGeom prst="ellipse">
            <a:avLst/>
          </a:prstGeom>
          <a:solidFill>
            <a:srgbClr val="FF99CC">
              <a:alpha val="30196"/>
            </a:srgbClr>
          </a:solidFill>
          <a:ln w="9525" algn="ctr">
            <a:noFill/>
            <a:prstDash val="dash"/>
            <a:round/>
            <a:headEnd/>
            <a:tailEnd/>
          </a:ln>
          <a:effectLst/>
        </p:spPr>
        <p:txBody>
          <a:bodyPr wrap="none" anchor="ctr"/>
          <a:lstStyle/>
          <a:p>
            <a:endParaRPr lang="ja-JP" altLang="en-US"/>
          </a:p>
        </p:txBody>
      </p:sp>
      <p:sp>
        <p:nvSpPr>
          <p:cNvPr id="11" name="AutoShape 8"/>
          <p:cNvSpPr>
            <a:spLocks noChangeArrowheads="1"/>
          </p:cNvSpPr>
          <p:nvPr/>
        </p:nvSpPr>
        <p:spPr bwMode="auto">
          <a:xfrm>
            <a:off x="3613015" y="3694332"/>
            <a:ext cx="1817688" cy="376628"/>
          </a:xfrm>
          <a:prstGeom prst="wedgeRoundRectCallout">
            <a:avLst>
              <a:gd name="adj1" fmla="val -42768"/>
              <a:gd name="adj2" fmla="val 150974"/>
              <a:gd name="adj3" fmla="val 16667"/>
            </a:avLst>
          </a:prstGeom>
          <a:solidFill>
            <a:srgbClr val="FF99CC">
              <a:alpha val="29804"/>
            </a:srgbClr>
          </a:solidFill>
          <a:ln w="9525" algn="ctr">
            <a:noFill/>
            <a:prstDash val="dash"/>
            <a:miter lim="800000"/>
            <a:headEnd/>
            <a:tailEnd/>
          </a:ln>
          <a:effectLst/>
        </p:spPr>
        <p:txBody>
          <a:bodyPr/>
          <a:lstStyle/>
          <a:p>
            <a:r>
              <a:rPr lang="ja-JP" altLang="en-US" sz="1600" b="1" dirty="0" smtClean="0">
                <a:solidFill>
                  <a:srgbClr val="0000CC"/>
                </a:solidFill>
                <a:ea typeface="HG丸ｺﾞｼｯｸM-PRO" pitchFamily="50" charset="-128"/>
              </a:rPr>
              <a:t>売れ残った場合</a:t>
            </a:r>
            <a:endParaRPr lang="ja-JP" altLang="en-US" sz="1600" b="1" dirty="0">
              <a:solidFill>
                <a:srgbClr val="0000CC"/>
              </a:solidFill>
              <a:ea typeface="HG丸ｺﾞｼｯｸM-PRO" pitchFamily="50" charset="-128"/>
            </a:endParaRPr>
          </a:p>
        </p:txBody>
      </p:sp>
      <p:sp>
        <p:nvSpPr>
          <p:cNvPr id="12" name="AutoShape 7"/>
          <p:cNvSpPr>
            <a:spLocks noChangeArrowheads="1"/>
          </p:cNvSpPr>
          <p:nvPr/>
        </p:nvSpPr>
        <p:spPr bwMode="auto">
          <a:xfrm>
            <a:off x="6134586" y="3730385"/>
            <a:ext cx="1781863" cy="341640"/>
          </a:xfrm>
          <a:prstGeom prst="wedgeRoundRectCallout">
            <a:avLst>
              <a:gd name="adj1" fmla="val -35396"/>
              <a:gd name="adj2" fmla="val 171741"/>
              <a:gd name="adj3" fmla="val 16667"/>
            </a:avLst>
          </a:prstGeom>
          <a:solidFill>
            <a:srgbClr val="66FF66">
              <a:alpha val="39608"/>
            </a:srgbClr>
          </a:solidFill>
          <a:ln w="9525" algn="ctr">
            <a:noFill/>
            <a:prstDash val="dash"/>
            <a:miter lim="800000"/>
            <a:headEnd/>
            <a:tailEnd/>
          </a:ln>
          <a:effectLst/>
        </p:spPr>
        <p:txBody>
          <a:bodyPr/>
          <a:lstStyle/>
          <a:p>
            <a:r>
              <a:rPr lang="ja-JP" altLang="en-US" sz="1600" b="1" dirty="0" smtClean="0">
                <a:solidFill>
                  <a:srgbClr val="0000CC"/>
                </a:solidFill>
                <a:ea typeface="HG丸ｺﾞｼｯｸM-PRO" pitchFamily="50" charset="-128"/>
              </a:rPr>
              <a:t>売り切れた場合</a:t>
            </a:r>
            <a:endParaRPr lang="ja-JP" altLang="en-US" sz="1600" b="1" dirty="0">
              <a:solidFill>
                <a:srgbClr val="0000CC"/>
              </a:solidFill>
              <a:ea typeface="HG丸ｺﾞｼｯｸM-PRO" pitchFamily="50" charset="-128"/>
            </a:endParaRPr>
          </a:p>
        </p:txBody>
      </p:sp>
      <mc:AlternateContent xmlns:mc="http://schemas.openxmlformats.org/markup-compatibility/2006" xmlns:a14="http://schemas.microsoft.com/office/drawing/2010/main">
        <mc:Choice Requires="a14">
          <p:sp>
            <p:nvSpPr>
              <p:cNvPr id="2" name="正方形/長方形 1"/>
              <p:cNvSpPr/>
              <p:nvPr/>
            </p:nvSpPr>
            <p:spPr>
              <a:xfrm>
                <a:off x="899592" y="4509120"/>
                <a:ext cx="7344816"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ja-JP" sz="2400" i="1" smtClean="0">
                          <a:solidFill>
                            <a:srgbClr val="0000CC"/>
                          </a:solidFill>
                          <a:latin typeface="Cambria Math"/>
                        </a:rPr>
                        <m:t>𝒉</m:t>
                      </m:r>
                      <m:d>
                        <m:dPr>
                          <m:ctrlPr>
                            <a:rPr lang="en-US" altLang="ja-JP" sz="2400" i="1">
                              <a:solidFill>
                                <a:srgbClr val="0000CC"/>
                              </a:solidFill>
                              <a:latin typeface="Cambria Math"/>
                            </a:rPr>
                          </m:ctrlPr>
                        </m:dPr>
                        <m:e>
                          <m:r>
                            <a:rPr lang="en-US" altLang="ja-JP" sz="2400" i="1">
                              <a:solidFill>
                                <a:srgbClr val="0000CC"/>
                              </a:solidFill>
                              <a:latin typeface="Cambria Math"/>
                            </a:rPr>
                            <m:t>𝒛</m:t>
                          </m:r>
                        </m:e>
                      </m:d>
                      <m:r>
                        <a:rPr lang="en-US" altLang="ja-JP" sz="2400" i="1">
                          <a:solidFill>
                            <a:srgbClr val="0000CC"/>
                          </a:solidFill>
                          <a:latin typeface="Cambria Math"/>
                        </a:rPr>
                        <m:t>=</m:t>
                      </m:r>
                      <m:r>
                        <a:rPr lang="en-US" altLang="ja-JP" sz="2400" i="1">
                          <a:solidFill>
                            <a:srgbClr val="0000CC"/>
                          </a:solidFill>
                          <a:latin typeface="Cambria Math"/>
                        </a:rPr>
                        <m:t>𝑬</m:t>
                      </m:r>
                      <m:d>
                        <m:dPr>
                          <m:ctrlPr>
                            <a:rPr lang="en-US" altLang="ja-JP" sz="2400" i="1">
                              <a:solidFill>
                                <a:srgbClr val="0000CC"/>
                              </a:solidFill>
                              <a:latin typeface="Cambria Math"/>
                            </a:rPr>
                          </m:ctrlPr>
                        </m:dPr>
                        <m:e>
                          <m:r>
                            <a:rPr lang="en-US" altLang="ja-JP" sz="2400" i="1">
                              <a:solidFill>
                                <a:srgbClr val="0000CC"/>
                              </a:solidFill>
                              <a:latin typeface="Cambria Math"/>
                            </a:rPr>
                            <m:t>𝑩</m:t>
                          </m:r>
                          <m:r>
                            <m:rPr>
                              <m:nor/>
                            </m:rPr>
                            <a:rPr lang="en-US" altLang="ja-JP" sz="2400">
                              <a:solidFill>
                                <a:srgbClr val="0000CC"/>
                              </a:solidFill>
                              <a:latin typeface="Cambria Math"/>
                            </a:rPr>
                            <m:t>max</m:t>
                          </m:r>
                          <m:d>
                            <m:dPr>
                              <m:begChr m:val="{"/>
                              <m:endChr m:val="}"/>
                              <m:ctrlPr>
                                <a:rPr lang="en-US" altLang="ja-JP" sz="2400" i="1">
                                  <a:solidFill>
                                    <a:srgbClr val="0000CC"/>
                                  </a:solidFill>
                                  <a:latin typeface="Cambria Math"/>
                                </a:rPr>
                              </m:ctrlPr>
                            </m:dPr>
                            <m:e>
                              <m:r>
                                <a:rPr lang="en-US" altLang="ja-JP" sz="2400" i="1">
                                  <a:solidFill>
                                    <a:srgbClr val="0000CC"/>
                                  </a:solidFill>
                                  <a:latin typeface="Cambria Math"/>
                                </a:rPr>
                                <m:t>𝒛</m:t>
                              </m:r>
                              <m:r>
                                <a:rPr lang="en-US" altLang="ja-JP" sz="2400" i="1">
                                  <a:solidFill>
                                    <a:srgbClr val="0000CC"/>
                                  </a:solidFill>
                                  <a:latin typeface="Cambria Math"/>
                                </a:rPr>
                                <m:t>−</m:t>
                              </m:r>
                              <m:r>
                                <a:rPr lang="en-US" altLang="ja-JP" sz="2400" i="1">
                                  <a:solidFill>
                                    <a:srgbClr val="0000CC"/>
                                  </a:solidFill>
                                  <a:latin typeface="Cambria Math"/>
                                </a:rPr>
                                <m:t>𝑿</m:t>
                              </m:r>
                              <m:r>
                                <a:rPr lang="en-US" altLang="ja-JP" sz="2400" i="1">
                                  <a:solidFill>
                                    <a:srgbClr val="0000CC"/>
                                  </a:solidFill>
                                  <a:latin typeface="Cambria Math"/>
                                </a:rPr>
                                <m:t>,</m:t>
                              </m:r>
                              <m:r>
                                <a:rPr lang="en-US" altLang="ja-JP" sz="2400" i="1">
                                  <a:solidFill>
                                    <a:srgbClr val="0000CC"/>
                                  </a:solidFill>
                                  <a:latin typeface="Cambria Math"/>
                                </a:rPr>
                                <m:t>𝟎</m:t>
                              </m:r>
                            </m:e>
                          </m:d>
                          <m:r>
                            <a:rPr lang="en-US" altLang="ja-JP" sz="2400" i="1">
                              <a:solidFill>
                                <a:srgbClr val="0000CC"/>
                              </a:solidFill>
                              <a:latin typeface="Cambria Math"/>
                            </a:rPr>
                            <m:t>+(</m:t>
                          </m:r>
                          <m:r>
                            <a:rPr lang="en-US" altLang="ja-JP" sz="2400" i="1">
                              <a:solidFill>
                                <a:srgbClr val="0000CC"/>
                              </a:solidFill>
                              <a:latin typeface="Cambria Math"/>
                            </a:rPr>
                            <m:t>𝑨</m:t>
                          </m:r>
                          <m:r>
                            <a:rPr lang="en-US" altLang="ja-JP" sz="2400" i="1">
                              <a:solidFill>
                                <a:srgbClr val="0000CC"/>
                              </a:solidFill>
                              <a:latin typeface="Cambria Math"/>
                            </a:rPr>
                            <m:t>−</m:t>
                          </m:r>
                          <m:r>
                            <a:rPr lang="en-US" altLang="ja-JP" sz="2400" i="1">
                              <a:solidFill>
                                <a:srgbClr val="0000CC"/>
                              </a:solidFill>
                              <a:latin typeface="Cambria Math"/>
                            </a:rPr>
                            <m:t>𝑩</m:t>
                          </m:r>
                          <m:r>
                            <a:rPr lang="en-US" altLang="ja-JP" sz="2400" i="1">
                              <a:solidFill>
                                <a:srgbClr val="0000CC"/>
                              </a:solidFill>
                              <a:latin typeface="Cambria Math"/>
                            </a:rPr>
                            <m:t>)</m:t>
                          </m:r>
                          <m:r>
                            <m:rPr>
                              <m:nor/>
                            </m:rPr>
                            <a:rPr lang="en-US" altLang="ja-JP" sz="2400">
                              <a:solidFill>
                                <a:srgbClr val="0000CC"/>
                              </a:solidFill>
                              <a:latin typeface="Cambria Math"/>
                            </a:rPr>
                            <m:t>max</m:t>
                          </m:r>
                          <m:r>
                            <a:rPr lang="en-US" altLang="ja-JP" sz="2400" i="1">
                              <a:solidFill>
                                <a:srgbClr val="0000CC"/>
                              </a:solidFill>
                              <a:latin typeface="Cambria Math"/>
                            </a:rPr>
                            <m:t>{</m:t>
                          </m:r>
                          <m:r>
                            <a:rPr lang="en-US" altLang="ja-JP" sz="2400" i="1">
                              <a:solidFill>
                                <a:srgbClr val="0000CC"/>
                              </a:solidFill>
                              <a:latin typeface="Cambria Math"/>
                            </a:rPr>
                            <m:t>𝑿</m:t>
                          </m:r>
                          <m:r>
                            <a:rPr lang="en-US" altLang="ja-JP" sz="2400" i="1">
                              <a:solidFill>
                                <a:srgbClr val="0000CC"/>
                              </a:solidFill>
                              <a:latin typeface="Cambria Math"/>
                            </a:rPr>
                            <m:t>−</m:t>
                          </m:r>
                          <m:r>
                            <a:rPr lang="en-US" altLang="ja-JP" sz="2400" i="1">
                              <a:solidFill>
                                <a:srgbClr val="0000CC"/>
                              </a:solidFill>
                              <a:latin typeface="Cambria Math"/>
                            </a:rPr>
                            <m:t>𝒛</m:t>
                          </m:r>
                          <m:r>
                            <a:rPr lang="en-US" altLang="ja-JP" sz="2400" i="1">
                              <a:solidFill>
                                <a:srgbClr val="0000CC"/>
                              </a:solidFill>
                              <a:latin typeface="Cambria Math"/>
                            </a:rPr>
                            <m:t>,</m:t>
                          </m:r>
                          <m:r>
                            <a:rPr lang="en-US" altLang="ja-JP" sz="2400" i="1">
                              <a:solidFill>
                                <a:srgbClr val="0000CC"/>
                              </a:solidFill>
                              <a:latin typeface="Cambria Math"/>
                            </a:rPr>
                            <m:t>𝟎</m:t>
                          </m:r>
                          <m:r>
                            <a:rPr lang="en-US" altLang="ja-JP" sz="2400" i="1">
                              <a:solidFill>
                                <a:srgbClr val="0000CC"/>
                              </a:solidFill>
                              <a:latin typeface="Cambria Math"/>
                            </a:rPr>
                            <m:t>}</m:t>
                          </m:r>
                          <m:r>
                            <m:rPr>
                              <m:nor/>
                            </m:rPr>
                            <a:rPr lang="ja-JP" altLang="en-US" sz="2400" dirty="0">
                              <a:solidFill>
                                <a:srgbClr val="0000CC"/>
                              </a:solidFill>
                            </a:rPr>
                            <m:t> </m:t>
                          </m:r>
                        </m:e>
                      </m:d>
                    </m:oMath>
                  </m:oMathPara>
                </a14:m>
                <a:endParaRPr lang="ja-JP" altLang="en-US" sz="2400" dirty="0">
                  <a:solidFill>
                    <a:srgbClr val="0000CC"/>
                  </a:solidFill>
                </a:endParaRPr>
              </a:p>
            </p:txBody>
          </p:sp>
        </mc:Choice>
        <mc:Fallback xmlns="">
          <p:sp>
            <p:nvSpPr>
              <p:cNvPr id="2" name="正方形/長方形 1"/>
              <p:cNvSpPr>
                <a:spLocks noRot="1" noChangeAspect="1" noMove="1" noResize="1" noEditPoints="1" noAdjustHandles="1" noChangeArrowheads="1" noChangeShapeType="1" noTextEdit="1"/>
              </p:cNvSpPr>
              <p:nvPr/>
            </p:nvSpPr>
            <p:spPr>
              <a:xfrm>
                <a:off x="899592" y="4509120"/>
                <a:ext cx="7344816" cy="461665"/>
              </a:xfrm>
              <a:prstGeom prst="rect">
                <a:avLst/>
              </a:prstGeom>
              <a:blipFill rotWithShape="1">
                <a:blip r:embed="rId3"/>
                <a:stretch>
                  <a:fillRect b="-2133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8121033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F47841DC-17AF-4565-8B79-91D796ABC5B4}" type="slidenum">
              <a:rPr lang="en-US" altLang="ja-JP"/>
              <a:pPr/>
              <a:t>8</a:t>
            </a:fld>
            <a:endParaRPr lang="en-US" altLang="ja-JP"/>
          </a:p>
        </p:txBody>
      </p:sp>
      <p:sp>
        <p:nvSpPr>
          <p:cNvPr id="15362" name="Rectangle 2"/>
          <p:cNvSpPr>
            <a:spLocks noGrp="1" noChangeArrowheads="1"/>
          </p:cNvSpPr>
          <p:nvPr>
            <p:ph type="title"/>
          </p:nvPr>
        </p:nvSpPr>
        <p:spPr/>
        <p:txBody>
          <a:bodyPr/>
          <a:lstStyle/>
          <a:p>
            <a:r>
              <a:rPr lang="ja-JP" altLang="en-US"/>
              <a:t>ゼロ在庫</a:t>
            </a:r>
          </a:p>
        </p:txBody>
      </p:sp>
      <p:sp>
        <p:nvSpPr>
          <p:cNvPr id="15363" name="Rectangle 3"/>
          <p:cNvSpPr>
            <a:spLocks noGrp="1" noChangeArrowheads="1"/>
          </p:cNvSpPr>
          <p:nvPr>
            <p:ph type="body" idx="1"/>
          </p:nvPr>
        </p:nvSpPr>
        <p:spPr/>
        <p:txBody>
          <a:bodyPr/>
          <a:lstStyle/>
          <a:p>
            <a:r>
              <a:rPr kumimoji="0" lang="ja-JP" altLang="en-US"/>
              <a:t>在庫は企業の宝？　墓場？</a:t>
            </a:r>
          </a:p>
          <a:p>
            <a:r>
              <a:rPr kumimoji="0" lang="ja-JP" altLang="en-US"/>
              <a:t>ラ</a:t>
            </a:r>
            <a:r>
              <a:rPr lang="ja-JP" altLang="en-US"/>
              <a:t>ンダム変動なのか？　傾向変動なのか？</a:t>
            </a:r>
          </a:p>
          <a:p>
            <a:r>
              <a:rPr lang="ja-JP" altLang="en-US"/>
              <a:t>在庫が不足する要因は必然的なものか？</a:t>
            </a:r>
          </a:p>
          <a:p>
            <a:pPr lvl="1"/>
            <a:r>
              <a:rPr lang="ja-JP" altLang="en-US"/>
              <a:t>非能率な生産ライン（レイアウト、工程間バランス）</a:t>
            </a:r>
          </a:p>
          <a:p>
            <a:pPr lvl="1"/>
            <a:r>
              <a:rPr lang="ja-JP" altLang="en-US"/>
              <a:t>不良品の発生</a:t>
            </a:r>
          </a:p>
          <a:p>
            <a:pPr lvl="1"/>
            <a:r>
              <a:rPr lang="ja-JP" altLang="en-US"/>
              <a:t>機械・設備の故障</a:t>
            </a:r>
          </a:p>
          <a:p>
            <a:pPr lvl="1"/>
            <a:r>
              <a:rPr lang="ja-JP" altLang="en-US"/>
              <a:t>調達の遅れ</a:t>
            </a:r>
          </a:p>
          <a:p>
            <a:r>
              <a:rPr lang="ja-JP" altLang="en-US"/>
              <a:t>原因の追求なしに安易に在庫に頼る傾向あり</a:t>
            </a:r>
          </a:p>
          <a:p>
            <a:endParaRPr lang="en-US" altLang="ja-JP"/>
          </a:p>
        </p:txBody>
      </p:sp>
    </p:spTree>
    <p:extLst>
      <p:ext uri="{BB962C8B-B14F-4D97-AF65-F5344CB8AC3E}">
        <p14:creationId xmlns:p14="http://schemas.microsoft.com/office/powerpoint/2010/main" val="193396186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 5"/>
          <p:cNvSpPr>
            <a:spLocks noGrp="1"/>
          </p:cNvSpPr>
          <p:nvPr>
            <p:ph type="sldNum" sz="quarter" idx="12"/>
          </p:nvPr>
        </p:nvSpPr>
        <p:spPr/>
        <p:txBody>
          <a:bodyPr/>
          <a:lstStyle/>
          <a:p>
            <a:fld id="{A96B188C-C17A-4398-A8AE-DFC667479684}" type="slidenum">
              <a:rPr lang="en-US" altLang="ja-JP"/>
              <a:pPr/>
              <a:t>80</a:t>
            </a:fld>
            <a:endParaRPr lang="en-US" altLang="ja-JP"/>
          </a:p>
        </p:txBody>
      </p:sp>
      <p:sp>
        <p:nvSpPr>
          <p:cNvPr id="77826" name="Rectangle 2"/>
          <p:cNvSpPr>
            <a:spLocks noGrp="1" noChangeArrowheads="1"/>
          </p:cNvSpPr>
          <p:nvPr>
            <p:ph type="title"/>
          </p:nvPr>
        </p:nvSpPr>
        <p:spPr/>
        <p:txBody>
          <a:bodyPr/>
          <a:lstStyle/>
          <a:p>
            <a:r>
              <a:rPr lang="ja-JP" altLang="en-US"/>
              <a:t>航空機チケットとおにぎり販売</a:t>
            </a:r>
          </a:p>
        </p:txBody>
      </p:sp>
      <mc:AlternateContent xmlns:mc="http://schemas.openxmlformats.org/markup-compatibility/2006" xmlns:a14="http://schemas.microsoft.com/office/drawing/2010/main">
        <mc:Choice Requires="a14">
          <p:sp>
            <p:nvSpPr>
              <p:cNvPr id="77827" name="Rectangle 3"/>
              <p:cNvSpPr>
                <a:spLocks noGrp="1" noChangeArrowheads="1"/>
              </p:cNvSpPr>
              <p:nvPr>
                <p:ph type="body" idx="1"/>
              </p:nvPr>
            </p:nvSpPr>
            <p:spPr/>
            <p:txBody>
              <a:bodyPr/>
              <a:lstStyle/>
              <a:p>
                <a:r>
                  <a:rPr lang="ja-JP" altLang="en-US" dirty="0"/>
                  <a:t>おにぎりの仕入れ</a:t>
                </a:r>
                <a:r>
                  <a:rPr lang="ja-JP" altLang="en-US" dirty="0">
                    <a:sym typeface="Wingdings" pitchFamily="2" charset="2"/>
                  </a:rPr>
                  <a:t>：</a:t>
                </a:r>
              </a:p>
              <a:p>
                <a:pPr lvl="1"/>
                <a:r>
                  <a:rPr lang="ja-JP" altLang="en-US" dirty="0">
                    <a:sym typeface="Wingdings" pitchFamily="2" charset="2"/>
                  </a:rPr>
                  <a:t>仕入れ量 </a:t>
                </a:r>
                <a:r>
                  <a:rPr lang="en-US" altLang="ja-JP" dirty="0">
                    <a:sym typeface="Wingdings" pitchFamily="2" charset="2"/>
                  </a:rPr>
                  <a:t>z</a:t>
                </a:r>
                <a:r>
                  <a:rPr lang="ja-JP" altLang="en-US" dirty="0" err="1">
                    <a:sym typeface="Wingdings" pitchFamily="2" charset="2"/>
                  </a:rPr>
                  <a:t>、</a:t>
                </a:r>
                <a:r>
                  <a:rPr lang="ja-JP" altLang="en-US" dirty="0">
                    <a:sym typeface="Wingdings" pitchFamily="2" charset="2"/>
                  </a:rPr>
                  <a:t>機会損失 </a:t>
                </a:r>
                <a:r>
                  <a:rPr lang="en-US" altLang="ja-JP" dirty="0" smtClean="0">
                    <a:sym typeface="Wingdings" pitchFamily="2" charset="2"/>
                  </a:rPr>
                  <a:t>D=65</a:t>
                </a:r>
                <a:r>
                  <a:rPr lang="ja-JP" altLang="en-US" dirty="0" err="1" smtClean="0">
                    <a:sym typeface="Wingdings" pitchFamily="2" charset="2"/>
                  </a:rPr>
                  <a:t>、</a:t>
                </a:r>
                <a:r>
                  <a:rPr lang="ja-JP" altLang="en-US" dirty="0">
                    <a:sym typeface="Wingdings" pitchFamily="2" charset="2"/>
                  </a:rPr>
                  <a:t>売れ残り損失 </a:t>
                </a:r>
                <a:r>
                  <a:rPr lang="en-US" altLang="ja-JP" dirty="0" smtClean="0">
                    <a:sym typeface="Wingdings" pitchFamily="2" charset="2"/>
                  </a:rPr>
                  <a:t>C=50</a:t>
                </a:r>
              </a:p>
              <a:p>
                <a:pPr marL="457200" lvl="1" indent="0">
                  <a:buNone/>
                </a:pPr>
                <a14:m>
                  <m:oMathPara xmlns:m="http://schemas.openxmlformats.org/officeDocument/2006/math">
                    <m:oMathParaPr>
                      <m:jc m:val="centerGroup"/>
                    </m:oMathParaPr>
                    <m:oMath xmlns:m="http://schemas.openxmlformats.org/officeDocument/2006/math">
                      <m:r>
                        <a:rPr lang="en-US" altLang="ja-JP" sz="2400" i="1">
                          <a:latin typeface="Cambria Math"/>
                        </a:rPr>
                        <m:t>𝒉</m:t>
                      </m:r>
                      <m:d>
                        <m:dPr>
                          <m:ctrlPr>
                            <a:rPr lang="en-US" altLang="ja-JP" sz="2400" i="1">
                              <a:latin typeface="Cambria Math"/>
                            </a:rPr>
                          </m:ctrlPr>
                        </m:dPr>
                        <m:e>
                          <m:r>
                            <a:rPr lang="en-US" altLang="ja-JP" sz="2400" i="1">
                              <a:latin typeface="Cambria Math"/>
                            </a:rPr>
                            <m:t>𝒛</m:t>
                          </m:r>
                        </m:e>
                      </m:d>
                      <m:r>
                        <a:rPr lang="en-US" altLang="ja-JP" sz="2400" i="1">
                          <a:latin typeface="Cambria Math"/>
                        </a:rPr>
                        <m:t>=</m:t>
                      </m:r>
                      <m:r>
                        <a:rPr lang="en-US" altLang="ja-JP" sz="2400" i="1">
                          <a:latin typeface="Cambria Math"/>
                        </a:rPr>
                        <m:t>𝑬</m:t>
                      </m:r>
                      <m:d>
                        <m:dPr>
                          <m:ctrlPr>
                            <a:rPr lang="en-US" altLang="ja-JP" sz="2400" i="1">
                              <a:latin typeface="Cambria Math"/>
                            </a:rPr>
                          </m:ctrlPr>
                        </m:dPr>
                        <m:e>
                          <m:r>
                            <a:rPr lang="en-US" altLang="ja-JP" sz="2400" i="1">
                              <a:latin typeface="Cambria Math"/>
                            </a:rPr>
                            <m:t>𝑪</m:t>
                          </m:r>
                          <m:r>
                            <m:rPr>
                              <m:nor/>
                            </m:rPr>
                            <a:rPr lang="en-US" altLang="ja-JP" sz="2400">
                              <a:latin typeface="Cambria Math"/>
                            </a:rPr>
                            <m:t>max</m:t>
                          </m:r>
                          <m:d>
                            <m:dPr>
                              <m:begChr m:val="{"/>
                              <m:endChr m:val="}"/>
                              <m:ctrlPr>
                                <a:rPr lang="en-US" altLang="ja-JP" sz="2400" i="1">
                                  <a:latin typeface="Cambria Math"/>
                                </a:rPr>
                              </m:ctrlPr>
                            </m:dPr>
                            <m:e>
                              <m:r>
                                <a:rPr lang="en-US" altLang="ja-JP" sz="2400" i="1">
                                  <a:latin typeface="Cambria Math"/>
                                </a:rPr>
                                <m:t>𝒛</m:t>
                              </m:r>
                              <m:r>
                                <a:rPr lang="en-US" altLang="ja-JP" sz="2400" i="1">
                                  <a:latin typeface="Cambria Math"/>
                                </a:rPr>
                                <m:t>−</m:t>
                              </m:r>
                              <m:r>
                                <a:rPr lang="en-US" altLang="ja-JP" sz="2400" i="1">
                                  <a:latin typeface="Cambria Math"/>
                                </a:rPr>
                                <m:t>𝑿</m:t>
                              </m:r>
                              <m:r>
                                <a:rPr lang="en-US" altLang="ja-JP" sz="2400" i="1">
                                  <a:latin typeface="Cambria Math"/>
                                </a:rPr>
                                <m:t>,</m:t>
                              </m:r>
                              <m:r>
                                <a:rPr lang="en-US" altLang="ja-JP" sz="2400" i="1">
                                  <a:latin typeface="Cambria Math"/>
                                </a:rPr>
                                <m:t>𝟎</m:t>
                              </m:r>
                            </m:e>
                          </m:d>
                          <m:r>
                            <a:rPr lang="en-US" altLang="ja-JP" sz="2400" i="1">
                              <a:latin typeface="Cambria Math"/>
                            </a:rPr>
                            <m:t>+</m:t>
                          </m:r>
                          <m:r>
                            <a:rPr lang="en-US" altLang="ja-JP" sz="2400" i="1">
                              <a:latin typeface="Cambria Math"/>
                            </a:rPr>
                            <m:t>𝑫</m:t>
                          </m:r>
                          <m:r>
                            <m:rPr>
                              <m:nor/>
                            </m:rPr>
                            <a:rPr lang="en-US" altLang="ja-JP" sz="2400">
                              <a:latin typeface="Cambria Math"/>
                            </a:rPr>
                            <m:t>max</m:t>
                          </m:r>
                          <m:r>
                            <a:rPr lang="en-US" altLang="ja-JP" sz="2400" i="1">
                              <a:latin typeface="Cambria Math"/>
                            </a:rPr>
                            <m:t>{</m:t>
                          </m:r>
                          <m:r>
                            <a:rPr lang="en-US" altLang="ja-JP" sz="2400" i="1">
                              <a:latin typeface="Cambria Math"/>
                            </a:rPr>
                            <m:t>𝑿</m:t>
                          </m:r>
                          <m:r>
                            <a:rPr lang="en-US" altLang="ja-JP" sz="2400" i="1">
                              <a:latin typeface="Cambria Math"/>
                            </a:rPr>
                            <m:t>−</m:t>
                          </m:r>
                          <m:r>
                            <a:rPr lang="en-US" altLang="ja-JP" sz="2400" i="1">
                              <a:latin typeface="Cambria Math"/>
                            </a:rPr>
                            <m:t>𝒛</m:t>
                          </m:r>
                          <m:r>
                            <a:rPr lang="en-US" altLang="ja-JP" sz="2400" i="1">
                              <a:latin typeface="Cambria Math"/>
                            </a:rPr>
                            <m:t>,</m:t>
                          </m:r>
                          <m:r>
                            <a:rPr lang="en-US" altLang="ja-JP" sz="2400" i="1">
                              <a:latin typeface="Cambria Math"/>
                            </a:rPr>
                            <m:t>𝟎</m:t>
                          </m:r>
                          <m:r>
                            <a:rPr lang="en-US" altLang="ja-JP" sz="2400" i="1">
                              <a:latin typeface="Cambria Math"/>
                            </a:rPr>
                            <m:t>}</m:t>
                          </m:r>
                          <m:r>
                            <m:rPr>
                              <m:nor/>
                            </m:rPr>
                            <a:rPr lang="ja-JP" altLang="en-US" sz="2400" dirty="0"/>
                            <m:t> </m:t>
                          </m:r>
                        </m:e>
                      </m:d>
                    </m:oMath>
                  </m:oMathPara>
                </a14:m>
                <a:endParaRPr lang="en-US" altLang="ja-JP" dirty="0"/>
              </a:p>
              <a:p>
                <a:pPr marL="0" indent="0">
                  <a:buNone/>
                </a:pPr>
                <a:endParaRPr lang="en-US" altLang="ja-JP" dirty="0"/>
              </a:p>
              <a:p>
                <a:r>
                  <a:rPr lang="ja-JP" altLang="en-US" dirty="0"/>
                  <a:t>チケットの正規運賃枠：</a:t>
                </a:r>
              </a:p>
              <a:p>
                <a:pPr lvl="1"/>
                <a:r>
                  <a:rPr lang="ja-JP" altLang="en-US" dirty="0">
                    <a:sym typeface="Wingdings" pitchFamily="2" charset="2"/>
                  </a:rPr>
                  <a:t>正規運賃枠 </a:t>
                </a:r>
                <a:r>
                  <a:rPr lang="en-US" altLang="ja-JP" dirty="0">
                    <a:sym typeface="Wingdings" pitchFamily="2" charset="2"/>
                  </a:rPr>
                  <a:t>z</a:t>
                </a:r>
                <a:r>
                  <a:rPr lang="ja-JP" altLang="en-US" dirty="0" err="1">
                    <a:sym typeface="Wingdings" pitchFamily="2" charset="2"/>
                  </a:rPr>
                  <a:t>、</a:t>
                </a:r>
                <a:r>
                  <a:rPr lang="ja-JP" altLang="en-US" dirty="0">
                    <a:sym typeface="Wingdings" pitchFamily="2" charset="2"/>
                  </a:rPr>
                  <a:t>割引額 </a:t>
                </a:r>
                <a:r>
                  <a:rPr lang="en-US" altLang="ja-JP" dirty="0" smtClean="0">
                    <a:sym typeface="Wingdings" pitchFamily="2" charset="2"/>
                  </a:rPr>
                  <a:t>A-B</a:t>
                </a:r>
                <a:r>
                  <a:rPr lang="ja-JP" altLang="en-US" dirty="0" err="1" smtClean="0">
                    <a:sym typeface="Wingdings" pitchFamily="2" charset="2"/>
                  </a:rPr>
                  <a:t>、</a:t>
                </a:r>
                <a:r>
                  <a:rPr lang="ja-JP" altLang="en-US" dirty="0">
                    <a:sym typeface="Wingdings" pitchFamily="2" charset="2"/>
                  </a:rPr>
                  <a:t>割引料金 </a:t>
                </a:r>
                <a:r>
                  <a:rPr lang="en-US" altLang="ja-JP" dirty="0" smtClean="0">
                    <a:sym typeface="Wingdings" pitchFamily="2" charset="2"/>
                  </a:rPr>
                  <a:t>B</a:t>
                </a:r>
              </a:p>
              <a:p>
                <a:pPr marL="457200" lvl="1" indent="0">
                  <a:buNone/>
                </a:pPr>
                <a14:m>
                  <m:oMathPara xmlns:m="http://schemas.openxmlformats.org/officeDocument/2006/math">
                    <m:oMathParaPr>
                      <m:jc m:val="centerGroup"/>
                    </m:oMathParaPr>
                    <m:oMath xmlns:m="http://schemas.openxmlformats.org/officeDocument/2006/math">
                      <m:r>
                        <a:rPr lang="en-US" altLang="ja-JP" i="1">
                          <a:latin typeface="Cambria Math"/>
                        </a:rPr>
                        <m:t>𝒉</m:t>
                      </m:r>
                      <m:d>
                        <m:dPr>
                          <m:ctrlPr>
                            <a:rPr lang="en-US" altLang="ja-JP" i="1">
                              <a:latin typeface="Cambria Math"/>
                            </a:rPr>
                          </m:ctrlPr>
                        </m:dPr>
                        <m:e>
                          <m:r>
                            <a:rPr lang="en-US" altLang="ja-JP" i="1">
                              <a:latin typeface="Cambria Math"/>
                            </a:rPr>
                            <m:t>𝒛</m:t>
                          </m:r>
                        </m:e>
                      </m:d>
                      <m:r>
                        <a:rPr lang="en-US" altLang="ja-JP" i="1">
                          <a:latin typeface="Cambria Math"/>
                        </a:rPr>
                        <m:t>=</m:t>
                      </m:r>
                      <m:r>
                        <a:rPr lang="en-US" altLang="ja-JP" i="1">
                          <a:latin typeface="Cambria Math"/>
                        </a:rPr>
                        <m:t>𝑬</m:t>
                      </m:r>
                      <m:d>
                        <m:dPr>
                          <m:ctrlPr>
                            <a:rPr lang="en-US" altLang="ja-JP" i="1">
                              <a:latin typeface="Cambria Math"/>
                            </a:rPr>
                          </m:ctrlPr>
                        </m:dPr>
                        <m:e>
                          <m:r>
                            <a:rPr lang="en-US" altLang="ja-JP" i="1">
                              <a:latin typeface="Cambria Math"/>
                            </a:rPr>
                            <m:t>𝑩</m:t>
                          </m:r>
                          <m:r>
                            <m:rPr>
                              <m:nor/>
                            </m:rPr>
                            <a:rPr lang="en-US" altLang="ja-JP">
                              <a:latin typeface="Cambria Math"/>
                            </a:rPr>
                            <m:t>max</m:t>
                          </m:r>
                          <m:d>
                            <m:dPr>
                              <m:begChr m:val="{"/>
                              <m:endChr m:val="}"/>
                              <m:ctrlPr>
                                <a:rPr lang="en-US" altLang="ja-JP" i="1">
                                  <a:latin typeface="Cambria Math"/>
                                </a:rPr>
                              </m:ctrlPr>
                            </m:dPr>
                            <m:e>
                              <m:r>
                                <a:rPr lang="en-US" altLang="ja-JP" i="1">
                                  <a:latin typeface="Cambria Math"/>
                                </a:rPr>
                                <m:t>𝒛</m:t>
                              </m:r>
                              <m:r>
                                <a:rPr lang="en-US" altLang="ja-JP" i="1">
                                  <a:latin typeface="Cambria Math"/>
                                </a:rPr>
                                <m:t>−</m:t>
                              </m:r>
                              <m:r>
                                <a:rPr lang="en-US" altLang="ja-JP" i="1">
                                  <a:latin typeface="Cambria Math"/>
                                </a:rPr>
                                <m:t>𝑿</m:t>
                              </m:r>
                              <m:r>
                                <a:rPr lang="en-US" altLang="ja-JP" i="1">
                                  <a:latin typeface="Cambria Math"/>
                                </a:rPr>
                                <m:t>,</m:t>
                              </m:r>
                              <m:r>
                                <a:rPr lang="en-US" altLang="ja-JP" i="1">
                                  <a:latin typeface="Cambria Math"/>
                                </a:rPr>
                                <m:t>𝟎</m:t>
                              </m:r>
                            </m:e>
                          </m:d>
                          <m:r>
                            <a:rPr lang="en-US" altLang="ja-JP" i="1">
                              <a:latin typeface="Cambria Math"/>
                            </a:rPr>
                            <m:t>+(</m:t>
                          </m:r>
                          <m:r>
                            <a:rPr lang="en-US" altLang="ja-JP" i="1">
                              <a:latin typeface="Cambria Math"/>
                            </a:rPr>
                            <m:t>𝑨</m:t>
                          </m:r>
                          <m:r>
                            <a:rPr lang="en-US" altLang="ja-JP" i="1">
                              <a:latin typeface="Cambria Math"/>
                            </a:rPr>
                            <m:t>−</m:t>
                          </m:r>
                          <m:r>
                            <a:rPr lang="en-US" altLang="ja-JP" i="1">
                              <a:latin typeface="Cambria Math"/>
                            </a:rPr>
                            <m:t>𝑩</m:t>
                          </m:r>
                          <m:r>
                            <a:rPr lang="en-US" altLang="ja-JP" i="1">
                              <a:latin typeface="Cambria Math"/>
                            </a:rPr>
                            <m:t>)</m:t>
                          </m:r>
                          <m:r>
                            <m:rPr>
                              <m:nor/>
                            </m:rPr>
                            <a:rPr lang="en-US" altLang="ja-JP">
                              <a:latin typeface="Cambria Math"/>
                            </a:rPr>
                            <m:t>max</m:t>
                          </m:r>
                          <m:r>
                            <a:rPr lang="en-US" altLang="ja-JP" i="1">
                              <a:latin typeface="Cambria Math"/>
                            </a:rPr>
                            <m:t>{</m:t>
                          </m:r>
                          <m:r>
                            <a:rPr lang="en-US" altLang="ja-JP" i="1">
                              <a:latin typeface="Cambria Math"/>
                            </a:rPr>
                            <m:t>𝑿</m:t>
                          </m:r>
                          <m:r>
                            <a:rPr lang="en-US" altLang="ja-JP" i="1">
                              <a:latin typeface="Cambria Math"/>
                            </a:rPr>
                            <m:t>−</m:t>
                          </m:r>
                          <m:r>
                            <a:rPr lang="en-US" altLang="ja-JP" i="1">
                              <a:latin typeface="Cambria Math"/>
                            </a:rPr>
                            <m:t>𝒛</m:t>
                          </m:r>
                          <m:r>
                            <a:rPr lang="en-US" altLang="ja-JP" i="1">
                              <a:latin typeface="Cambria Math"/>
                            </a:rPr>
                            <m:t>,</m:t>
                          </m:r>
                          <m:r>
                            <a:rPr lang="en-US" altLang="ja-JP" i="1">
                              <a:latin typeface="Cambria Math"/>
                            </a:rPr>
                            <m:t>𝟎</m:t>
                          </m:r>
                          <m:r>
                            <a:rPr lang="en-US" altLang="ja-JP" i="1">
                              <a:latin typeface="Cambria Math"/>
                            </a:rPr>
                            <m:t>}</m:t>
                          </m:r>
                          <m:r>
                            <m:rPr>
                              <m:nor/>
                            </m:rPr>
                            <a:rPr lang="ja-JP" altLang="en-US" dirty="0"/>
                            <m:t> </m:t>
                          </m:r>
                        </m:e>
                      </m:d>
                    </m:oMath>
                  </m:oMathPara>
                </a14:m>
                <a:endParaRPr lang="ja-JP" altLang="en-US" dirty="0"/>
              </a:p>
              <a:p>
                <a:pPr marL="457200" lvl="1" indent="0">
                  <a:buNone/>
                </a:pPr>
                <a:endParaRPr lang="en-US" altLang="ja-JP" dirty="0"/>
              </a:p>
            </p:txBody>
          </p:sp>
        </mc:Choice>
        <mc:Fallback xmlns="">
          <p:sp>
            <p:nvSpPr>
              <p:cNvPr id="77827" name="Rectangle 3"/>
              <p:cNvSpPr>
                <a:spLocks noGrp="1" noRot="1" noChangeAspect="1" noMove="1" noResize="1" noEditPoints="1" noAdjustHandles="1" noChangeArrowheads="1" noChangeShapeType="1" noTextEdit="1"/>
              </p:cNvSpPr>
              <p:nvPr>
                <p:ph type="body" idx="1"/>
              </p:nvPr>
            </p:nvSpPr>
            <p:spPr>
              <a:blipFill rotWithShape="1">
                <a:blip r:embed="rId3"/>
                <a:stretch>
                  <a:fillRect l="-96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テキスト ボックス 10"/>
              <p:cNvSpPr txBox="1"/>
              <p:nvPr/>
            </p:nvSpPr>
            <p:spPr>
              <a:xfrm>
                <a:off x="4427984" y="5157192"/>
                <a:ext cx="4240327" cy="83708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2400" b="1" i="1" smtClean="0">
                          <a:solidFill>
                            <a:srgbClr val="C00000"/>
                          </a:solidFill>
                          <a:latin typeface="Cambria Math"/>
                        </a:rPr>
                        <m:t>𝑭</m:t>
                      </m:r>
                      <m:d>
                        <m:dPr>
                          <m:ctrlPr>
                            <a:rPr kumimoji="1" lang="en-US" altLang="ja-JP" sz="2400" b="1" i="1" smtClean="0">
                              <a:solidFill>
                                <a:srgbClr val="C00000"/>
                              </a:solidFill>
                              <a:latin typeface="Cambria Math"/>
                            </a:rPr>
                          </m:ctrlPr>
                        </m:dPr>
                        <m:e>
                          <m:sSup>
                            <m:sSupPr>
                              <m:ctrlPr>
                                <a:rPr kumimoji="1" lang="en-US" altLang="ja-JP" sz="2400" b="1" i="1" smtClean="0">
                                  <a:solidFill>
                                    <a:srgbClr val="C00000"/>
                                  </a:solidFill>
                                  <a:latin typeface="Cambria Math"/>
                                </a:rPr>
                              </m:ctrlPr>
                            </m:sSupPr>
                            <m:e>
                              <m:r>
                                <a:rPr kumimoji="1" lang="en-US" altLang="ja-JP" sz="2400" b="1" i="1" smtClean="0">
                                  <a:solidFill>
                                    <a:srgbClr val="C00000"/>
                                  </a:solidFill>
                                  <a:latin typeface="Cambria Math"/>
                                </a:rPr>
                                <m:t>𝒛</m:t>
                              </m:r>
                            </m:e>
                            <m:sup>
                              <m:r>
                                <a:rPr kumimoji="1" lang="en-US" altLang="ja-JP" sz="2400" b="1" i="1" smtClean="0">
                                  <a:solidFill>
                                    <a:srgbClr val="C00000"/>
                                  </a:solidFill>
                                  <a:latin typeface="Cambria Math"/>
                                </a:rPr>
                                <m:t>∗</m:t>
                              </m:r>
                            </m:sup>
                          </m:sSup>
                        </m:e>
                      </m:d>
                      <m:r>
                        <a:rPr kumimoji="1" lang="en-US" altLang="ja-JP" sz="2400" b="1" i="1" smtClean="0">
                          <a:solidFill>
                            <a:srgbClr val="C00000"/>
                          </a:solidFill>
                          <a:latin typeface="Cambria Math"/>
                        </a:rPr>
                        <m:t>=</m:t>
                      </m:r>
                      <m:f>
                        <m:fPr>
                          <m:ctrlPr>
                            <a:rPr kumimoji="1" lang="en-US" altLang="ja-JP" sz="2400" b="1" i="1" smtClean="0">
                              <a:solidFill>
                                <a:srgbClr val="C00000"/>
                              </a:solidFill>
                              <a:latin typeface="Cambria Math"/>
                            </a:rPr>
                          </m:ctrlPr>
                        </m:fPr>
                        <m:num>
                          <m:r>
                            <a:rPr kumimoji="1" lang="en-US" altLang="ja-JP" sz="2400" b="1" i="1" smtClean="0">
                              <a:solidFill>
                                <a:srgbClr val="C00000"/>
                              </a:solidFill>
                              <a:latin typeface="Cambria Math"/>
                            </a:rPr>
                            <m:t>𝑨</m:t>
                          </m:r>
                          <m:r>
                            <a:rPr kumimoji="1" lang="en-US" altLang="ja-JP" sz="2400" b="1" i="1" smtClean="0">
                              <a:solidFill>
                                <a:srgbClr val="C00000"/>
                              </a:solidFill>
                              <a:latin typeface="Cambria Math"/>
                            </a:rPr>
                            <m:t>−</m:t>
                          </m:r>
                          <m:r>
                            <a:rPr kumimoji="1" lang="en-US" altLang="ja-JP" sz="2400" b="1" i="1" smtClean="0">
                              <a:solidFill>
                                <a:srgbClr val="C00000"/>
                              </a:solidFill>
                              <a:latin typeface="Cambria Math"/>
                            </a:rPr>
                            <m:t>𝑩</m:t>
                          </m:r>
                        </m:num>
                        <m:den>
                          <m:d>
                            <m:dPr>
                              <m:ctrlPr>
                                <a:rPr kumimoji="1" lang="en-US" altLang="ja-JP" sz="2400" b="1" i="1" smtClean="0">
                                  <a:solidFill>
                                    <a:srgbClr val="C00000"/>
                                  </a:solidFill>
                                  <a:latin typeface="Cambria Math"/>
                                </a:rPr>
                              </m:ctrlPr>
                            </m:dPr>
                            <m:e>
                              <m:r>
                                <a:rPr kumimoji="1" lang="en-US" altLang="ja-JP" sz="2400" b="1" i="1" smtClean="0">
                                  <a:solidFill>
                                    <a:srgbClr val="C00000"/>
                                  </a:solidFill>
                                  <a:latin typeface="Cambria Math"/>
                                </a:rPr>
                                <m:t>𝑨</m:t>
                              </m:r>
                              <m:r>
                                <a:rPr kumimoji="1" lang="en-US" altLang="ja-JP" sz="2400" b="1" i="1" smtClean="0">
                                  <a:solidFill>
                                    <a:srgbClr val="C00000"/>
                                  </a:solidFill>
                                  <a:latin typeface="Cambria Math"/>
                                </a:rPr>
                                <m:t>−</m:t>
                              </m:r>
                              <m:r>
                                <a:rPr kumimoji="1" lang="en-US" altLang="ja-JP" sz="2400" b="1" i="1" smtClean="0">
                                  <a:solidFill>
                                    <a:srgbClr val="C00000"/>
                                  </a:solidFill>
                                  <a:latin typeface="Cambria Math"/>
                                </a:rPr>
                                <m:t>𝑩</m:t>
                              </m:r>
                            </m:e>
                          </m:d>
                          <m:r>
                            <a:rPr kumimoji="1" lang="en-US" altLang="ja-JP" sz="2400" b="1" i="1" smtClean="0">
                              <a:solidFill>
                                <a:srgbClr val="C00000"/>
                              </a:solidFill>
                              <a:latin typeface="Cambria Math"/>
                            </a:rPr>
                            <m:t>+</m:t>
                          </m:r>
                          <m:r>
                            <a:rPr kumimoji="1" lang="en-US" altLang="ja-JP" sz="2400" b="1" i="1" smtClean="0">
                              <a:solidFill>
                                <a:srgbClr val="C00000"/>
                              </a:solidFill>
                              <a:latin typeface="Cambria Math"/>
                            </a:rPr>
                            <m:t>𝑩</m:t>
                          </m:r>
                        </m:den>
                      </m:f>
                      <m:r>
                        <a:rPr kumimoji="1" lang="en-US" altLang="ja-JP" sz="2400" b="1" i="1" smtClean="0">
                          <a:solidFill>
                            <a:srgbClr val="C00000"/>
                          </a:solidFill>
                          <a:latin typeface="Cambria Math"/>
                        </a:rPr>
                        <m:t>=</m:t>
                      </m:r>
                      <m:f>
                        <m:fPr>
                          <m:ctrlPr>
                            <a:rPr kumimoji="1" lang="en-US" altLang="ja-JP" sz="2400" b="1" i="1" smtClean="0">
                              <a:solidFill>
                                <a:srgbClr val="C00000"/>
                              </a:solidFill>
                              <a:latin typeface="Cambria Math"/>
                            </a:rPr>
                          </m:ctrlPr>
                        </m:fPr>
                        <m:num>
                          <m:r>
                            <a:rPr kumimoji="1" lang="en-US" altLang="ja-JP" sz="2400" b="1" i="1" smtClean="0">
                              <a:solidFill>
                                <a:srgbClr val="C00000"/>
                              </a:solidFill>
                              <a:latin typeface="Cambria Math"/>
                            </a:rPr>
                            <m:t>𝑨</m:t>
                          </m:r>
                          <m:r>
                            <a:rPr kumimoji="1" lang="en-US" altLang="ja-JP" sz="2400" b="1" i="1" smtClean="0">
                              <a:solidFill>
                                <a:srgbClr val="C00000"/>
                              </a:solidFill>
                              <a:latin typeface="Cambria Math"/>
                            </a:rPr>
                            <m:t>−</m:t>
                          </m:r>
                          <m:r>
                            <a:rPr kumimoji="1" lang="en-US" altLang="ja-JP" sz="2400" b="1" i="1" smtClean="0">
                              <a:solidFill>
                                <a:srgbClr val="C00000"/>
                              </a:solidFill>
                              <a:latin typeface="Cambria Math"/>
                            </a:rPr>
                            <m:t>𝑩</m:t>
                          </m:r>
                        </m:num>
                        <m:den>
                          <m:r>
                            <a:rPr kumimoji="1" lang="en-US" altLang="ja-JP" sz="2400" b="1" i="1" smtClean="0">
                              <a:solidFill>
                                <a:srgbClr val="C00000"/>
                              </a:solidFill>
                              <a:latin typeface="Cambria Math"/>
                            </a:rPr>
                            <m:t>𝑨</m:t>
                          </m:r>
                        </m:den>
                      </m:f>
                    </m:oMath>
                  </m:oMathPara>
                </a14:m>
                <a:endParaRPr kumimoji="1" lang="ja-JP" altLang="en-US" sz="2400" b="1" dirty="0">
                  <a:solidFill>
                    <a:srgbClr val="C00000"/>
                  </a:solidFill>
                </a:endParaRPr>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4427984" y="5157192"/>
                <a:ext cx="4240327" cy="837089"/>
              </a:xfrm>
              <a:prstGeom prst="rect">
                <a:avLst/>
              </a:prstGeom>
              <a:blipFill rotWithShape="1">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2" name="テキスト ボックス 11"/>
              <p:cNvSpPr txBox="1"/>
              <p:nvPr/>
            </p:nvSpPr>
            <p:spPr>
              <a:xfrm>
                <a:off x="5004048" y="3140968"/>
                <a:ext cx="3703771" cy="7998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2400" b="1" i="1" smtClean="0">
                          <a:solidFill>
                            <a:srgbClr val="C00000"/>
                          </a:solidFill>
                          <a:latin typeface="Cambria Math"/>
                        </a:rPr>
                        <m:t>𝑭</m:t>
                      </m:r>
                      <m:d>
                        <m:dPr>
                          <m:ctrlPr>
                            <a:rPr kumimoji="1" lang="en-US" altLang="ja-JP" sz="2400" b="1" i="1" smtClean="0">
                              <a:solidFill>
                                <a:srgbClr val="C00000"/>
                              </a:solidFill>
                              <a:latin typeface="Cambria Math"/>
                            </a:rPr>
                          </m:ctrlPr>
                        </m:dPr>
                        <m:e>
                          <m:sSup>
                            <m:sSupPr>
                              <m:ctrlPr>
                                <a:rPr kumimoji="1" lang="en-US" altLang="ja-JP" sz="2400" b="1" i="1" smtClean="0">
                                  <a:solidFill>
                                    <a:srgbClr val="C00000"/>
                                  </a:solidFill>
                                  <a:latin typeface="Cambria Math"/>
                                </a:rPr>
                              </m:ctrlPr>
                            </m:sSupPr>
                            <m:e>
                              <m:r>
                                <a:rPr kumimoji="1" lang="en-US" altLang="ja-JP" sz="2400" b="1" i="1" smtClean="0">
                                  <a:solidFill>
                                    <a:srgbClr val="C00000"/>
                                  </a:solidFill>
                                  <a:latin typeface="Cambria Math"/>
                                </a:rPr>
                                <m:t>𝒛</m:t>
                              </m:r>
                            </m:e>
                            <m:sup>
                              <m:r>
                                <a:rPr kumimoji="1" lang="en-US" altLang="ja-JP" sz="2400" b="1" i="1" smtClean="0">
                                  <a:solidFill>
                                    <a:srgbClr val="C00000"/>
                                  </a:solidFill>
                                  <a:latin typeface="Cambria Math"/>
                                </a:rPr>
                                <m:t>∗</m:t>
                              </m:r>
                            </m:sup>
                          </m:sSup>
                        </m:e>
                      </m:d>
                      <m:r>
                        <a:rPr kumimoji="1" lang="en-US" altLang="ja-JP" sz="2400" b="1" i="1" smtClean="0">
                          <a:solidFill>
                            <a:srgbClr val="C00000"/>
                          </a:solidFill>
                          <a:latin typeface="Cambria Math"/>
                        </a:rPr>
                        <m:t>=</m:t>
                      </m:r>
                      <m:f>
                        <m:fPr>
                          <m:ctrlPr>
                            <a:rPr kumimoji="1" lang="en-US" altLang="ja-JP" sz="2400" b="1" i="1" smtClean="0">
                              <a:solidFill>
                                <a:srgbClr val="C00000"/>
                              </a:solidFill>
                              <a:latin typeface="Cambria Math"/>
                            </a:rPr>
                          </m:ctrlPr>
                        </m:fPr>
                        <m:num>
                          <m:r>
                            <a:rPr kumimoji="1" lang="en-US" altLang="ja-JP" sz="2400" b="1" i="1" smtClean="0">
                              <a:solidFill>
                                <a:srgbClr val="C00000"/>
                              </a:solidFill>
                              <a:latin typeface="Cambria Math"/>
                            </a:rPr>
                            <m:t>𝑫</m:t>
                          </m:r>
                        </m:num>
                        <m:den>
                          <m:r>
                            <a:rPr kumimoji="1" lang="en-US" altLang="ja-JP" sz="2400" b="1" i="1" smtClean="0">
                              <a:solidFill>
                                <a:srgbClr val="C00000"/>
                              </a:solidFill>
                              <a:latin typeface="Cambria Math"/>
                            </a:rPr>
                            <m:t>𝑪</m:t>
                          </m:r>
                          <m:r>
                            <a:rPr kumimoji="1" lang="en-US" altLang="ja-JP" sz="2400" b="1" i="1" smtClean="0">
                              <a:solidFill>
                                <a:srgbClr val="C00000"/>
                              </a:solidFill>
                              <a:latin typeface="Cambria Math"/>
                            </a:rPr>
                            <m:t>+</m:t>
                          </m:r>
                          <m:r>
                            <a:rPr kumimoji="1" lang="en-US" altLang="ja-JP" sz="2400" b="1" i="1" smtClean="0">
                              <a:solidFill>
                                <a:srgbClr val="C00000"/>
                              </a:solidFill>
                              <a:latin typeface="Cambria Math"/>
                            </a:rPr>
                            <m:t>𝑫</m:t>
                          </m:r>
                        </m:den>
                      </m:f>
                      <m:r>
                        <a:rPr kumimoji="1" lang="en-US" altLang="ja-JP" sz="2400" b="1" i="1" smtClean="0">
                          <a:solidFill>
                            <a:srgbClr val="C00000"/>
                          </a:solidFill>
                          <a:latin typeface="Cambria Math"/>
                        </a:rPr>
                        <m:t>=</m:t>
                      </m:r>
                      <m:f>
                        <m:fPr>
                          <m:ctrlPr>
                            <a:rPr kumimoji="1" lang="en-US" altLang="ja-JP" sz="2400" b="1" i="1" smtClean="0">
                              <a:solidFill>
                                <a:srgbClr val="C00000"/>
                              </a:solidFill>
                              <a:latin typeface="Cambria Math"/>
                            </a:rPr>
                          </m:ctrlPr>
                        </m:fPr>
                        <m:num>
                          <m:r>
                            <a:rPr kumimoji="1" lang="en-US" altLang="ja-JP" sz="2400" b="1" i="1" smtClean="0">
                              <a:solidFill>
                                <a:srgbClr val="C00000"/>
                              </a:solidFill>
                              <a:latin typeface="Cambria Math"/>
                            </a:rPr>
                            <m:t>𝟔𝟓</m:t>
                          </m:r>
                        </m:num>
                        <m:den>
                          <m:r>
                            <a:rPr kumimoji="1" lang="en-US" altLang="ja-JP" sz="2400" b="1" i="1" smtClean="0">
                              <a:solidFill>
                                <a:srgbClr val="C00000"/>
                              </a:solidFill>
                              <a:latin typeface="Cambria Math"/>
                            </a:rPr>
                            <m:t>𝟓𝟓</m:t>
                          </m:r>
                          <m:r>
                            <a:rPr kumimoji="1" lang="en-US" altLang="ja-JP" sz="2400" b="1" i="1" smtClean="0">
                              <a:solidFill>
                                <a:srgbClr val="C00000"/>
                              </a:solidFill>
                              <a:latin typeface="Cambria Math"/>
                            </a:rPr>
                            <m:t>+</m:t>
                          </m:r>
                          <m:r>
                            <a:rPr kumimoji="1" lang="en-US" altLang="ja-JP" sz="2400" b="1" i="1" smtClean="0">
                              <a:solidFill>
                                <a:srgbClr val="C00000"/>
                              </a:solidFill>
                              <a:latin typeface="Cambria Math"/>
                            </a:rPr>
                            <m:t>𝟔𝟓</m:t>
                          </m:r>
                        </m:den>
                      </m:f>
                    </m:oMath>
                  </m:oMathPara>
                </a14:m>
                <a:endParaRPr kumimoji="1" lang="ja-JP" altLang="en-US" sz="2400" b="1" dirty="0">
                  <a:solidFill>
                    <a:srgbClr val="C00000"/>
                  </a:solidFill>
                </a:endParaRPr>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5004048" y="3140968"/>
                <a:ext cx="3703771" cy="799899"/>
              </a:xfrm>
              <a:prstGeom prst="rect">
                <a:avLst/>
              </a:prstGeom>
              <a:blipFill rotWithShape="1">
                <a:blip r:embed="rId5"/>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03631110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スライド番号プレースホルダ 6"/>
          <p:cNvSpPr>
            <a:spLocks noGrp="1"/>
          </p:cNvSpPr>
          <p:nvPr>
            <p:ph type="sldNum" sz="quarter" idx="12"/>
          </p:nvPr>
        </p:nvSpPr>
        <p:spPr/>
        <p:txBody>
          <a:bodyPr/>
          <a:lstStyle/>
          <a:p>
            <a:fld id="{75243F78-7B20-4E7F-A760-45C0B7C3C2CF}" type="slidenum">
              <a:rPr lang="en-US" altLang="ja-JP"/>
              <a:pPr/>
              <a:t>81</a:t>
            </a:fld>
            <a:endParaRPr lang="en-US" altLang="ja-JP"/>
          </a:p>
        </p:txBody>
      </p:sp>
      <p:sp>
        <p:nvSpPr>
          <p:cNvPr id="100354" name="Rectangle 2"/>
          <p:cNvSpPr>
            <a:spLocks noGrp="1" noChangeArrowheads="1"/>
          </p:cNvSpPr>
          <p:nvPr>
            <p:ph type="title"/>
          </p:nvPr>
        </p:nvSpPr>
        <p:spPr/>
        <p:txBody>
          <a:bodyPr/>
          <a:lstStyle/>
          <a:p>
            <a:r>
              <a:rPr lang="ja-JP" altLang="en-US"/>
              <a:t>モデルの類似性、汎用性</a:t>
            </a:r>
          </a:p>
        </p:txBody>
      </p:sp>
      <p:sp>
        <p:nvSpPr>
          <p:cNvPr id="100355" name="Rectangle 3"/>
          <p:cNvSpPr>
            <a:spLocks noGrp="1" noChangeArrowheads="1"/>
          </p:cNvSpPr>
          <p:nvPr>
            <p:ph type="body" sz="half" idx="1"/>
          </p:nvPr>
        </p:nvSpPr>
        <p:spPr>
          <a:xfrm>
            <a:off x="466725" y="1485900"/>
            <a:ext cx="8356600" cy="5048250"/>
          </a:xfrm>
        </p:spPr>
        <p:txBody>
          <a:bodyPr/>
          <a:lstStyle/>
          <a:p>
            <a:r>
              <a:rPr lang="ja-JP" altLang="en-US"/>
              <a:t>おにぎりの仕入れ問題と航空機チケット販売問題：</a:t>
            </a:r>
          </a:p>
          <a:p>
            <a:endParaRPr lang="ja-JP" altLang="en-US"/>
          </a:p>
          <a:p>
            <a:endParaRPr lang="ja-JP" altLang="en-US"/>
          </a:p>
          <a:p>
            <a:endParaRPr lang="ja-JP" altLang="en-US"/>
          </a:p>
          <a:p>
            <a:endParaRPr lang="ja-JP" altLang="en-US">
              <a:solidFill>
                <a:srgbClr val="FF5050"/>
              </a:solidFill>
            </a:endParaRPr>
          </a:p>
          <a:p>
            <a:endParaRPr lang="ja-JP" altLang="en-US" sz="2000">
              <a:solidFill>
                <a:srgbClr val="FF5050"/>
              </a:solidFill>
            </a:endParaRPr>
          </a:p>
          <a:p>
            <a:r>
              <a:rPr lang="ja-JP" altLang="en-US" sz="2000">
                <a:solidFill>
                  <a:srgbClr val="FF5050"/>
                </a:solidFill>
              </a:rPr>
              <a:t>おにぎり需要予測の累積確率が損失比率になるように仕入れなさい</a:t>
            </a:r>
          </a:p>
          <a:p>
            <a:r>
              <a:rPr lang="ja-JP" altLang="en-US">
                <a:solidFill>
                  <a:srgbClr val="FF5050"/>
                </a:solidFill>
              </a:rPr>
              <a:t>正規運賃利用客の需要予測をして、その累積確率が割引比率になるような座席数を確保しなさい</a:t>
            </a:r>
            <a:endParaRPr lang="ja-JP" altLang="en-US"/>
          </a:p>
        </p:txBody>
      </p:sp>
      <p:graphicFrame>
        <p:nvGraphicFramePr>
          <p:cNvPr id="100394" name="Group 42"/>
          <p:cNvGraphicFramePr>
            <a:graphicFrameLocks noGrp="1"/>
          </p:cNvGraphicFramePr>
          <p:nvPr/>
        </p:nvGraphicFramePr>
        <p:xfrm>
          <a:off x="1279525" y="2146300"/>
          <a:ext cx="6938963" cy="2109789"/>
        </p:xfrm>
        <a:graphic>
          <a:graphicData uri="http://schemas.openxmlformats.org/drawingml/2006/table">
            <a:tbl>
              <a:tblPr/>
              <a:tblGrid>
                <a:gridCol w="3054350"/>
                <a:gridCol w="3884613"/>
              </a:tblGrid>
              <a:tr h="439738">
                <a:tc>
                  <a:txBody>
                    <a:bodyPr/>
                    <a:lstStyle/>
                    <a:p>
                      <a:pPr marL="0" marR="0" lvl="0" indent="0" algn="ctr" defTabSz="914400" rtl="0" eaLnBrk="1" fontAlgn="base" latinLnBrk="0" hangingPunct="1">
                        <a:lnSpc>
                          <a:spcPct val="120000"/>
                        </a:lnSpc>
                        <a:spcBef>
                          <a:spcPct val="30000"/>
                        </a:spcBef>
                        <a:spcAft>
                          <a:spcPct val="0"/>
                        </a:spcAft>
                        <a:buClrTx/>
                        <a:buSzPct val="60000"/>
                        <a:buFont typeface="Wingdings" pitchFamily="2" charset="2"/>
                        <a:buNone/>
                        <a:tabLst/>
                      </a:pPr>
                      <a:r>
                        <a:rPr kumimoji="1"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おにぎり問題</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Pct val="60000"/>
                        <a:buFont typeface="Wingdings" pitchFamily="2" charset="2"/>
                        <a:buNone/>
                        <a:tabLst/>
                      </a:pPr>
                      <a:r>
                        <a:rPr kumimoji="1" lang="ja-JP" altLang="en-US" sz="1600" b="1" i="0" u="none" strike="noStrike" cap="none" normalizeH="0" baseline="0" smtClean="0">
                          <a:ln>
                            <a:noFill/>
                          </a:ln>
                          <a:solidFill>
                            <a:srgbClr val="0000CC"/>
                          </a:solidFill>
                          <a:effectLst/>
                          <a:latin typeface="HG丸ｺﾞｼｯｸM-PRO" pitchFamily="50" charset="-128"/>
                          <a:ea typeface="HG丸ｺﾞｼｯｸM-PRO" pitchFamily="50" charset="-128"/>
                        </a:rPr>
                        <a:t>チケット問題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8150">
                <a:tc>
                  <a:txBody>
                    <a:bodyPr/>
                    <a:lstStyle/>
                    <a:p>
                      <a:pPr marL="0" marR="0" lvl="0" indent="0" algn="ctr" defTabSz="914400" rtl="0" eaLnBrk="1" fontAlgn="base" latinLnBrk="0" hangingPunct="1">
                        <a:lnSpc>
                          <a:spcPct val="120000"/>
                        </a:lnSpc>
                        <a:spcBef>
                          <a:spcPct val="30000"/>
                        </a:spcBef>
                        <a:spcAft>
                          <a:spcPct val="0"/>
                        </a:spcAft>
                        <a:buClrTx/>
                        <a:buSzPct val="60000"/>
                        <a:buFont typeface="Wingdings" pitchFamily="2" charset="2"/>
                        <a:buNone/>
                        <a:tabLst/>
                      </a:pPr>
                      <a:r>
                        <a:rPr kumimoji="1" lang="ja-JP" altLang="en-US" sz="1600" b="0" i="0" u="none" strike="noStrike" cap="none" normalizeH="0" baseline="0" smtClean="0">
                          <a:ln>
                            <a:noFill/>
                          </a:ln>
                          <a:solidFill>
                            <a:srgbClr val="0000CC"/>
                          </a:solidFill>
                          <a:effectLst/>
                          <a:latin typeface="HG丸ｺﾞｼｯｸM-PRO" pitchFamily="50" charset="-128"/>
                          <a:ea typeface="HG丸ｺﾞｼｯｸM-PRO" pitchFamily="50" charset="-128"/>
                        </a:rPr>
                        <a:t>おにぎりの仕入れ</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Pct val="60000"/>
                        <a:buFont typeface="Wingdings" pitchFamily="2" charset="2"/>
                        <a:buNone/>
                        <a:tabLst/>
                      </a:pPr>
                      <a:r>
                        <a:rPr kumimoji="1" lang="ja-JP" altLang="en-US" sz="1600" b="0" i="0" u="none" strike="noStrike" cap="none" normalizeH="0" baseline="0" smtClean="0">
                          <a:ln>
                            <a:noFill/>
                          </a:ln>
                          <a:solidFill>
                            <a:srgbClr val="0000CC"/>
                          </a:solidFill>
                          <a:effectLst/>
                          <a:latin typeface="HG丸ｺﾞｼｯｸM-PRO" pitchFamily="50" charset="-128"/>
                          <a:ea typeface="HG丸ｺﾞｼｯｸM-PRO" pitchFamily="50" charset="-128"/>
                        </a:rPr>
                        <a:t>正規運賃枠の確保</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8463">
                <a:tc>
                  <a:txBody>
                    <a:bodyPr/>
                    <a:lstStyle/>
                    <a:p>
                      <a:pPr marL="0" marR="0" lvl="0" indent="0" algn="ctr" defTabSz="914400" rtl="0" eaLnBrk="1" fontAlgn="base" latinLnBrk="0" hangingPunct="1">
                        <a:lnSpc>
                          <a:spcPct val="120000"/>
                        </a:lnSpc>
                        <a:spcBef>
                          <a:spcPct val="30000"/>
                        </a:spcBef>
                        <a:spcAft>
                          <a:spcPct val="0"/>
                        </a:spcAft>
                        <a:buClrTx/>
                        <a:buSzPct val="60000"/>
                        <a:buFont typeface="Wingdings" pitchFamily="2" charset="2"/>
                        <a:buNone/>
                        <a:tabLst/>
                      </a:pPr>
                      <a:r>
                        <a:rPr kumimoji="1" lang="ja-JP" altLang="en-US" sz="1600" b="0" i="0" u="none" strike="noStrike" cap="none" normalizeH="0" baseline="0" smtClean="0">
                          <a:ln>
                            <a:noFill/>
                          </a:ln>
                          <a:solidFill>
                            <a:srgbClr val="0000CC"/>
                          </a:solidFill>
                          <a:effectLst/>
                          <a:latin typeface="HG丸ｺﾞｼｯｸM-PRO" pitchFamily="50" charset="-128"/>
                          <a:ea typeface="HG丸ｺﾞｼｯｸM-PRO" pitchFamily="50" charset="-128"/>
                        </a:rPr>
                        <a:t>売れ残り</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Pct val="60000"/>
                        <a:buFont typeface="Wingdings" pitchFamily="2" charset="2"/>
                        <a:buNone/>
                        <a:tabLst/>
                      </a:pPr>
                      <a:r>
                        <a:rPr kumimoji="1" lang="ja-JP" altLang="en-US" sz="1600" b="0" i="0" u="none" strike="noStrike" cap="none" normalizeH="0" baseline="0" smtClean="0">
                          <a:ln>
                            <a:noFill/>
                          </a:ln>
                          <a:solidFill>
                            <a:srgbClr val="0000CC"/>
                          </a:solidFill>
                          <a:effectLst/>
                          <a:latin typeface="HG丸ｺﾞｼｯｸM-PRO" pitchFamily="50" charset="-128"/>
                          <a:ea typeface="HG丸ｺﾞｼｯｸM-PRO" pitchFamily="50" charset="-128"/>
                        </a:rPr>
                        <a:t>割引運賃を失う</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700">
                <a:tc>
                  <a:txBody>
                    <a:bodyPr/>
                    <a:lstStyle/>
                    <a:p>
                      <a:pPr marL="0" marR="0" lvl="0" indent="0" algn="ctr" defTabSz="914400" rtl="0" eaLnBrk="1" fontAlgn="base" latinLnBrk="0" hangingPunct="1">
                        <a:lnSpc>
                          <a:spcPct val="120000"/>
                        </a:lnSpc>
                        <a:spcBef>
                          <a:spcPct val="30000"/>
                        </a:spcBef>
                        <a:spcAft>
                          <a:spcPct val="0"/>
                        </a:spcAft>
                        <a:buClrTx/>
                        <a:buSzPct val="60000"/>
                        <a:buFont typeface="Wingdings" pitchFamily="2" charset="2"/>
                        <a:buNone/>
                        <a:tabLst/>
                      </a:pPr>
                      <a:r>
                        <a:rPr kumimoji="1" lang="ja-JP" altLang="en-US" sz="1600" b="0" i="0" u="none" strike="noStrike" cap="none" normalizeH="0" baseline="0" smtClean="0">
                          <a:ln>
                            <a:noFill/>
                          </a:ln>
                          <a:solidFill>
                            <a:srgbClr val="0000CC"/>
                          </a:solidFill>
                          <a:effectLst/>
                          <a:latin typeface="HG丸ｺﾞｼｯｸM-PRO" pitchFamily="50" charset="-128"/>
                          <a:ea typeface="HG丸ｺﾞｼｯｸM-PRO" pitchFamily="50" charset="-128"/>
                        </a:rPr>
                        <a:t>売り損ない</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Pct val="60000"/>
                        <a:buFont typeface="Wingdings" pitchFamily="2" charset="2"/>
                        <a:buNone/>
                        <a:tabLst/>
                      </a:pPr>
                      <a:r>
                        <a:rPr kumimoji="1" lang="ja-JP" altLang="en-US" sz="1600" b="0" i="0" u="none" strike="noStrike" cap="none" normalizeH="0" baseline="0" smtClean="0">
                          <a:ln>
                            <a:noFill/>
                          </a:ln>
                          <a:solidFill>
                            <a:srgbClr val="0000CC"/>
                          </a:solidFill>
                          <a:effectLst/>
                          <a:latin typeface="HG丸ｺﾞｼｯｸM-PRO" pitchFamily="50" charset="-128"/>
                          <a:ea typeface="HG丸ｺﾞｼｯｸM-PRO" pitchFamily="50" charset="-128"/>
                        </a:rPr>
                        <a:t>正規運賃を失う（割引運賃との差額）</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9738">
                <a:tc>
                  <a:txBody>
                    <a:bodyPr/>
                    <a:lstStyle/>
                    <a:p>
                      <a:pPr marL="0" marR="0" lvl="0" indent="0" algn="ctr" defTabSz="914400" rtl="0" eaLnBrk="1" fontAlgn="base" latinLnBrk="0" hangingPunct="1">
                        <a:lnSpc>
                          <a:spcPct val="120000"/>
                        </a:lnSpc>
                        <a:spcBef>
                          <a:spcPct val="30000"/>
                        </a:spcBef>
                        <a:spcAft>
                          <a:spcPct val="0"/>
                        </a:spcAft>
                        <a:buClrTx/>
                        <a:buSzPct val="60000"/>
                        <a:buFont typeface="Wingdings" pitchFamily="2" charset="2"/>
                        <a:buNone/>
                        <a:tabLst/>
                      </a:pPr>
                      <a:r>
                        <a:rPr kumimoji="1" lang="ja-JP" altLang="en-US" sz="1600" b="0" i="0" u="none" strike="noStrike" cap="none" normalizeH="0" baseline="0" smtClean="0">
                          <a:ln>
                            <a:noFill/>
                          </a:ln>
                          <a:solidFill>
                            <a:srgbClr val="0000CC"/>
                          </a:solidFill>
                          <a:effectLst/>
                          <a:latin typeface="HG丸ｺﾞｼｯｸM-PRO" pitchFamily="50" charset="-128"/>
                          <a:ea typeface="HG丸ｺﾞｼｯｸM-PRO" pitchFamily="50" charset="-128"/>
                        </a:rPr>
                        <a:t>機会損失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30000"/>
                        </a:spcBef>
                        <a:spcAft>
                          <a:spcPct val="0"/>
                        </a:spcAft>
                        <a:buClrTx/>
                        <a:buSzPct val="60000"/>
                        <a:buFont typeface="Wingdings" pitchFamily="2" charset="2"/>
                        <a:buNone/>
                        <a:tabLst/>
                      </a:pPr>
                      <a:r>
                        <a:rPr kumimoji="1" lang="ja-JP" altLang="en-US" sz="1600" b="0" i="0" u="none" strike="noStrike" cap="none" normalizeH="0" baseline="0" smtClean="0">
                          <a:ln>
                            <a:noFill/>
                          </a:ln>
                          <a:solidFill>
                            <a:srgbClr val="0000CC"/>
                          </a:solidFill>
                          <a:effectLst/>
                          <a:latin typeface="HG丸ｺﾞｼｯｸM-PRO" pitchFamily="50" charset="-128"/>
                          <a:ea typeface="HG丸ｺﾞｼｯｸM-PRO" pitchFamily="50" charset="-128"/>
                        </a:rPr>
                        <a:t>他社へ流れてしまう</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05071834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698500" y="1828801"/>
            <a:ext cx="7772400" cy="2614246"/>
          </a:xfrm>
        </p:spPr>
        <p:txBody>
          <a:bodyPr/>
          <a:lstStyle/>
          <a:p>
            <a:pPr>
              <a:lnSpc>
                <a:spcPct val="200000"/>
              </a:lnSpc>
            </a:pPr>
            <a:r>
              <a:rPr lang="ja-JP" altLang="en-US" sz="4000" dirty="0" smtClean="0"/>
              <a:t>多品目商品の在庫管理</a:t>
            </a:r>
            <a:r>
              <a:rPr lang="en-US" altLang="ja-JP" sz="4000" dirty="0" smtClean="0"/>
              <a:t/>
            </a:r>
            <a:br>
              <a:rPr lang="en-US" altLang="ja-JP" sz="4000" dirty="0" smtClean="0"/>
            </a:br>
            <a:r>
              <a:rPr lang="ja-JP" altLang="en-US" sz="4000" dirty="0" smtClean="0"/>
              <a:t>ＡＢＣ</a:t>
            </a:r>
            <a:r>
              <a:rPr lang="ja-JP" altLang="en-US" sz="4000" dirty="0"/>
              <a:t>分析法</a:t>
            </a:r>
          </a:p>
        </p:txBody>
      </p:sp>
      <p:sp>
        <p:nvSpPr>
          <p:cNvPr id="84995" name="Rectangle 3"/>
          <p:cNvSpPr>
            <a:spLocks noGrp="1" noChangeArrowheads="1"/>
          </p:cNvSpPr>
          <p:nvPr>
            <p:ph type="subTitle" idx="1"/>
          </p:nvPr>
        </p:nvSpPr>
        <p:spPr/>
        <p:txBody>
          <a:bodyPr/>
          <a:lstStyle/>
          <a:p>
            <a:r>
              <a:rPr lang="ja-JP" altLang="en-US"/>
              <a:t>　</a:t>
            </a:r>
          </a:p>
        </p:txBody>
      </p:sp>
    </p:spTree>
    <p:extLst>
      <p:ext uri="{BB962C8B-B14F-4D97-AF65-F5344CB8AC3E}">
        <p14:creationId xmlns:p14="http://schemas.microsoft.com/office/powerpoint/2010/main" val="369970638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8FBAE85D-3982-4F94-80D9-35062BCF1E08}" type="slidenum">
              <a:rPr lang="en-US" altLang="ja-JP"/>
              <a:pPr/>
              <a:t>83</a:t>
            </a:fld>
            <a:endParaRPr lang="en-US" altLang="ja-JP"/>
          </a:p>
        </p:txBody>
      </p:sp>
      <p:sp>
        <p:nvSpPr>
          <p:cNvPr id="17410" name="Rectangle 2"/>
          <p:cNvSpPr>
            <a:spLocks noGrp="1" noChangeArrowheads="1"/>
          </p:cNvSpPr>
          <p:nvPr>
            <p:ph type="title"/>
          </p:nvPr>
        </p:nvSpPr>
        <p:spPr/>
        <p:txBody>
          <a:bodyPr/>
          <a:lstStyle/>
          <a:p>
            <a:r>
              <a:rPr lang="ja-JP" altLang="en-US"/>
              <a:t>多くの品種の在庫管理</a:t>
            </a:r>
          </a:p>
        </p:txBody>
      </p:sp>
      <p:sp>
        <p:nvSpPr>
          <p:cNvPr id="17411" name="Rectangle 3"/>
          <p:cNvSpPr>
            <a:spLocks noGrp="1" noChangeArrowheads="1"/>
          </p:cNvSpPr>
          <p:nvPr>
            <p:ph type="body" idx="1"/>
          </p:nvPr>
        </p:nvSpPr>
        <p:spPr>
          <a:xfrm>
            <a:off x="639763" y="1828800"/>
            <a:ext cx="8180387" cy="4552950"/>
          </a:xfrm>
        </p:spPr>
        <p:txBody>
          <a:bodyPr/>
          <a:lstStyle/>
          <a:p>
            <a:r>
              <a:rPr lang="ja-JP" altLang="en-US"/>
              <a:t>すべてを丁寧に管理することはできない</a:t>
            </a:r>
          </a:p>
          <a:p>
            <a:r>
              <a:rPr lang="ja-JP" altLang="en-US"/>
              <a:t>どう「手抜き」をすればよいか？</a:t>
            </a:r>
          </a:p>
          <a:p>
            <a:r>
              <a:rPr lang="ja-JP" altLang="en-US"/>
              <a:t>「重点管理＝多くの在庫」ではない</a:t>
            </a:r>
          </a:p>
          <a:p>
            <a:endParaRPr lang="ja-JP" altLang="en-US"/>
          </a:p>
          <a:p>
            <a:r>
              <a:rPr lang="ja-JP" altLang="en-US"/>
              <a:t>「重点管理＝多くの</a:t>
            </a:r>
            <a:r>
              <a:rPr lang="en-US" altLang="ja-JP"/>
              <a:t>『</a:t>
            </a:r>
            <a:r>
              <a:rPr lang="ja-JP" altLang="en-US">
                <a:solidFill>
                  <a:srgbClr val="FF0000"/>
                </a:solidFill>
              </a:rPr>
              <a:t>価値</a:t>
            </a:r>
            <a:r>
              <a:rPr lang="en-US" altLang="ja-JP"/>
              <a:t>』</a:t>
            </a:r>
            <a:r>
              <a:rPr lang="ja-JP" altLang="en-US"/>
              <a:t>」</a:t>
            </a:r>
          </a:p>
          <a:p>
            <a:r>
              <a:rPr lang="ja-JP" altLang="en-US"/>
              <a:t>価値　＝　単価　</a:t>
            </a:r>
            <a:r>
              <a:rPr lang="en-US" altLang="ja-JP"/>
              <a:t>×</a:t>
            </a:r>
            <a:r>
              <a:rPr lang="ja-JP" altLang="en-US"/>
              <a:t>　在庫量</a:t>
            </a:r>
          </a:p>
        </p:txBody>
      </p:sp>
      <p:sp>
        <p:nvSpPr>
          <p:cNvPr id="7" name="テキスト ボックス 6"/>
          <p:cNvSpPr txBox="1"/>
          <p:nvPr/>
        </p:nvSpPr>
        <p:spPr>
          <a:xfrm>
            <a:off x="7596336" y="0"/>
            <a:ext cx="1547664" cy="646331"/>
          </a:xfrm>
          <a:prstGeom prst="rect">
            <a:avLst/>
          </a:prstGeom>
          <a:solidFill>
            <a:srgbClr val="0000CC">
              <a:alpha val="20000"/>
            </a:srgbClr>
          </a:solidFill>
        </p:spPr>
        <p:txBody>
          <a:bodyPr wrap="square" rtlCol="0">
            <a:spAutoFit/>
          </a:bodyPr>
          <a:lstStyle/>
          <a:p>
            <a:pPr algn="ctr"/>
            <a:r>
              <a:rPr kumimoji="1" lang="ja-JP" altLang="en-US" b="1" dirty="0" smtClean="0">
                <a:solidFill>
                  <a:srgbClr val="FF0000"/>
                </a:solidFill>
                <a:latin typeface="+mj-ea"/>
                <a:ea typeface="+mj-ea"/>
              </a:rPr>
              <a:t>テキスト</a:t>
            </a:r>
            <a:endParaRPr kumimoji="1" lang="en-US" altLang="ja-JP" b="1" dirty="0" smtClean="0">
              <a:solidFill>
                <a:srgbClr val="FF0000"/>
              </a:solidFill>
              <a:latin typeface="+mj-ea"/>
              <a:ea typeface="+mj-ea"/>
            </a:endParaRPr>
          </a:p>
          <a:p>
            <a:pPr algn="ctr"/>
            <a:r>
              <a:rPr lang="en-US" altLang="ja-JP" b="1" dirty="0" smtClean="0">
                <a:solidFill>
                  <a:srgbClr val="FF0000"/>
                </a:solidFill>
                <a:latin typeface="+mj-ea"/>
                <a:ea typeface="+mj-ea"/>
              </a:rPr>
              <a:t>217</a:t>
            </a:r>
            <a:r>
              <a:rPr kumimoji="1" lang="ja-JP" altLang="en-US" b="1" dirty="0" smtClean="0">
                <a:solidFill>
                  <a:srgbClr val="FF0000"/>
                </a:solidFill>
                <a:latin typeface="+mj-ea"/>
                <a:ea typeface="+mj-ea"/>
              </a:rPr>
              <a:t>ページ</a:t>
            </a:r>
            <a:endParaRPr kumimoji="1" lang="ja-JP" altLang="en-US" b="1" dirty="0">
              <a:solidFill>
                <a:srgbClr val="FF0000"/>
              </a:solidFill>
              <a:latin typeface="+mj-ea"/>
              <a:ea typeface="+mj-ea"/>
            </a:endParaRPr>
          </a:p>
        </p:txBody>
      </p:sp>
    </p:spTree>
    <p:extLst>
      <p:ext uri="{BB962C8B-B14F-4D97-AF65-F5344CB8AC3E}">
        <p14:creationId xmlns:p14="http://schemas.microsoft.com/office/powerpoint/2010/main" val="1398018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11">
                                            <p:txEl>
                                              <p:pRg st="4" end="4"/>
                                            </p:txEl>
                                          </p:spTgt>
                                        </p:tgtEl>
                                        <p:attrNameLst>
                                          <p:attrName>style.visibility</p:attrName>
                                        </p:attrNameLst>
                                      </p:cBhvr>
                                      <p:to>
                                        <p:strVal val="visible"/>
                                      </p:to>
                                    </p:set>
                                    <p:anim calcmode="lin" valueType="num">
                                      <p:cBhvr additive="base">
                                        <p:cTn id="7" dur="5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7411">
                                            <p:txEl>
                                              <p:pRg st="5" end="5"/>
                                            </p:txEl>
                                          </p:spTgt>
                                        </p:tgtEl>
                                        <p:attrNameLst>
                                          <p:attrName>style.visibility</p:attrName>
                                        </p:attrNameLst>
                                      </p:cBhvr>
                                      <p:to>
                                        <p:strVal val="visible"/>
                                      </p:to>
                                    </p:set>
                                    <p:anim calcmode="lin" valueType="num">
                                      <p:cBhvr additive="base">
                                        <p:cTn id="11" dur="5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741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 5"/>
          <p:cNvSpPr>
            <a:spLocks noGrp="1"/>
          </p:cNvSpPr>
          <p:nvPr>
            <p:ph type="sldNum" sz="quarter" idx="12"/>
          </p:nvPr>
        </p:nvSpPr>
        <p:spPr/>
        <p:txBody>
          <a:bodyPr/>
          <a:lstStyle/>
          <a:p>
            <a:fld id="{BF6E7108-CD95-453A-B099-4D188EAB37F7}" type="slidenum">
              <a:rPr lang="en-US" altLang="ja-JP"/>
              <a:pPr/>
              <a:t>84</a:t>
            </a:fld>
            <a:endParaRPr lang="en-US" altLang="ja-JP"/>
          </a:p>
        </p:txBody>
      </p:sp>
      <p:sp>
        <p:nvSpPr>
          <p:cNvPr id="80898" name="Rectangle 2"/>
          <p:cNvSpPr>
            <a:spLocks noGrp="1" noChangeArrowheads="1"/>
          </p:cNvSpPr>
          <p:nvPr>
            <p:ph type="title"/>
          </p:nvPr>
        </p:nvSpPr>
        <p:spPr/>
        <p:txBody>
          <a:bodyPr/>
          <a:lstStyle/>
          <a:p>
            <a:r>
              <a:rPr lang="en-US" altLang="ja-JP"/>
              <a:t>ABC</a:t>
            </a:r>
            <a:r>
              <a:rPr lang="ja-JP" altLang="en-US"/>
              <a:t>分析</a:t>
            </a:r>
          </a:p>
        </p:txBody>
      </p:sp>
      <p:sp>
        <p:nvSpPr>
          <p:cNvPr id="80899" name="Rectangle 3"/>
          <p:cNvSpPr>
            <a:spLocks noGrp="1" noChangeArrowheads="1"/>
          </p:cNvSpPr>
          <p:nvPr>
            <p:ph type="body" idx="1"/>
          </p:nvPr>
        </p:nvSpPr>
        <p:spPr>
          <a:xfrm>
            <a:off x="639763" y="1550988"/>
            <a:ext cx="7021512" cy="531812"/>
          </a:xfrm>
        </p:spPr>
        <p:txBody>
          <a:bodyPr>
            <a:normAutofit fontScale="92500" lnSpcReduction="20000"/>
          </a:bodyPr>
          <a:lstStyle/>
          <a:p>
            <a:r>
              <a:rPr lang="ja-JP" altLang="en-US"/>
              <a:t>価値を累積して、上位を重点管理</a:t>
            </a:r>
          </a:p>
        </p:txBody>
      </p:sp>
      <p:sp>
        <p:nvSpPr>
          <p:cNvPr id="80900" name="Line 4"/>
          <p:cNvSpPr>
            <a:spLocks noChangeShapeType="1"/>
          </p:cNvSpPr>
          <p:nvPr/>
        </p:nvSpPr>
        <p:spPr bwMode="auto">
          <a:xfrm>
            <a:off x="2286000" y="5943600"/>
            <a:ext cx="4343400" cy="0"/>
          </a:xfrm>
          <a:prstGeom prst="line">
            <a:avLst/>
          </a:prstGeom>
          <a:noFill/>
          <a:ln w="9525">
            <a:solidFill>
              <a:schemeClr val="tx1"/>
            </a:solidFill>
            <a:round/>
            <a:headEnd/>
            <a:tailEnd type="triangle" w="med" len="med"/>
          </a:ln>
          <a:effectLst/>
        </p:spPr>
        <p:txBody>
          <a:bodyPr/>
          <a:lstStyle/>
          <a:p>
            <a:endParaRPr lang="ja-JP" altLang="en-US"/>
          </a:p>
        </p:txBody>
      </p:sp>
      <p:sp>
        <p:nvSpPr>
          <p:cNvPr id="80901" name="Line 5"/>
          <p:cNvSpPr>
            <a:spLocks noChangeShapeType="1"/>
          </p:cNvSpPr>
          <p:nvPr/>
        </p:nvSpPr>
        <p:spPr bwMode="auto">
          <a:xfrm flipV="1">
            <a:off x="2286000" y="2667000"/>
            <a:ext cx="0" cy="3276600"/>
          </a:xfrm>
          <a:prstGeom prst="line">
            <a:avLst/>
          </a:prstGeom>
          <a:noFill/>
          <a:ln w="9525">
            <a:solidFill>
              <a:schemeClr val="tx1"/>
            </a:solidFill>
            <a:round/>
            <a:headEnd/>
            <a:tailEnd type="triangle" w="med" len="med"/>
          </a:ln>
          <a:effectLst/>
        </p:spPr>
        <p:txBody>
          <a:bodyPr/>
          <a:lstStyle/>
          <a:p>
            <a:endParaRPr lang="ja-JP" altLang="en-US"/>
          </a:p>
        </p:txBody>
      </p:sp>
      <p:sp>
        <p:nvSpPr>
          <p:cNvPr id="80902" name="Freeform 6"/>
          <p:cNvSpPr>
            <a:spLocks/>
          </p:cNvSpPr>
          <p:nvPr/>
        </p:nvSpPr>
        <p:spPr bwMode="auto">
          <a:xfrm>
            <a:off x="2286000" y="2590800"/>
            <a:ext cx="4191000" cy="3276600"/>
          </a:xfrm>
          <a:custGeom>
            <a:avLst/>
            <a:gdLst/>
            <a:ahLst/>
            <a:cxnLst>
              <a:cxn ang="0">
                <a:pos x="0" y="2064"/>
              </a:cxn>
              <a:cxn ang="0">
                <a:pos x="480" y="816"/>
              </a:cxn>
              <a:cxn ang="0">
                <a:pos x="1296" y="192"/>
              </a:cxn>
              <a:cxn ang="0">
                <a:pos x="2640" y="0"/>
              </a:cxn>
            </a:cxnLst>
            <a:rect l="0" t="0" r="r" b="b"/>
            <a:pathLst>
              <a:path w="2640" h="2064">
                <a:moveTo>
                  <a:pt x="0" y="2064"/>
                </a:moveTo>
                <a:cubicBezTo>
                  <a:pt x="132" y="1596"/>
                  <a:pt x="264" y="1128"/>
                  <a:pt x="480" y="816"/>
                </a:cubicBezTo>
                <a:cubicBezTo>
                  <a:pt x="696" y="504"/>
                  <a:pt x="936" y="328"/>
                  <a:pt x="1296" y="192"/>
                </a:cubicBezTo>
                <a:cubicBezTo>
                  <a:pt x="1656" y="56"/>
                  <a:pt x="2148" y="28"/>
                  <a:pt x="2640" y="0"/>
                </a:cubicBezTo>
              </a:path>
            </a:pathLst>
          </a:custGeom>
          <a:noFill/>
          <a:ln w="9525">
            <a:solidFill>
              <a:schemeClr val="tx1"/>
            </a:solidFill>
            <a:round/>
            <a:headEnd/>
            <a:tailEnd/>
          </a:ln>
          <a:effectLst/>
        </p:spPr>
        <p:txBody>
          <a:bodyPr/>
          <a:lstStyle/>
          <a:p>
            <a:endParaRPr lang="ja-JP" altLang="en-US"/>
          </a:p>
        </p:txBody>
      </p:sp>
      <p:sp>
        <p:nvSpPr>
          <p:cNvPr id="80903" name="Line 7"/>
          <p:cNvSpPr>
            <a:spLocks noChangeShapeType="1"/>
          </p:cNvSpPr>
          <p:nvPr/>
        </p:nvSpPr>
        <p:spPr bwMode="auto">
          <a:xfrm>
            <a:off x="3124200" y="3810000"/>
            <a:ext cx="0" cy="2133600"/>
          </a:xfrm>
          <a:prstGeom prst="line">
            <a:avLst/>
          </a:prstGeom>
          <a:noFill/>
          <a:ln w="9525">
            <a:solidFill>
              <a:schemeClr val="tx1"/>
            </a:solidFill>
            <a:round/>
            <a:headEnd/>
            <a:tailEnd/>
          </a:ln>
          <a:effectLst/>
        </p:spPr>
        <p:txBody>
          <a:bodyPr/>
          <a:lstStyle/>
          <a:p>
            <a:endParaRPr lang="ja-JP" altLang="en-US"/>
          </a:p>
        </p:txBody>
      </p:sp>
      <p:sp>
        <p:nvSpPr>
          <p:cNvPr id="80904" name="Line 8"/>
          <p:cNvSpPr>
            <a:spLocks noChangeShapeType="1"/>
          </p:cNvSpPr>
          <p:nvPr/>
        </p:nvSpPr>
        <p:spPr bwMode="auto">
          <a:xfrm>
            <a:off x="4419600" y="2819400"/>
            <a:ext cx="0" cy="3124200"/>
          </a:xfrm>
          <a:prstGeom prst="line">
            <a:avLst/>
          </a:prstGeom>
          <a:noFill/>
          <a:ln w="9525">
            <a:solidFill>
              <a:schemeClr val="tx1"/>
            </a:solidFill>
            <a:round/>
            <a:headEnd/>
            <a:tailEnd/>
          </a:ln>
          <a:effectLst/>
        </p:spPr>
        <p:txBody>
          <a:bodyPr/>
          <a:lstStyle/>
          <a:p>
            <a:endParaRPr lang="ja-JP" altLang="en-US"/>
          </a:p>
        </p:txBody>
      </p:sp>
      <p:sp>
        <p:nvSpPr>
          <p:cNvPr id="80905" name="Text Box 9"/>
          <p:cNvSpPr txBox="1">
            <a:spLocks noChangeArrowheads="1"/>
          </p:cNvSpPr>
          <p:nvPr/>
        </p:nvSpPr>
        <p:spPr bwMode="auto">
          <a:xfrm>
            <a:off x="5638800" y="6019800"/>
            <a:ext cx="1066800" cy="366713"/>
          </a:xfrm>
          <a:prstGeom prst="rect">
            <a:avLst/>
          </a:prstGeom>
          <a:noFill/>
          <a:ln w="9525">
            <a:noFill/>
            <a:miter lim="800000"/>
            <a:headEnd/>
            <a:tailEnd/>
          </a:ln>
          <a:effectLst/>
        </p:spPr>
        <p:txBody>
          <a:bodyPr>
            <a:spAutoFit/>
          </a:bodyPr>
          <a:lstStyle/>
          <a:p>
            <a:pPr algn="l">
              <a:spcBef>
                <a:spcPct val="50000"/>
              </a:spcBef>
            </a:pPr>
            <a:r>
              <a:rPr lang="ja-JP" altLang="en-US" sz="1800" b="1">
                <a:solidFill>
                  <a:srgbClr val="0000CC"/>
                </a:solidFill>
                <a:ea typeface="HG丸ｺﾞｼｯｸM-PRO" pitchFamily="50" charset="-128"/>
              </a:rPr>
              <a:t>品目数</a:t>
            </a:r>
          </a:p>
        </p:txBody>
      </p:sp>
      <p:sp>
        <p:nvSpPr>
          <p:cNvPr id="80906" name="Text Box 10"/>
          <p:cNvSpPr txBox="1">
            <a:spLocks noChangeArrowheads="1"/>
          </p:cNvSpPr>
          <p:nvPr/>
        </p:nvSpPr>
        <p:spPr bwMode="auto">
          <a:xfrm>
            <a:off x="1143000" y="3200400"/>
            <a:ext cx="1447800" cy="366713"/>
          </a:xfrm>
          <a:prstGeom prst="rect">
            <a:avLst/>
          </a:prstGeom>
          <a:noFill/>
          <a:ln w="9525">
            <a:noFill/>
            <a:miter lim="800000"/>
            <a:headEnd/>
            <a:tailEnd/>
          </a:ln>
          <a:effectLst/>
        </p:spPr>
        <p:txBody>
          <a:bodyPr>
            <a:spAutoFit/>
          </a:bodyPr>
          <a:lstStyle/>
          <a:p>
            <a:pPr algn="l">
              <a:spcBef>
                <a:spcPct val="50000"/>
              </a:spcBef>
            </a:pPr>
            <a:r>
              <a:rPr lang="ja-JP" altLang="en-US" sz="1800" b="1">
                <a:solidFill>
                  <a:srgbClr val="0000CC"/>
                </a:solidFill>
                <a:ea typeface="HG丸ｺﾞｼｯｸM-PRO" pitchFamily="50" charset="-128"/>
              </a:rPr>
              <a:t>累積金額</a:t>
            </a:r>
          </a:p>
        </p:txBody>
      </p:sp>
      <p:sp>
        <p:nvSpPr>
          <p:cNvPr id="80907" name="Text Box 11"/>
          <p:cNvSpPr txBox="1">
            <a:spLocks noChangeArrowheads="1"/>
          </p:cNvSpPr>
          <p:nvPr/>
        </p:nvSpPr>
        <p:spPr bwMode="auto">
          <a:xfrm>
            <a:off x="2667000" y="5257800"/>
            <a:ext cx="1749425" cy="366713"/>
          </a:xfrm>
          <a:prstGeom prst="rect">
            <a:avLst/>
          </a:prstGeom>
          <a:noFill/>
          <a:ln w="9525">
            <a:noFill/>
            <a:miter lim="800000"/>
            <a:headEnd/>
            <a:tailEnd/>
          </a:ln>
          <a:effectLst/>
        </p:spPr>
        <p:txBody>
          <a:bodyPr>
            <a:spAutoFit/>
          </a:bodyPr>
          <a:lstStyle/>
          <a:p>
            <a:pPr algn="l">
              <a:spcBef>
                <a:spcPct val="50000"/>
              </a:spcBef>
            </a:pPr>
            <a:r>
              <a:rPr lang="en-US" altLang="ja-JP" sz="1800" b="1">
                <a:solidFill>
                  <a:srgbClr val="0000CC"/>
                </a:solidFill>
                <a:latin typeface="HG丸ｺﾞｼｯｸM-PRO" pitchFamily="50" charset="-128"/>
                <a:ea typeface="HG丸ｺﾞｼｯｸM-PRO" pitchFamily="50" charset="-128"/>
              </a:rPr>
              <a:t>A</a:t>
            </a:r>
            <a:r>
              <a:rPr lang="ja-JP" altLang="en-US" sz="1800" b="1">
                <a:solidFill>
                  <a:srgbClr val="0000CC"/>
                </a:solidFill>
                <a:latin typeface="HG丸ｺﾞｼｯｸM-PRO" pitchFamily="50" charset="-128"/>
                <a:ea typeface="HG丸ｺﾞｼｯｸM-PRO" pitchFamily="50" charset="-128"/>
              </a:rPr>
              <a:t>：重点管理</a:t>
            </a:r>
          </a:p>
        </p:txBody>
      </p:sp>
      <p:sp>
        <p:nvSpPr>
          <p:cNvPr id="80908" name="Text Box 12"/>
          <p:cNvSpPr txBox="1">
            <a:spLocks noChangeArrowheads="1"/>
          </p:cNvSpPr>
          <p:nvPr/>
        </p:nvSpPr>
        <p:spPr bwMode="auto">
          <a:xfrm>
            <a:off x="5105400" y="2743200"/>
            <a:ext cx="1752600" cy="366713"/>
          </a:xfrm>
          <a:prstGeom prst="rect">
            <a:avLst/>
          </a:prstGeom>
          <a:noFill/>
          <a:ln w="9525">
            <a:noFill/>
            <a:miter lim="800000"/>
            <a:headEnd/>
            <a:tailEnd/>
          </a:ln>
          <a:effectLst/>
        </p:spPr>
        <p:txBody>
          <a:bodyPr>
            <a:spAutoFit/>
          </a:bodyPr>
          <a:lstStyle/>
          <a:p>
            <a:pPr algn="l">
              <a:spcBef>
                <a:spcPct val="50000"/>
              </a:spcBef>
            </a:pPr>
            <a:r>
              <a:rPr lang="en-US" altLang="ja-JP" sz="1800" b="1">
                <a:solidFill>
                  <a:srgbClr val="0000CC"/>
                </a:solidFill>
                <a:latin typeface="HG丸ｺﾞｼｯｸM-PRO" pitchFamily="50" charset="-128"/>
                <a:ea typeface="HG丸ｺﾞｼｯｸM-PRO" pitchFamily="50" charset="-128"/>
              </a:rPr>
              <a:t>C</a:t>
            </a:r>
            <a:r>
              <a:rPr lang="ja-JP" altLang="en-US" sz="1800" b="1">
                <a:solidFill>
                  <a:srgbClr val="0000CC"/>
                </a:solidFill>
                <a:latin typeface="HG丸ｺﾞｼｯｸM-PRO" pitchFamily="50" charset="-128"/>
                <a:ea typeface="HG丸ｺﾞｼｯｸM-PRO" pitchFamily="50" charset="-128"/>
              </a:rPr>
              <a:t>：手抜き管理</a:t>
            </a:r>
          </a:p>
        </p:txBody>
      </p:sp>
    </p:spTree>
    <p:extLst>
      <p:ext uri="{BB962C8B-B14F-4D97-AF65-F5344CB8AC3E}">
        <p14:creationId xmlns:p14="http://schemas.microsoft.com/office/powerpoint/2010/main" val="181028626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fld id="{41606261-B0FA-4871-836C-77937846F4B9}" type="slidenum">
              <a:rPr lang="en-US" altLang="ja-JP"/>
              <a:pPr/>
              <a:t>85</a:t>
            </a:fld>
            <a:endParaRPr lang="en-US" altLang="ja-JP"/>
          </a:p>
        </p:txBody>
      </p:sp>
      <p:sp>
        <p:nvSpPr>
          <p:cNvPr id="94210" name="Rectangle 2"/>
          <p:cNvSpPr>
            <a:spLocks noGrp="1" noChangeArrowheads="1"/>
          </p:cNvSpPr>
          <p:nvPr>
            <p:ph type="title"/>
          </p:nvPr>
        </p:nvSpPr>
        <p:spPr/>
        <p:txBody>
          <a:bodyPr/>
          <a:lstStyle/>
          <a:p>
            <a:r>
              <a:rPr lang="en-US" altLang="ja-JP"/>
              <a:t>ABC</a:t>
            </a:r>
            <a:r>
              <a:rPr lang="ja-JP" altLang="en-US"/>
              <a:t>分析</a:t>
            </a:r>
          </a:p>
        </p:txBody>
      </p:sp>
      <p:sp>
        <p:nvSpPr>
          <p:cNvPr id="94211" name="Rectangle 3"/>
          <p:cNvSpPr>
            <a:spLocks noGrp="1" noChangeArrowheads="1"/>
          </p:cNvSpPr>
          <p:nvPr>
            <p:ph type="body" idx="1"/>
          </p:nvPr>
        </p:nvSpPr>
        <p:spPr>
          <a:xfrm>
            <a:off x="639763" y="1550988"/>
            <a:ext cx="7021512" cy="531812"/>
          </a:xfrm>
        </p:spPr>
        <p:txBody>
          <a:bodyPr>
            <a:normAutofit fontScale="92500" lnSpcReduction="20000"/>
          </a:bodyPr>
          <a:lstStyle/>
          <a:p>
            <a:r>
              <a:rPr lang="ja-JP" altLang="en-US"/>
              <a:t>薬販売会社の例</a:t>
            </a:r>
          </a:p>
        </p:txBody>
      </p:sp>
      <p:pic>
        <p:nvPicPr>
          <p:cNvPr id="94221" name="Picture 13"/>
          <p:cNvPicPr>
            <a:picLocks noChangeAspect="1" noChangeArrowheads="1"/>
          </p:cNvPicPr>
          <p:nvPr/>
        </p:nvPicPr>
        <p:blipFill>
          <a:blip r:embed="rId3"/>
          <a:srcRect/>
          <a:stretch>
            <a:fillRect/>
          </a:stretch>
        </p:blipFill>
        <p:spPr bwMode="auto">
          <a:xfrm>
            <a:off x="1644650" y="2463800"/>
            <a:ext cx="6256338" cy="3921125"/>
          </a:xfrm>
          <a:prstGeom prst="rect">
            <a:avLst/>
          </a:prstGeom>
          <a:noFill/>
          <a:ln w="9525">
            <a:noFill/>
            <a:miter lim="800000"/>
            <a:headEnd/>
            <a:tailEnd/>
          </a:ln>
          <a:effectLst/>
        </p:spPr>
      </p:pic>
    </p:spTree>
    <p:extLst>
      <p:ext uri="{BB962C8B-B14F-4D97-AF65-F5344CB8AC3E}">
        <p14:creationId xmlns:p14="http://schemas.microsoft.com/office/powerpoint/2010/main" val="110040185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B19C5E1E-B10B-4EBD-BD9C-EEC0FA20EA38}" type="slidenum">
              <a:rPr lang="en-US" altLang="ja-JP"/>
              <a:pPr/>
              <a:t>86</a:t>
            </a:fld>
            <a:endParaRPr lang="en-US" altLang="ja-JP"/>
          </a:p>
        </p:txBody>
      </p:sp>
      <p:sp>
        <p:nvSpPr>
          <p:cNvPr id="7170" name="Rectangle 2"/>
          <p:cNvSpPr>
            <a:spLocks noGrp="1" noChangeArrowheads="1"/>
          </p:cNvSpPr>
          <p:nvPr>
            <p:ph type="title"/>
          </p:nvPr>
        </p:nvSpPr>
        <p:spPr/>
        <p:txBody>
          <a:bodyPr/>
          <a:lstStyle/>
          <a:p>
            <a:r>
              <a:rPr lang="ja-JP" altLang="en-US"/>
              <a:t>多品種在庫管理（</a:t>
            </a:r>
            <a:r>
              <a:rPr lang="en-US" altLang="ja-JP"/>
              <a:t>ABC</a:t>
            </a:r>
            <a:r>
              <a:rPr lang="ja-JP" altLang="en-US"/>
              <a:t>分析）</a:t>
            </a:r>
          </a:p>
        </p:txBody>
      </p:sp>
      <p:sp>
        <p:nvSpPr>
          <p:cNvPr id="7171" name="Rectangle 3"/>
          <p:cNvSpPr>
            <a:spLocks noGrp="1" noChangeArrowheads="1"/>
          </p:cNvSpPr>
          <p:nvPr>
            <p:ph type="body" idx="1"/>
          </p:nvPr>
        </p:nvSpPr>
        <p:spPr/>
        <p:txBody>
          <a:bodyPr/>
          <a:lstStyle/>
          <a:p>
            <a:r>
              <a:rPr lang="ja-JP" altLang="en-US"/>
              <a:t>２０－８０の法則（パレート）</a:t>
            </a:r>
          </a:p>
          <a:p>
            <a:r>
              <a:rPr lang="ja-JP" altLang="en-US"/>
              <a:t>「２０％のものに８０％の価値が集中する」</a:t>
            </a:r>
          </a:p>
          <a:p>
            <a:endParaRPr lang="ja-JP" altLang="en-US"/>
          </a:p>
          <a:p>
            <a:r>
              <a:rPr lang="ja-JP" altLang="en-US"/>
              <a:t>各品目の「数量</a:t>
            </a:r>
            <a:r>
              <a:rPr lang="en-US" altLang="ja-JP"/>
              <a:t>×</a:t>
            </a:r>
            <a:r>
              <a:rPr lang="ja-JP" altLang="en-US"/>
              <a:t>単価」を大きいもの順に並べる</a:t>
            </a:r>
          </a:p>
          <a:p>
            <a:r>
              <a:rPr lang="ja-JP" altLang="en-US"/>
              <a:t>総合計の約９割は約１割の品目に集中する（経験則）</a:t>
            </a:r>
          </a:p>
          <a:p>
            <a:r>
              <a:rPr lang="ja-JP" altLang="en-US"/>
              <a:t>上位１割の品目の在庫管理を丁寧に</a:t>
            </a:r>
          </a:p>
        </p:txBody>
      </p:sp>
    </p:spTree>
    <p:extLst>
      <p:ext uri="{BB962C8B-B14F-4D97-AF65-F5344CB8AC3E}">
        <p14:creationId xmlns:p14="http://schemas.microsoft.com/office/powerpoint/2010/main" val="221572821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スライド番号プレースホルダ 5"/>
          <p:cNvSpPr>
            <a:spLocks noGrp="1"/>
          </p:cNvSpPr>
          <p:nvPr>
            <p:ph type="sldNum" sz="quarter" idx="12"/>
          </p:nvPr>
        </p:nvSpPr>
        <p:spPr/>
        <p:txBody>
          <a:bodyPr/>
          <a:lstStyle/>
          <a:p>
            <a:fld id="{7A52FA93-1D6C-48BA-AE95-A8FBA395CE50}" type="slidenum">
              <a:rPr lang="en-US" altLang="ja-JP"/>
              <a:pPr/>
              <a:t>87</a:t>
            </a:fld>
            <a:endParaRPr lang="en-US" altLang="ja-JP"/>
          </a:p>
        </p:txBody>
      </p:sp>
      <p:sp>
        <p:nvSpPr>
          <p:cNvPr id="82946" name="Rectangle 2"/>
          <p:cNvSpPr>
            <a:spLocks noGrp="1" noChangeArrowheads="1"/>
          </p:cNvSpPr>
          <p:nvPr>
            <p:ph type="title"/>
          </p:nvPr>
        </p:nvSpPr>
        <p:spPr/>
        <p:txBody>
          <a:bodyPr/>
          <a:lstStyle/>
          <a:p>
            <a:r>
              <a:rPr lang="ja-JP" altLang="en-US"/>
              <a:t>パレート曲線</a:t>
            </a:r>
          </a:p>
        </p:txBody>
      </p:sp>
      <p:sp>
        <p:nvSpPr>
          <p:cNvPr id="82947" name="Rectangle 3"/>
          <p:cNvSpPr>
            <a:spLocks noGrp="1" noChangeArrowheads="1"/>
          </p:cNvSpPr>
          <p:nvPr>
            <p:ph type="body" idx="1"/>
          </p:nvPr>
        </p:nvSpPr>
        <p:spPr>
          <a:xfrm>
            <a:off x="639763" y="1550988"/>
            <a:ext cx="8108950" cy="1693862"/>
          </a:xfrm>
        </p:spPr>
        <p:txBody>
          <a:bodyPr/>
          <a:lstStyle/>
          <a:p>
            <a:r>
              <a:rPr lang="ja-JP" altLang="en-US"/>
              <a:t>富は偏在する</a:t>
            </a:r>
          </a:p>
          <a:p>
            <a:endParaRPr lang="en-US" altLang="ja-JP"/>
          </a:p>
        </p:txBody>
      </p:sp>
      <p:sp>
        <p:nvSpPr>
          <p:cNvPr id="82948" name="Line 4"/>
          <p:cNvSpPr>
            <a:spLocks noChangeShapeType="1"/>
          </p:cNvSpPr>
          <p:nvPr/>
        </p:nvSpPr>
        <p:spPr bwMode="auto">
          <a:xfrm>
            <a:off x="2286000" y="5943600"/>
            <a:ext cx="4343400" cy="0"/>
          </a:xfrm>
          <a:prstGeom prst="line">
            <a:avLst/>
          </a:prstGeom>
          <a:noFill/>
          <a:ln w="9525">
            <a:solidFill>
              <a:schemeClr val="tx1"/>
            </a:solidFill>
            <a:round/>
            <a:headEnd/>
            <a:tailEnd type="triangle" w="med" len="med"/>
          </a:ln>
          <a:effectLst/>
        </p:spPr>
        <p:txBody>
          <a:bodyPr/>
          <a:lstStyle/>
          <a:p>
            <a:endParaRPr lang="ja-JP" altLang="en-US"/>
          </a:p>
        </p:txBody>
      </p:sp>
      <p:sp>
        <p:nvSpPr>
          <p:cNvPr id="82949" name="Line 5"/>
          <p:cNvSpPr>
            <a:spLocks noChangeShapeType="1"/>
          </p:cNvSpPr>
          <p:nvPr/>
        </p:nvSpPr>
        <p:spPr bwMode="auto">
          <a:xfrm flipV="1">
            <a:off x="2286000" y="2667000"/>
            <a:ext cx="0" cy="3276600"/>
          </a:xfrm>
          <a:prstGeom prst="line">
            <a:avLst/>
          </a:prstGeom>
          <a:noFill/>
          <a:ln w="9525">
            <a:solidFill>
              <a:schemeClr val="tx1"/>
            </a:solidFill>
            <a:round/>
            <a:headEnd/>
            <a:tailEnd type="triangle" w="med" len="med"/>
          </a:ln>
          <a:effectLst/>
        </p:spPr>
        <p:txBody>
          <a:bodyPr/>
          <a:lstStyle/>
          <a:p>
            <a:endParaRPr lang="ja-JP" altLang="en-US"/>
          </a:p>
        </p:txBody>
      </p:sp>
      <p:sp>
        <p:nvSpPr>
          <p:cNvPr id="82950" name="Freeform 6"/>
          <p:cNvSpPr>
            <a:spLocks/>
          </p:cNvSpPr>
          <p:nvPr/>
        </p:nvSpPr>
        <p:spPr bwMode="auto">
          <a:xfrm>
            <a:off x="2286000" y="3141663"/>
            <a:ext cx="3798888" cy="2725737"/>
          </a:xfrm>
          <a:custGeom>
            <a:avLst/>
            <a:gdLst/>
            <a:ahLst/>
            <a:cxnLst>
              <a:cxn ang="0">
                <a:pos x="0" y="2064"/>
              </a:cxn>
              <a:cxn ang="0">
                <a:pos x="480" y="816"/>
              </a:cxn>
              <a:cxn ang="0">
                <a:pos x="1296" y="192"/>
              </a:cxn>
              <a:cxn ang="0">
                <a:pos x="2640" y="0"/>
              </a:cxn>
            </a:cxnLst>
            <a:rect l="0" t="0" r="r" b="b"/>
            <a:pathLst>
              <a:path w="2640" h="2064">
                <a:moveTo>
                  <a:pt x="0" y="2064"/>
                </a:moveTo>
                <a:cubicBezTo>
                  <a:pt x="132" y="1596"/>
                  <a:pt x="264" y="1128"/>
                  <a:pt x="480" y="816"/>
                </a:cubicBezTo>
                <a:cubicBezTo>
                  <a:pt x="696" y="504"/>
                  <a:pt x="936" y="328"/>
                  <a:pt x="1296" y="192"/>
                </a:cubicBezTo>
                <a:cubicBezTo>
                  <a:pt x="1656" y="56"/>
                  <a:pt x="2148" y="28"/>
                  <a:pt x="2640" y="0"/>
                </a:cubicBezTo>
              </a:path>
            </a:pathLst>
          </a:custGeom>
          <a:noFill/>
          <a:ln w="9525">
            <a:solidFill>
              <a:schemeClr val="tx1"/>
            </a:solidFill>
            <a:round/>
            <a:headEnd/>
            <a:tailEnd/>
          </a:ln>
          <a:effectLst/>
        </p:spPr>
        <p:txBody>
          <a:bodyPr/>
          <a:lstStyle/>
          <a:p>
            <a:endParaRPr lang="ja-JP" altLang="en-US"/>
          </a:p>
        </p:txBody>
      </p:sp>
      <p:sp>
        <p:nvSpPr>
          <p:cNvPr id="82953" name="Text Box 9"/>
          <p:cNvSpPr txBox="1">
            <a:spLocks noChangeArrowheads="1"/>
          </p:cNvSpPr>
          <p:nvPr/>
        </p:nvSpPr>
        <p:spPr bwMode="auto">
          <a:xfrm>
            <a:off x="2408238" y="6069013"/>
            <a:ext cx="3797300" cy="366712"/>
          </a:xfrm>
          <a:prstGeom prst="rect">
            <a:avLst/>
          </a:prstGeom>
          <a:noFill/>
          <a:ln w="9525">
            <a:noFill/>
            <a:miter lim="800000"/>
            <a:headEnd/>
            <a:tailEnd/>
          </a:ln>
          <a:effectLst/>
        </p:spPr>
        <p:txBody>
          <a:bodyPr>
            <a:spAutoFit/>
          </a:bodyPr>
          <a:lstStyle/>
          <a:p>
            <a:pPr algn="l">
              <a:spcBef>
                <a:spcPct val="50000"/>
              </a:spcBef>
            </a:pPr>
            <a:r>
              <a:rPr lang="ja-JP" altLang="en-US" sz="1800" b="1">
                <a:solidFill>
                  <a:srgbClr val="0000CC"/>
                </a:solidFill>
                <a:ea typeface="HG丸ｺﾞｼｯｸM-PRO" pitchFamily="50" charset="-128"/>
              </a:rPr>
              <a:t>人数（高額所得者から順に整列）</a:t>
            </a:r>
          </a:p>
        </p:txBody>
      </p:sp>
      <p:sp>
        <p:nvSpPr>
          <p:cNvPr id="82954" name="Text Box 10"/>
          <p:cNvSpPr txBox="1">
            <a:spLocks noChangeArrowheads="1"/>
          </p:cNvSpPr>
          <p:nvPr/>
        </p:nvSpPr>
        <p:spPr bwMode="auto">
          <a:xfrm>
            <a:off x="1009650" y="3844925"/>
            <a:ext cx="1447800" cy="366713"/>
          </a:xfrm>
          <a:prstGeom prst="rect">
            <a:avLst/>
          </a:prstGeom>
          <a:noFill/>
          <a:ln w="9525">
            <a:noFill/>
            <a:miter lim="800000"/>
            <a:headEnd/>
            <a:tailEnd/>
          </a:ln>
          <a:effectLst/>
        </p:spPr>
        <p:txBody>
          <a:bodyPr>
            <a:spAutoFit/>
          </a:bodyPr>
          <a:lstStyle/>
          <a:p>
            <a:pPr algn="l">
              <a:spcBef>
                <a:spcPct val="50000"/>
              </a:spcBef>
            </a:pPr>
            <a:r>
              <a:rPr lang="ja-JP" altLang="en-US" sz="1800" b="1">
                <a:solidFill>
                  <a:srgbClr val="0000CC"/>
                </a:solidFill>
                <a:ea typeface="HG丸ｺﾞｼｯｸM-PRO" pitchFamily="50" charset="-128"/>
              </a:rPr>
              <a:t>累積所得</a:t>
            </a:r>
          </a:p>
        </p:txBody>
      </p:sp>
      <p:sp>
        <p:nvSpPr>
          <p:cNvPr id="82958" name="Rectangle 14"/>
          <p:cNvSpPr>
            <a:spLocks noChangeArrowheads="1"/>
          </p:cNvSpPr>
          <p:nvPr/>
        </p:nvSpPr>
        <p:spPr bwMode="auto">
          <a:xfrm>
            <a:off x="2279650" y="3141663"/>
            <a:ext cx="3817938" cy="2808287"/>
          </a:xfrm>
          <a:prstGeom prst="rect">
            <a:avLst/>
          </a:prstGeom>
          <a:noFill/>
          <a:ln w="9525">
            <a:solidFill>
              <a:schemeClr val="tx1"/>
            </a:solidFill>
            <a:miter lim="800000"/>
            <a:headEnd/>
            <a:tailEnd/>
          </a:ln>
          <a:effectLst/>
        </p:spPr>
        <p:txBody>
          <a:bodyPr wrap="none" anchor="ctr"/>
          <a:lstStyle/>
          <a:p>
            <a:endParaRPr lang="ja-JP" altLang="en-US"/>
          </a:p>
        </p:txBody>
      </p:sp>
      <p:sp>
        <p:nvSpPr>
          <p:cNvPr id="82959" name="Line 15"/>
          <p:cNvSpPr>
            <a:spLocks noChangeShapeType="1"/>
          </p:cNvSpPr>
          <p:nvPr/>
        </p:nvSpPr>
        <p:spPr bwMode="auto">
          <a:xfrm flipV="1">
            <a:off x="2266950" y="3132138"/>
            <a:ext cx="3833813" cy="2817812"/>
          </a:xfrm>
          <a:prstGeom prst="line">
            <a:avLst/>
          </a:prstGeom>
          <a:noFill/>
          <a:ln w="9525">
            <a:solidFill>
              <a:schemeClr val="tx1"/>
            </a:solidFill>
            <a:round/>
            <a:headEnd/>
            <a:tailEnd/>
          </a:ln>
          <a:effectLst/>
        </p:spPr>
        <p:txBody>
          <a:bodyPr/>
          <a:lstStyle/>
          <a:p>
            <a:endParaRPr lang="ja-JP" altLang="en-US"/>
          </a:p>
        </p:txBody>
      </p:sp>
      <p:sp>
        <p:nvSpPr>
          <p:cNvPr id="82960" name="AutoShape 16"/>
          <p:cNvSpPr>
            <a:spLocks noChangeArrowheads="1"/>
          </p:cNvSpPr>
          <p:nvPr/>
        </p:nvSpPr>
        <p:spPr bwMode="auto">
          <a:xfrm>
            <a:off x="6013450" y="5210175"/>
            <a:ext cx="2378075" cy="525463"/>
          </a:xfrm>
          <a:prstGeom prst="wedgeRoundRectCallout">
            <a:avLst>
              <a:gd name="adj1" fmla="val -143727"/>
              <a:gd name="adj2" fmla="val -115255"/>
              <a:gd name="adj3" fmla="val 16667"/>
            </a:avLst>
          </a:prstGeom>
          <a:solidFill>
            <a:srgbClr val="66FFFF"/>
          </a:solidFill>
          <a:ln w="9525">
            <a:solidFill>
              <a:schemeClr val="tx1"/>
            </a:solidFill>
            <a:miter lim="800000"/>
            <a:headEnd/>
            <a:tailEnd/>
          </a:ln>
          <a:effectLst/>
        </p:spPr>
        <p:txBody>
          <a:bodyPr/>
          <a:lstStyle/>
          <a:p>
            <a:r>
              <a:rPr lang="ja-JP" altLang="en-US" sz="2000" b="1" dirty="0">
                <a:solidFill>
                  <a:srgbClr val="0000CC"/>
                </a:solidFill>
                <a:latin typeface="HG丸ｺﾞｼｯｸM-PRO" pitchFamily="50" charset="-128"/>
                <a:ea typeface="HG丸ｺﾞｼｯｸM-PRO" pitchFamily="50" charset="-128"/>
              </a:rPr>
              <a:t>富は平等に分配</a:t>
            </a:r>
          </a:p>
        </p:txBody>
      </p:sp>
      <p:sp>
        <p:nvSpPr>
          <p:cNvPr id="82961" name="AutoShape 17"/>
          <p:cNvSpPr>
            <a:spLocks noChangeArrowheads="1"/>
          </p:cNvSpPr>
          <p:nvPr/>
        </p:nvSpPr>
        <p:spPr bwMode="auto">
          <a:xfrm rot="2997920">
            <a:off x="3258343" y="4009232"/>
            <a:ext cx="1001713" cy="425450"/>
          </a:xfrm>
          <a:prstGeom prst="leftArrow">
            <a:avLst>
              <a:gd name="adj1" fmla="val 50000"/>
              <a:gd name="adj2" fmla="val 58862"/>
            </a:avLst>
          </a:prstGeom>
          <a:solidFill>
            <a:srgbClr val="FF9966"/>
          </a:solidFill>
          <a:ln w="9525">
            <a:solidFill>
              <a:schemeClr val="tx1"/>
            </a:solidFill>
            <a:miter lim="800000"/>
            <a:headEnd/>
            <a:tailEnd/>
          </a:ln>
          <a:effectLst/>
        </p:spPr>
        <p:txBody>
          <a:bodyPr wrap="none" anchor="ctr"/>
          <a:lstStyle/>
          <a:p>
            <a:endParaRPr lang="ja-JP" altLang="en-US"/>
          </a:p>
        </p:txBody>
      </p:sp>
      <p:sp>
        <p:nvSpPr>
          <p:cNvPr id="82962" name="AutoShape 18"/>
          <p:cNvSpPr>
            <a:spLocks noChangeArrowheads="1"/>
          </p:cNvSpPr>
          <p:nvPr/>
        </p:nvSpPr>
        <p:spPr bwMode="auto">
          <a:xfrm>
            <a:off x="5300663" y="2203450"/>
            <a:ext cx="2378075" cy="525463"/>
          </a:xfrm>
          <a:prstGeom prst="wedgeRoundRectCallout">
            <a:avLst>
              <a:gd name="adj1" fmla="val -108412"/>
              <a:gd name="adj2" fmla="val 321301"/>
              <a:gd name="adj3" fmla="val 16667"/>
            </a:avLst>
          </a:prstGeom>
          <a:solidFill>
            <a:srgbClr val="FF9966"/>
          </a:solidFill>
          <a:ln w="9525">
            <a:solidFill>
              <a:schemeClr val="tx1"/>
            </a:solidFill>
            <a:miter lim="800000"/>
            <a:headEnd/>
            <a:tailEnd/>
          </a:ln>
          <a:effectLst/>
        </p:spPr>
        <p:txBody>
          <a:bodyPr/>
          <a:lstStyle/>
          <a:p>
            <a:r>
              <a:rPr lang="ja-JP" altLang="en-US" sz="2000" b="1" dirty="0">
                <a:solidFill>
                  <a:srgbClr val="0000CC"/>
                </a:solidFill>
                <a:latin typeface="HG丸ｺﾞｼｯｸM-PRO" pitchFamily="50" charset="-128"/>
                <a:ea typeface="HG丸ｺﾞｼｯｸM-PRO" pitchFamily="50" charset="-128"/>
              </a:rPr>
              <a:t>不平等の度合い</a:t>
            </a:r>
          </a:p>
        </p:txBody>
      </p:sp>
    </p:spTree>
    <p:extLst>
      <p:ext uri="{BB962C8B-B14F-4D97-AF65-F5344CB8AC3E}">
        <p14:creationId xmlns:p14="http://schemas.microsoft.com/office/powerpoint/2010/main" val="646495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5"/>
          <p:cNvSpPr>
            <a:spLocks noGrp="1"/>
          </p:cNvSpPr>
          <p:nvPr>
            <p:ph type="sldNum" sz="quarter" idx="12"/>
          </p:nvPr>
        </p:nvSpPr>
        <p:spPr/>
        <p:txBody>
          <a:bodyPr/>
          <a:lstStyle/>
          <a:p>
            <a:fld id="{953D420E-E1C7-4515-BE3A-4997856DE534}" type="slidenum">
              <a:rPr lang="en-US" altLang="ja-JP"/>
              <a:pPr/>
              <a:t>9</a:t>
            </a:fld>
            <a:endParaRPr lang="en-US" altLang="ja-JP"/>
          </a:p>
        </p:txBody>
      </p:sp>
      <p:sp>
        <p:nvSpPr>
          <p:cNvPr id="14338" name="Rectangle 2"/>
          <p:cNvSpPr>
            <a:spLocks noGrp="1" noChangeArrowheads="1"/>
          </p:cNvSpPr>
          <p:nvPr>
            <p:ph type="title"/>
          </p:nvPr>
        </p:nvSpPr>
        <p:spPr/>
        <p:txBody>
          <a:bodyPr/>
          <a:lstStyle/>
          <a:p>
            <a:r>
              <a:rPr lang="ja-JP" altLang="en-US"/>
              <a:t>在庫管理から物流管理へ</a:t>
            </a:r>
          </a:p>
        </p:txBody>
      </p:sp>
      <p:sp>
        <p:nvSpPr>
          <p:cNvPr id="14339" name="Rectangle 3"/>
          <p:cNvSpPr>
            <a:spLocks noGrp="1" noChangeArrowheads="1"/>
          </p:cNvSpPr>
          <p:nvPr>
            <p:ph type="body" idx="1"/>
          </p:nvPr>
        </p:nvSpPr>
        <p:spPr/>
        <p:txBody>
          <a:bodyPr/>
          <a:lstStyle/>
          <a:p>
            <a:r>
              <a:rPr lang="en-US" altLang="ja-JP"/>
              <a:t>SCM</a:t>
            </a:r>
            <a:r>
              <a:rPr lang="ja-JP" altLang="en-US"/>
              <a:t>（</a:t>
            </a:r>
            <a:r>
              <a:rPr lang="en-US" altLang="ja-JP"/>
              <a:t>Supply Chain Management</a:t>
            </a:r>
            <a:r>
              <a:rPr lang="ja-JP" altLang="en-US"/>
              <a:t>）</a:t>
            </a:r>
          </a:p>
          <a:p>
            <a:pPr lvl="1"/>
            <a:r>
              <a:rPr lang="en-US" altLang="ja-JP"/>
              <a:t>Product Out</a:t>
            </a:r>
          </a:p>
          <a:p>
            <a:pPr lvl="1"/>
            <a:r>
              <a:rPr lang="ja-JP" altLang="en-US"/>
              <a:t>調達、生産、販売、物流</a:t>
            </a:r>
          </a:p>
          <a:p>
            <a:pPr lvl="1"/>
            <a:r>
              <a:rPr lang="ja-JP" altLang="en-US"/>
              <a:t>資材サプライヤー、製造業、卸、小売、顧客</a:t>
            </a:r>
          </a:p>
          <a:p>
            <a:r>
              <a:rPr lang="en-US" altLang="ja-JP"/>
              <a:t>DCM</a:t>
            </a:r>
            <a:r>
              <a:rPr lang="ja-JP" altLang="en-US"/>
              <a:t>（</a:t>
            </a:r>
            <a:r>
              <a:rPr lang="en-US" altLang="ja-JP"/>
              <a:t>Demand Chain Management</a:t>
            </a:r>
            <a:r>
              <a:rPr lang="ja-JP" altLang="en-US"/>
              <a:t>）</a:t>
            </a:r>
          </a:p>
          <a:p>
            <a:pPr lvl="1"/>
            <a:r>
              <a:rPr lang="en-US" altLang="ja-JP"/>
              <a:t>Market In</a:t>
            </a:r>
          </a:p>
          <a:p>
            <a:r>
              <a:rPr lang="ja-JP" altLang="en-US"/>
              <a:t>情報の流れ</a:t>
            </a:r>
          </a:p>
          <a:p>
            <a:pPr lvl="1"/>
            <a:r>
              <a:rPr lang="en-US" altLang="ja-JP"/>
              <a:t>POS</a:t>
            </a:r>
            <a:r>
              <a:rPr lang="ja-JP" altLang="en-US"/>
              <a:t>データ</a:t>
            </a:r>
          </a:p>
          <a:p>
            <a:pPr lvl="1"/>
            <a:r>
              <a:rPr lang="ja-JP" altLang="en-US"/>
              <a:t>無線</a:t>
            </a:r>
            <a:r>
              <a:rPr lang="en-US" altLang="ja-JP"/>
              <a:t>IC</a:t>
            </a:r>
            <a:r>
              <a:rPr lang="ja-JP" altLang="en-US"/>
              <a:t>タグ（</a:t>
            </a:r>
            <a:r>
              <a:rPr lang="en-US" altLang="ja-JP"/>
              <a:t>RFID</a:t>
            </a:r>
            <a:r>
              <a:rPr lang="ja-JP" altLang="en-US"/>
              <a:t>）の利用</a:t>
            </a:r>
          </a:p>
        </p:txBody>
      </p:sp>
    </p:spTree>
    <p:extLst>
      <p:ext uri="{BB962C8B-B14F-4D97-AF65-F5344CB8AC3E}">
        <p14:creationId xmlns:p14="http://schemas.microsoft.com/office/powerpoint/2010/main" val="1249701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1384</TotalTime>
  <Words>2984</Words>
  <Application>Microsoft Office PowerPoint</Application>
  <PresentationFormat>画面に合わせる (4:3)</PresentationFormat>
  <Paragraphs>820</Paragraphs>
  <Slides>87</Slides>
  <Notes>87</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87</vt:i4>
      </vt:variant>
    </vt:vector>
  </HeadingPairs>
  <TitlesOfParts>
    <vt:vector size="90" baseType="lpstr">
      <vt:lpstr>Office ​​テーマ</vt:lpstr>
      <vt:lpstr>数式</vt:lpstr>
      <vt:lpstr>グラフ</vt:lpstr>
      <vt:lpstr>基礎オペレーションズリサーチ 在庫管理</vt:lpstr>
      <vt:lpstr>在庫管理の問題状況</vt:lpstr>
      <vt:lpstr>在庫管理の問題状況、その２</vt:lpstr>
      <vt:lpstr>在庫とは</vt:lpstr>
      <vt:lpstr>在庫管理の目的</vt:lpstr>
      <vt:lpstr>流れの乱れ</vt:lpstr>
      <vt:lpstr>生産システムの在庫</vt:lpstr>
      <vt:lpstr>ゼロ在庫</vt:lpstr>
      <vt:lpstr>在庫管理から物流管理へ</vt:lpstr>
      <vt:lpstr>商品在庫</vt:lpstr>
      <vt:lpstr>在庫の ×</vt:lpstr>
      <vt:lpstr>在庫の ○</vt:lpstr>
      <vt:lpstr>在庫管理、応用編</vt:lpstr>
      <vt:lpstr>グラフによる分析法</vt:lpstr>
      <vt:lpstr>在庫のグラフ表現</vt:lpstr>
      <vt:lpstr>在庫グラフ</vt:lpstr>
      <vt:lpstr>累積（在庫）グラフ</vt:lpstr>
      <vt:lpstr>累積グラフ、在庫量</vt:lpstr>
      <vt:lpstr>累積グラフ、滞留時間</vt:lpstr>
      <vt:lpstr>制約付き在庫問題、その１</vt:lpstr>
      <vt:lpstr>累積グラフ、在庫量制約</vt:lpstr>
      <vt:lpstr>累積グラフ、在庫量制約</vt:lpstr>
      <vt:lpstr>累積グラフ、在庫量制約</vt:lpstr>
      <vt:lpstr>累積グラフ、在庫量制約</vt:lpstr>
      <vt:lpstr>制約付き在庫問題、その２</vt:lpstr>
      <vt:lpstr>累積グラフ、滞留時間制約</vt:lpstr>
      <vt:lpstr>累積グラフ、滞留時間制約</vt:lpstr>
      <vt:lpstr>累積グラフ、滞留時間制約</vt:lpstr>
      <vt:lpstr>累積グラフ、滞留時間制約</vt:lpstr>
      <vt:lpstr>制約付き在庫問題、その３</vt:lpstr>
      <vt:lpstr>累積グラフ、統一的解法</vt:lpstr>
      <vt:lpstr>累積グラフ、滞留時間制約</vt:lpstr>
      <vt:lpstr>累積グラフ、統一的解法</vt:lpstr>
      <vt:lpstr>在庫管理方式とコスト</vt:lpstr>
      <vt:lpstr>在庫管理方式</vt:lpstr>
      <vt:lpstr>発注点方式の在庫グラフ</vt:lpstr>
      <vt:lpstr>定期発注方式の在庫グラフ</vt:lpstr>
      <vt:lpstr>定期発注方式の在庫グラフ</vt:lpstr>
      <vt:lpstr>在庫管理の費用</vt:lpstr>
      <vt:lpstr>経済的発注量</vt:lpstr>
      <vt:lpstr>在庫管理費</vt:lpstr>
      <vt:lpstr>在庫管理費の最適化問題</vt:lpstr>
      <vt:lpstr>在庫管理費の最適化問題、発注間隔</vt:lpstr>
      <vt:lpstr>経済的発注量（EOQ）</vt:lpstr>
      <vt:lpstr>保管費用の見積もり</vt:lpstr>
      <vt:lpstr>発注費用の見積もり</vt:lpstr>
      <vt:lpstr>発注費用と保管費用</vt:lpstr>
      <vt:lpstr>経済的発注量、あるいはEOQ公式</vt:lpstr>
      <vt:lpstr>感度分析とは</vt:lpstr>
      <vt:lpstr>感度分析、例</vt:lpstr>
      <vt:lpstr>ＥＯＱ公式の応用、購入費の問題</vt:lpstr>
      <vt:lpstr>ＥＯＱ公式の応用、割引購入</vt:lpstr>
      <vt:lpstr>定期発注方式と定量発注方式 需要が確率変動する場合</vt:lpstr>
      <vt:lpstr>需要変動を考慮した発注方式</vt:lpstr>
      <vt:lpstr>リードタイム</vt:lpstr>
      <vt:lpstr>定量発注と定期発注、需要小</vt:lpstr>
      <vt:lpstr>定量発注と定期発注、需要大</vt:lpstr>
      <vt:lpstr>安全在庫量</vt:lpstr>
      <vt:lpstr>安全在庫量、確率モデル</vt:lpstr>
      <vt:lpstr>定量発注方式の発注方法</vt:lpstr>
      <vt:lpstr>定期発注方式の発注方法</vt:lpstr>
      <vt:lpstr>陳腐化商品の最適発注量</vt:lpstr>
      <vt:lpstr>在庫できない商品の最適仕入れ</vt:lpstr>
      <vt:lpstr>おにぎりの需要</vt:lpstr>
      <vt:lpstr>需要の予測は可能か？</vt:lpstr>
      <vt:lpstr>需要予測</vt:lpstr>
      <vt:lpstr>おにぎり販売、もうけの方程式</vt:lpstr>
      <vt:lpstr>おにぎり販売、もうけの方程式</vt:lpstr>
      <vt:lpstr>もうけの計算</vt:lpstr>
      <vt:lpstr>最適解の理屈</vt:lpstr>
      <vt:lpstr>最適解の理屈、その２</vt:lpstr>
      <vt:lpstr>陳腐化商品仕入れの最適解</vt:lpstr>
      <vt:lpstr>損失の方程式、一般化</vt:lpstr>
      <vt:lpstr>確率モデルによる分析</vt:lpstr>
      <vt:lpstr>確率モデルによる分析、最適解</vt:lpstr>
      <vt:lpstr>確率モデルによる分析、結論</vt:lpstr>
      <vt:lpstr>レベニューマネジメント（収益管理）</vt:lpstr>
      <vt:lpstr>　航空機チケット、需要予測と枠決め</vt:lpstr>
      <vt:lpstr>確率モデルの導入</vt:lpstr>
      <vt:lpstr>航空機チケットとおにぎり販売</vt:lpstr>
      <vt:lpstr>モデルの類似性、汎用性</vt:lpstr>
      <vt:lpstr>多品目商品の在庫管理 ＡＢＣ分析法</vt:lpstr>
      <vt:lpstr>多くの品種の在庫管理</vt:lpstr>
      <vt:lpstr>ABC分析</vt:lpstr>
      <vt:lpstr>ABC分析</vt:lpstr>
      <vt:lpstr>多品種在庫管理（ABC分析）</vt:lpstr>
      <vt:lpstr>パレート曲線</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在庫管理</dc:title>
  <dc:subject>基礎オペレーションズリサーチ</dc:subject>
  <dc:creator>sakasegawa</dc:creator>
  <cp:lastModifiedBy>sakasegawa</cp:lastModifiedBy>
  <cp:revision>28</cp:revision>
  <dcterms:created xsi:type="dcterms:W3CDTF">2011-11-29T01:33:48Z</dcterms:created>
  <dcterms:modified xsi:type="dcterms:W3CDTF">2013-12-03T07:40:13Z</dcterms:modified>
</cp:coreProperties>
</file>