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69"/>
  </p:notesMasterIdLst>
  <p:handoutMasterIdLst>
    <p:handoutMasterId r:id="rId70"/>
  </p:handoutMasterIdLst>
  <p:sldIdLst>
    <p:sldId id="726" r:id="rId2"/>
    <p:sldId id="368" r:id="rId3"/>
    <p:sldId id="386" r:id="rId4"/>
    <p:sldId id="446" r:id="rId5"/>
    <p:sldId id="342" r:id="rId6"/>
    <p:sldId id="344" r:id="rId7"/>
    <p:sldId id="447" r:id="rId8"/>
    <p:sldId id="375" r:id="rId9"/>
    <p:sldId id="371" r:id="rId10"/>
    <p:sldId id="384" r:id="rId11"/>
    <p:sldId id="474" r:id="rId12"/>
    <p:sldId id="445" r:id="rId13"/>
    <p:sldId id="448" r:id="rId14"/>
    <p:sldId id="734" r:id="rId15"/>
    <p:sldId id="735" r:id="rId16"/>
    <p:sldId id="690" r:id="rId17"/>
    <p:sldId id="691" r:id="rId18"/>
    <p:sldId id="475" r:id="rId19"/>
    <p:sldId id="646" r:id="rId20"/>
    <p:sldId id="647" r:id="rId21"/>
    <p:sldId id="648" r:id="rId22"/>
    <p:sldId id="649" r:id="rId23"/>
    <p:sldId id="650" r:id="rId24"/>
    <p:sldId id="651" r:id="rId25"/>
    <p:sldId id="644" r:id="rId26"/>
    <p:sldId id="377" r:id="rId27"/>
    <p:sldId id="403" r:id="rId28"/>
    <p:sldId id="710" r:id="rId29"/>
    <p:sldId id="711" r:id="rId30"/>
    <p:sldId id="372" r:id="rId31"/>
    <p:sldId id="636" r:id="rId32"/>
    <p:sldId id="637" r:id="rId33"/>
    <p:sldId id="638" r:id="rId34"/>
    <p:sldId id="639" r:id="rId35"/>
    <p:sldId id="640" r:id="rId36"/>
    <p:sldId id="476" r:id="rId37"/>
    <p:sldId id="643" r:id="rId38"/>
    <p:sldId id="642" r:id="rId39"/>
    <p:sldId id="498" r:id="rId40"/>
    <p:sldId id="450" r:id="rId41"/>
    <p:sldId id="348" r:id="rId42"/>
    <p:sldId id="625" r:id="rId43"/>
    <p:sldId id="738" r:id="rId44"/>
    <p:sldId id="724" r:id="rId45"/>
    <p:sldId id="712" r:id="rId46"/>
    <p:sldId id="713" r:id="rId47"/>
    <p:sldId id="714" r:id="rId48"/>
    <p:sldId id="715" r:id="rId49"/>
    <p:sldId id="717" r:id="rId50"/>
    <p:sldId id="718" r:id="rId51"/>
    <p:sldId id="719" r:id="rId52"/>
    <p:sldId id="737" r:id="rId53"/>
    <p:sldId id="729" r:id="rId54"/>
    <p:sldId id="723" r:id="rId55"/>
    <p:sldId id="660" r:id="rId56"/>
    <p:sldId id="732" r:id="rId57"/>
    <p:sldId id="731" r:id="rId58"/>
    <p:sldId id="666" r:id="rId59"/>
    <p:sldId id="662" r:id="rId60"/>
    <p:sldId id="733" r:id="rId61"/>
    <p:sldId id="705" r:id="rId62"/>
    <p:sldId id="706" r:id="rId63"/>
    <p:sldId id="667" r:id="rId64"/>
    <p:sldId id="668" r:id="rId65"/>
    <p:sldId id="669" r:id="rId66"/>
    <p:sldId id="709" r:id="rId67"/>
    <p:sldId id="708" r:id="rId68"/>
  </p:sldIdLst>
  <p:sldSz cx="9144000" cy="6858000" type="screen4x3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Osaka" charset="-128"/>
        <a:cs typeface="+mn-cs"/>
      </a:defRPr>
    </a:lvl9pPr>
  </p:defaultTextStyle>
  <p:modifyVerifier cryptProviderType="rsaAES" cryptAlgorithmClass="hash" cryptAlgorithmType="typeAny" cryptAlgorithmSid="14" spinCount="100000" saltData="tcfXWPU1RAtZnr3SaMhYxA==" hashData="X9/Plsd7rlBZ3VnTh2z6eUqf+BAHNdA/DLq8C77VxUpsN79lPu+fIdOJuvN9sf0kbrxLCiql6sL5gElpRzaz7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CC"/>
    <a:srgbClr val="FF0000"/>
    <a:srgbClr val="FFC000"/>
    <a:srgbClr val="33CCCC"/>
    <a:srgbClr val="FF00FF"/>
    <a:srgbClr val="CC0000"/>
    <a:srgbClr val="008000"/>
    <a:srgbClr val="BBE0E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3" autoAdjust="0"/>
    <p:restoredTop sz="94606" autoAdjust="0"/>
  </p:normalViewPr>
  <p:slideViewPr>
    <p:cSldViewPr>
      <p:cViewPr varScale="1">
        <p:scale>
          <a:sx n="84" d="100"/>
          <a:sy n="84" d="100"/>
        </p:scale>
        <p:origin x="3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020"/>
    </p:cViewPr>
  </p:sorterViewPr>
  <p:notesViewPr>
    <p:cSldViewPr>
      <p:cViewPr varScale="1">
        <p:scale>
          <a:sx n="66" d="100"/>
          <a:sy n="66" d="100"/>
        </p:scale>
        <p:origin x="1400136050" y="194734779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7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t" anchorCtr="0" compatLnSpc="1">
            <a:prstTxWarp prst="textNoShape">
              <a:avLst/>
            </a:prstTxWarp>
          </a:bodyPr>
          <a:lstStyle>
            <a:lvl1pPr algn="l" defTabSz="948392">
              <a:defRPr kumimoji="1" sz="130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41" y="2"/>
            <a:ext cx="2917525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t" anchorCtr="0" compatLnSpc="1">
            <a:prstTxWarp prst="textNoShape">
              <a:avLst/>
            </a:prstTxWarp>
          </a:bodyPr>
          <a:lstStyle>
            <a:lvl1pPr algn="r" defTabSz="948392">
              <a:defRPr kumimoji="1" sz="130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005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b" anchorCtr="0" compatLnSpc="1">
            <a:prstTxWarp prst="textNoShape">
              <a:avLst/>
            </a:prstTxWarp>
          </a:bodyPr>
          <a:lstStyle>
            <a:lvl1pPr algn="l" defTabSz="948392">
              <a:defRPr kumimoji="1" sz="130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41" y="9372005"/>
            <a:ext cx="2917525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b" anchorCtr="0" compatLnSpc="1">
            <a:prstTxWarp prst="textNoShape">
              <a:avLst/>
            </a:prstTxWarp>
          </a:bodyPr>
          <a:lstStyle>
            <a:lvl1pPr algn="r" defTabSz="948392">
              <a:defRPr kumimoji="1" sz="1300">
                <a:latin typeface="Times" pitchFamily="18" charset="0"/>
              </a:defRPr>
            </a:lvl1pPr>
          </a:lstStyle>
          <a:p>
            <a:fld id="{9E5DD9BE-EBF7-4A49-BA32-638AB57F1F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9817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t" anchorCtr="0" compatLnSpc="1">
            <a:prstTxWarp prst="textNoShape">
              <a:avLst/>
            </a:prstTxWarp>
          </a:bodyPr>
          <a:lstStyle>
            <a:lvl1pPr algn="l" defTabSz="948392">
              <a:defRPr kumimoji="1" sz="130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41" y="2"/>
            <a:ext cx="2917525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t" anchorCtr="0" compatLnSpc="1">
            <a:prstTxWarp prst="textNoShape">
              <a:avLst/>
            </a:prstTxWarp>
          </a:bodyPr>
          <a:lstStyle>
            <a:lvl1pPr algn="r" defTabSz="948392">
              <a:defRPr kumimoji="1" sz="130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197" y="4686001"/>
            <a:ext cx="4943375" cy="443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005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b" anchorCtr="0" compatLnSpc="1">
            <a:prstTxWarp prst="textNoShape">
              <a:avLst/>
            </a:prstTxWarp>
          </a:bodyPr>
          <a:lstStyle>
            <a:lvl1pPr algn="l" defTabSz="948392">
              <a:defRPr kumimoji="1" sz="130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41" y="9372005"/>
            <a:ext cx="2917525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6" tIns="47395" rIns="94786" bIns="47395" numCol="1" anchor="b" anchorCtr="0" compatLnSpc="1">
            <a:prstTxWarp prst="textNoShape">
              <a:avLst/>
            </a:prstTxWarp>
          </a:bodyPr>
          <a:lstStyle>
            <a:lvl1pPr algn="r" defTabSz="948392">
              <a:defRPr kumimoji="1" sz="1300">
                <a:latin typeface="Times" pitchFamily="18" charset="0"/>
              </a:defRPr>
            </a:lvl1pPr>
          </a:lstStyle>
          <a:p>
            <a:fld id="{70A64FDD-EB3F-45B4-8D94-DED252FD87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9630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233E4-E924-4FA1-883A-3F65DC78FE51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0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FFF78-A13B-43A6-93CB-43C5109977F9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920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4ED9F-1619-4266-8BA4-3083DDF21DA9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400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0F16B-CFBA-4307-B849-2A466AD9D795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168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2A76A-81CD-49A7-9CF8-19BEBC1A350F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791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4FDD-EB3F-45B4-8D94-DED252FD87F7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818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4FDD-EB3F-45B4-8D94-DED252FD87F7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12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E5E1F-A1CF-4ACC-8247-C633B081B3CC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892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B38E5-544F-4B18-B095-11C0E578437D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6474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A23F9-DB03-4CC2-8602-35F18BAEEDC8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96167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59AD3-744E-4B8F-A515-5133CF462F59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3062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9FD57-C8EA-4FD7-ACD7-3FFA64350398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8785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9C518-B0A8-4E62-BA7A-D36B1F252F54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00411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166F3-C3E2-4EE6-A1A7-0905051F3DE6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22865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5FA24-9202-4FC0-8793-F4B8F4027B41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13288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63085-83E5-4E43-9CA7-D7729F79ABF1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75947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61FFB-5729-4965-B714-4EF151F358A2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94635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1A30D-8AC4-4885-87B5-6013165725C9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0405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89039-EE5D-4D25-BB23-7AD33A13F24F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3184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69CAC-D6DE-4733-8CEA-04ACD7956EF6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0502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E18BA-850F-464F-848E-03E5692BD226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68173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F87C9-13BE-4FAE-84CD-36C69B41A5E1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775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87FAA-E05F-40F4-99BE-E3AF73163966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54161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F2CB5-B411-4F4F-8EA0-E3746396A653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20318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A2566-FC9B-43A6-B766-65645E4DF21E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216530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BDDE4-5BC0-4F8F-9181-77321047BEC6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2424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5DD82-7FA4-4E50-B438-2F709E7232B1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95900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FD2B0-7A54-4533-B91A-CE0C42CC9A01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25964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4A63C-77B5-4EA4-AD6A-22708617BEE8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35297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D60A6-1956-4BA0-8CB6-7A4731EA5806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37124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B698F-0CBC-4ECB-BF18-18DEAE826E48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46295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47501-812D-4BD3-86BD-C6774B7F53E8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3621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556D-C1C9-4F41-B896-EABDB3228C12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7553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434BE-4E5B-4609-ABB4-D30B949AF1B3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806057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2038B-58C9-40D3-A68A-4B3FAFCCAE9A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77630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6B1AE-017D-484F-A2E6-2B3B40C23B7B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732104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4EADC-CAD6-4129-94F8-18A7D6B89E9B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30652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2CA87-EE07-4CF6-A736-688D04E222F2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53723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A65A8-C215-4206-9FCB-818D7BB72AF0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7600" cy="3697287"/>
          </a:xfrm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58249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D571E-ADEB-45A4-BF66-5E36223B36A9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7600" cy="3697287"/>
          </a:xfrm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29321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5263-97EC-454A-AC77-5CB481166D74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7600" cy="3697287"/>
          </a:xfrm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54342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3AA22-A583-42F2-B50A-C965B0646388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7600" cy="3697287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249052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57B40-9796-41F6-A415-81F61DAA3459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7600" cy="3697287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091030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109E7-1D22-4990-875E-A348F7C865D7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7600" cy="3697287"/>
          </a:xfrm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852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E39AF-3A25-4781-B8A6-BE7D9132E08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365556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9D43F-3F92-4E1F-A754-53AC4D5D7B74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7600" cy="3697287"/>
          </a:xfrm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13324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4FDD-EB3F-45B4-8D94-DED252FD87F7}" type="slidenum">
              <a:rPr lang="en-US" altLang="ja-JP" smtClean="0"/>
              <a:pPr/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2188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4FDD-EB3F-45B4-8D94-DED252FD87F7}" type="slidenum">
              <a:rPr lang="en-US" altLang="ja-JP" smtClean="0"/>
              <a:pPr/>
              <a:t>53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05072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3CC1A-92CD-41EB-A163-EDB148F03538}" type="slidenum">
              <a:rPr lang="en-US" altLang="ja-JP"/>
              <a:pPr/>
              <a:t>54</a:t>
            </a:fld>
            <a:endParaRPr lang="en-US" altLang="ja-JP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7600" cy="3697287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122574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8338-8C7E-43D5-8521-3935EB782D13}" type="slidenum">
              <a:rPr lang="en-US" altLang="ja-JP"/>
              <a:pPr/>
              <a:t>55</a:t>
            </a:fld>
            <a:endParaRPr lang="en-US" altLang="ja-JP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960501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74902-9B34-4E46-A3F4-CDA725B3FBBF}" type="slidenum">
              <a:rPr lang="en-US" altLang="ja-JP"/>
              <a:pPr/>
              <a:t>56</a:t>
            </a:fld>
            <a:endParaRPr lang="en-US" altLang="ja-JP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701629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4FDD-EB3F-45B4-8D94-DED252FD87F7}" type="slidenum">
              <a:rPr lang="en-US" altLang="ja-JP" smtClean="0"/>
              <a:pPr/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042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7C39A-D4B9-49FE-BCB8-07409F2DA222}" type="slidenum">
              <a:rPr lang="en-US" altLang="ja-JP"/>
              <a:pPr/>
              <a:t>58</a:t>
            </a:fld>
            <a:endParaRPr lang="en-US" altLang="ja-JP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166503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6CBE8-BA0B-492B-B132-021AAA4F9F44}" type="slidenum">
              <a:rPr lang="en-US" altLang="ja-JP"/>
              <a:pPr/>
              <a:t>59</a:t>
            </a:fld>
            <a:endParaRPr lang="en-US" altLang="ja-JP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00245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4FDD-EB3F-45B4-8D94-DED252FD87F7}" type="slidenum">
              <a:rPr lang="en-US" altLang="ja-JP" smtClean="0"/>
              <a:pPr/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756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F155E-76AF-4B3C-8FC5-DD353E9C3599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30171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BEA5E-831A-4239-94B6-7D5CFDFC4D2A}" type="slidenum">
              <a:rPr lang="en-US" altLang="ja-JP"/>
              <a:pPr/>
              <a:t>61</a:t>
            </a:fld>
            <a:endParaRPr lang="en-US" altLang="ja-JP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734089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3C2E6-F882-4B21-AB90-950E7A8968A6}" type="slidenum">
              <a:rPr lang="en-US" altLang="ja-JP"/>
              <a:pPr/>
              <a:t>62</a:t>
            </a:fld>
            <a:endParaRPr lang="en-US" altLang="ja-JP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129154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EF9FC-2E5E-4E90-A66E-AA9D04BFC6B7}" type="slidenum">
              <a:rPr lang="en-US" altLang="ja-JP"/>
              <a:pPr/>
              <a:t>63</a:t>
            </a:fld>
            <a:endParaRPr lang="en-US" altLang="ja-JP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168219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90BFC-5ABC-4EA6-A4E6-9883BA73271A}" type="slidenum">
              <a:rPr lang="en-US" altLang="ja-JP"/>
              <a:pPr/>
              <a:t>64</a:t>
            </a:fld>
            <a:endParaRPr lang="en-US" altLang="ja-JP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746787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CDEE8-B8B1-40A2-A213-072F27D1335D}" type="slidenum">
              <a:rPr lang="en-US" altLang="ja-JP"/>
              <a:pPr/>
              <a:t>65</a:t>
            </a:fld>
            <a:endParaRPr lang="en-US" altLang="ja-JP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802669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8425-9E87-43DF-9120-A1F4CFBFD551}" type="slidenum">
              <a:rPr lang="en-US" altLang="ja-JP"/>
              <a:pPr/>
              <a:t>66</a:t>
            </a:fld>
            <a:endParaRPr lang="en-US" altLang="ja-JP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249631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F77BD-A087-4E12-8868-0EC841D93CE3}" type="slidenum">
              <a:rPr lang="en-US" altLang="ja-JP"/>
              <a:pPr/>
              <a:t>67</a:t>
            </a:fld>
            <a:endParaRPr lang="en-US" altLang="ja-JP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6431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E1552-7339-4E6D-AD21-06B1D00B550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528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4F65D-948D-488C-A7E7-4EE8AD8B37F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90886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76238-B3B8-4251-AAA4-7057DBFDAE2F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537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</a:lstStyle>
          <a:p>
            <a:endParaRPr lang="en-US" altLang="ja-JP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</a:lstStyle>
          <a:p>
            <a:endParaRPr lang="en-US" altLang="ja-JP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</a:lstStyle>
          <a:p>
            <a:fld id="{2C1C5F10-10C8-4D40-83A2-72D139ADBE2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146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ja-JP">
              <a:solidFill>
                <a:srgbClr val="0000CC"/>
              </a:solidFill>
            </a:endParaRPr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73100" y="1997075"/>
            <a:ext cx="77724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E8452-99B7-454E-A425-11CB6243171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69E55-DD87-4EEA-84FD-2E8E5C57BC5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62938" y="6219825"/>
            <a:ext cx="669925" cy="457200"/>
          </a:xfrm>
        </p:spPr>
        <p:txBody>
          <a:bodyPr/>
          <a:lstStyle>
            <a:lvl1pPr>
              <a:defRPr/>
            </a:lvl1pPr>
          </a:lstStyle>
          <a:p>
            <a:fld id="{D464713D-805A-48E5-94F1-F7A73747923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43635"/>
            <a:ext cx="7772400" cy="107556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9FEB-13E4-4AB6-8743-CB12F668C0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8A85C-00E8-4409-8959-B57ADBFA32C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0841E-CFA6-4B96-9D09-B597A7A123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721E-EF43-48CB-87C8-C8EF20976F4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7B59-01C2-45A9-AC2D-8FD81D82A17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52957-A539-4BC8-B5B3-115136F3656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C095F-C123-483E-901F-6AAC7FA56A2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26928-ACC3-4A3E-94BA-7813376A414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0361" name="Line 9"/>
          <p:cNvSpPr>
            <a:spLocks noChangeShapeType="1"/>
          </p:cNvSpPr>
          <p:nvPr userDrawn="1"/>
        </p:nvSpPr>
        <p:spPr bwMode="auto">
          <a:xfrm>
            <a:off x="479425" y="1335088"/>
            <a:ext cx="8215313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1">
                <a:solidFill>
                  <a:srgbClr val="2600E4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rgbClr val="2600E4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19825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2600E4"/>
                </a:solidFill>
                <a:latin typeface="+mn-lt"/>
                <a:ea typeface="+mn-ea"/>
              </a:defRPr>
            </a:lvl1pPr>
          </a:lstStyle>
          <a:p>
            <a:fld id="{0BA019C0-CF77-4F0B-8A42-FACE088B253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fontAlgn="base">
        <a:lnSpc>
          <a:spcPct val="115000"/>
        </a:lnSpc>
        <a:spcBef>
          <a:spcPct val="25000"/>
        </a:spcBef>
        <a:spcAft>
          <a:spcPct val="0"/>
        </a:spcAft>
        <a:buSzPct val="60000"/>
        <a:buFont typeface="Wingdings" pitchFamily="2" charset="2"/>
        <a:buChar char="Ø"/>
        <a:defRPr sz="24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5000"/>
        </a:lnSpc>
        <a:spcBef>
          <a:spcPct val="25000"/>
        </a:spcBef>
        <a:spcAft>
          <a:spcPct val="0"/>
        </a:spcAft>
        <a:buChar char="–"/>
        <a:defRPr sz="2000" b="1">
          <a:solidFill>
            <a:srgbClr val="0000CC"/>
          </a:solidFill>
          <a:latin typeface="+mn-lt"/>
          <a:ea typeface="+mn-ea"/>
        </a:defRPr>
      </a:lvl2pPr>
      <a:lvl3pPr marL="11430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SzPct val="50000"/>
        <a:buFont typeface="Wingdings" pitchFamily="2" charset="2"/>
        <a:buChar char="l"/>
        <a:defRPr sz="2000" b="1">
          <a:solidFill>
            <a:srgbClr val="0000CC"/>
          </a:solidFill>
          <a:latin typeface="+mn-lt"/>
          <a:ea typeface="+mn-ea"/>
        </a:defRPr>
      </a:lvl3pPr>
      <a:lvl4pPr marL="16002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–"/>
        <a:defRPr sz="2000" b="1">
          <a:solidFill>
            <a:srgbClr val="0000CC"/>
          </a:solidFill>
          <a:latin typeface="+mn-lt"/>
          <a:ea typeface="+mn-ea"/>
        </a:defRPr>
      </a:lvl4pPr>
      <a:lvl5pPr marL="20574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5pPr>
      <a:lvl6pPr marL="25146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6pPr>
      <a:lvl7pPr marL="29718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7pPr>
      <a:lvl8pPr marL="34290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8pPr>
      <a:lvl9pPr marL="38862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6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3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5.w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10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image" Target="../media/image41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Excel_97-2003_Worksheet2.xls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Excel_97-2003_Worksheet4.xls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Microsoft_Excel_97-2003_Worksheet3.xls"/><Relationship Id="rId9" Type="http://schemas.openxmlformats.org/officeDocument/2006/relationships/image" Target="../media/image4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428750"/>
            <a:ext cx="7772400" cy="1997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2800" b="0" dirty="0" smtClean="0"/>
              <a:t>基礎オペレーションズリサーチ </a:t>
            </a:r>
            <a:r>
              <a:rPr lang="en-US" altLang="ja-JP" sz="2800" b="0" dirty="0" smtClean="0"/>
              <a:t/>
            </a:r>
            <a:br>
              <a:rPr lang="en-US" altLang="ja-JP" sz="2800" b="0" dirty="0" smtClean="0"/>
            </a:br>
            <a:r>
              <a:rPr lang="ja-JP" altLang="en-US" sz="6000" dirty="0" smtClean="0"/>
              <a:t>待ち行列理論</a:t>
            </a:r>
            <a:endParaRPr lang="ja-JP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4429125"/>
            <a:ext cx="6400800" cy="1143000"/>
          </a:xfrm>
        </p:spPr>
        <p:txBody>
          <a:bodyPr/>
          <a:lstStyle/>
          <a:p>
            <a:r>
              <a:rPr lang="ja-JP" altLang="en-US" dirty="0" smtClean="0"/>
              <a:t>逆瀬川浩孝</a:t>
            </a:r>
          </a:p>
          <a:p>
            <a:r>
              <a:rPr lang="ja-JP" altLang="en-US" sz="2000" dirty="0" smtClean="0"/>
              <a:t>（早稲田大学）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1238250" y="3873500"/>
            <a:ext cx="66262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3D9B-C3FF-4210-8727-60C6AAE15546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エレベータの待ち時間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貸しビルの利用者「エレベータの待ち時間が長すぎる、賃料を下げろ！」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提案「エレベータホールに姿見を置いてみたら」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鏡</a:t>
            </a:r>
            <a:r>
              <a:rPr lang="ja-JP" altLang="en-US" dirty="0"/>
              <a:t>を置いて、気を</a:t>
            </a:r>
            <a:r>
              <a:rPr lang="ja-JP" altLang="en-US" dirty="0" smtClean="0"/>
              <a:t>紛らわせる</a:t>
            </a:r>
            <a:endParaRPr lang="ja-JP" altLang="en-US" dirty="0"/>
          </a:p>
        </p:txBody>
      </p:sp>
      <p:pic>
        <p:nvPicPr>
          <p:cNvPr id="408580" name="Picture 4" descr="BD10568_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6825" y="3711575"/>
            <a:ext cx="1906588" cy="2487613"/>
          </a:xfrm>
          <a:prstGeom prst="rect">
            <a:avLst/>
          </a:prstGeom>
          <a:noFill/>
        </p:spPr>
      </p:pic>
      <p:pic>
        <p:nvPicPr>
          <p:cNvPr id="932870" name="Picture 6" descr="C:\Users\sakasegawa\AppData\Local\Microsoft\Windows\Temporary Internet Files\Content.IE5\WNRU9KC4\dglxasset[1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0" y="2213865"/>
            <a:ext cx="855095" cy="8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7225" y="2438400"/>
            <a:ext cx="7772400" cy="1143000"/>
          </a:xfrm>
        </p:spPr>
        <p:txBody>
          <a:bodyPr/>
          <a:lstStyle/>
          <a:p>
            <a:r>
              <a:rPr lang="ja-JP" altLang="en-US" sz="5400"/>
              <a:t>待ち行列理論</a:t>
            </a:r>
          </a:p>
        </p:txBody>
      </p:sp>
      <p:sp>
        <p:nvSpPr>
          <p:cNvPr id="534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9BB1-7E93-47FE-BE16-A974196CFE8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待ち行列理論の目的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混雑の度合いを数量化して、設計基準を与える</a:t>
            </a:r>
          </a:p>
          <a:p>
            <a:r>
              <a:rPr lang="ja-JP" altLang="en-US"/>
              <a:t>サービスレベルと待ちコストのトレードオフ分析</a:t>
            </a:r>
          </a:p>
          <a:p>
            <a:r>
              <a:rPr lang="ja-JP" altLang="en-US"/>
              <a:t>混雑の要因分析、感度分析により、</a:t>
            </a:r>
          </a:p>
          <a:p>
            <a:pPr>
              <a:buFont typeface="Wingdings" pitchFamily="2" charset="2"/>
              <a:buNone/>
            </a:pPr>
            <a:r>
              <a:rPr lang="ja-JP" altLang="en-US"/>
              <a:t>　　状況の変化に備える</a:t>
            </a:r>
          </a:p>
          <a:p>
            <a:r>
              <a:rPr lang="ja-JP" altLang="en-US"/>
              <a:t>混雑を軽減する施策の評価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245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123E-51D6-4B73-BABE-B39798DB5097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混雑現象のモデル分析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solidFill>
                  <a:srgbClr val="FF0000"/>
                </a:solidFill>
              </a:rPr>
              <a:t>客</a:t>
            </a:r>
            <a:r>
              <a:rPr lang="ja-JP" altLang="en-US"/>
              <a:t>が　</a:t>
            </a:r>
            <a:r>
              <a:rPr lang="ja-JP" altLang="en-US">
                <a:solidFill>
                  <a:srgbClr val="FF0000"/>
                </a:solidFill>
              </a:rPr>
              <a:t>サービス施設</a:t>
            </a:r>
            <a:r>
              <a:rPr lang="ja-JP" altLang="en-US"/>
              <a:t>に</a:t>
            </a:r>
            <a:r>
              <a:rPr lang="ja-JP" altLang="en-US">
                <a:solidFill>
                  <a:srgbClr val="FF0000"/>
                </a:solidFill>
              </a:rPr>
              <a:t>到着</a:t>
            </a:r>
            <a:r>
              <a:rPr lang="ja-JP" altLang="en-US"/>
              <a:t>して</a:t>
            </a:r>
          </a:p>
          <a:p>
            <a:endParaRPr lang="ja-JP" altLang="en-US"/>
          </a:p>
          <a:p>
            <a:r>
              <a:rPr lang="ja-JP" altLang="en-US"/>
              <a:t>　　　　　　　　</a:t>
            </a:r>
            <a:r>
              <a:rPr lang="ja-JP" altLang="en-US">
                <a:solidFill>
                  <a:srgbClr val="FF0000"/>
                </a:solidFill>
              </a:rPr>
              <a:t>窓口</a:t>
            </a:r>
            <a:r>
              <a:rPr lang="ja-JP" altLang="en-US"/>
              <a:t>の　</a:t>
            </a:r>
            <a:r>
              <a:rPr lang="ja-JP" altLang="en-US">
                <a:solidFill>
                  <a:srgbClr val="FF0000"/>
                </a:solidFill>
              </a:rPr>
              <a:t>サービス</a:t>
            </a:r>
            <a:r>
              <a:rPr lang="ja-JP" altLang="en-US"/>
              <a:t>を受けて</a:t>
            </a:r>
          </a:p>
          <a:p>
            <a:endParaRPr lang="ja-JP" altLang="en-US"/>
          </a:p>
          <a:p>
            <a:r>
              <a:rPr lang="ja-JP" altLang="en-US"/>
              <a:t>　　　　　　　　　　　　　　　　　</a:t>
            </a:r>
            <a:r>
              <a:rPr lang="ja-JP" altLang="en-US">
                <a:solidFill>
                  <a:srgbClr val="FF0000"/>
                </a:solidFill>
              </a:rPr>
              <a:t>退去</a:t>
            </a:r>
            <a:r>
              <a:rPr lang="ja-JP" altLang="en-US"/>
              <a:t>する</a:t>
            </a:r>
          </a:p>
        </p:txBody>
      </p:sp>
      <p:pic>
        <p:nvPicPr>
          <p:cNvPr id="488453" name="Picture 5" descr="PE02709_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1588" y="3571875"/>
            <a:ext cx="1706562" cy="1538288"/>
          </a:xfrm>
          <a:prstGeom prst="rect">
            <a:avLst/>
          </a:prstGeom>
          <a:noFill/>
        </p:spPr>
      </p:pic>
      <p:pic>
        <p:nvPicPr>
          <p:cNvPr id="488458" name="Picture 10" descr="BD05615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8438" y="2406650"/>
            <a:ext cx="1162050" cy="1970088"/>
          </a:xfrm>
          <a:prstGeom prst="rect">
            <a:avLst/>
          </a:prstGeom>
          <a:noFill/>
        </p:spPr>
      </p:pic>
      <p:pic>
        <p:nvPicPr>
          <p:cNvPr id="488461" name="Picture 13" descr="AG00222_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4300" y="4621213"/>
            <a:ext cx="1411288" cy="133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「客」「窓口」「サービス」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銀行の </a:t>
            </a:r>
            <a:r>
              <a:rPr kumimoji="1" lang="en-US" altLang="ja-JP" dirty="0" smtClean="0"/>
              <a:t>ATM</a:t>
            </a:r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利用者</a:t>
            </a:r>
            <a:r>
              <a:rPr kumimoji="1" lang="ja-JP" altLang="en-US" dirty="0" smtClean="0"/>
              <a:t>　　　＋　</a:t>
            </a:r>
            <a:r>
              <a:rPr kumimoji="1" lang="en-US" altLang="ja-JP" dirty="0" smtClean="0"/>
              <a:t>ATM</a:t>
            </a:r>
            <a:r>
              <a:rPr kumimoji="1" lang="ja-JP" altLang="en-US" dirty="0"/>
              <a:t>　</a:t>
            </a:r>
            <a:r>
              <a:rPr kumimoji="1" lang="ja-JP" altLang="en-US" dirty="0" smtClean="0"/>
              <a:t>　＋　預入・出金・振込</a:t>
            </a:r>
            <a:endParaRPr kumimoji="1" lang="en-US" altLang="ja-JP" dirty="0" smtClean="0"/>
          </a:p>
          <a:p>
            <a:r>
              <a:rPr kumimoji="1" lang="ja-JP" altLang="en-US" dirty="0"/>
              <a:t>携帯</a:t>
            </a:r>
            <a:r>
              <a:rPr kumimoji="1" lang="ja-JP" altLang="en-US" dirty="0" smtClean="0"/>
              <a:t>電話</a:t>
            </a:r>
            <a:endParaRPr kumimoji="1" lang="en-US" altLang="ja-JP" dirty="0" smtClean="0"/>
          </a:p>
          <a:p>
            <a:pPr lvl="1"/>
            <a:r>
              <a:rPr kumimoji="1" lang="ja-JP" altLang="en-US" dirty="0">
                <a:solidFill>
                  <a:srgbClr val="FF0000"/>
                </a:solidFill>
              </a:rPr>
              <a:t>通話</a:t>
            </a:r>
            <a:r>
              <a:rPr kumimoji="1" lang="ja-JP" altLang="en-US" dirty="0" smtClean="0">
                <a:solidFill>
                  <a:srgbClr val="FF0000"/>
                </a:solidFill>
              </a:rPr>
              <a:t>要求</a:t>
            </a:r>
            <a:r>
              <a:rPr kumimoji="1" lang="ja-JP" altLang="en-US" dirty="0" smtClean="0"/>
              <a:t>　　＋　回線　　　＋　通話・通信（ゲーム）</a:t>
            </a:r>
            <a:endParaRPr kumimoji="1" lang="en-US" altLang="ja-JP" dirty="0" smtClean="0"/>
          </a:p>
          <a:p>
            <a:r>
              <a:rPr kumimoji="1" lang="ja-JP" altLang="en-US" dirty="0"/>
              <a:t>生産</a:t>
            </a:r>
            <a:r>
              <a:rPr kumimoji="1" lang="ja-JP" altLang="en-US" dirty="0" smtClean="0"/>
              <a:t>システム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仕掛かり品</a:t>
            </a:r>
            <a:r>
              <a:rPr kumimoji="1" lang="ja-JP" altLang="en-US" dirty="0" smtClean="0"/>
              <a:t>　＋　加工機械　＋　処理</a:t>
            </a:r>
            <a:endParaRPr kumimoji="1" lang="en-US" altLang="ja-JP" dirty="0" smtClean="0"/>
          </a:p>
          <a:p>
            <a:r>
              <a:rPr kumimoji="1" lang="ja-JP" altLang="en-US" dirty="0" smtClean="0"/>
              <a:t>駐車場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車</a:t>
            </a:r>
            <a:r>
              <a:rPr kumimoji="1" lang="ja-JP" altLang="en-US" dirty="0" smtClean="0"/>
              <a:t>　　　　　＋　駐車スペース　＋　駐車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9FEB-13E4-4AB6-8743-CB12F668C083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244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2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「客」の在庫管理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「到着　＞　退去」ならば、</a:t>
                </a:r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在庫アフレ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r>
                  <a:rPr lang="ja-JP" altLang="en-US" dirty="0" smtClean="0"/>
                  <a:t>平均的</a:t>
                </a:r>
                <a:r>
                  <a:rPr lang="ja-JP" altLang="en-US" dirty="0"/>
                  <a:t>に</a:t>
                </a:r>
              </a:p>
              <a:p>
                <a:pPr lvl="1"/>
                <a:r>
                  <a:rPr lang="ja-JP" altLang="en-US" dirty="0" smtClean="0"/>
                  <a:t>処理量</a:t>
                </a:r>
                <a:r>
                  <a:rPr lang="ja-JP" altLang="en-US" dirty="0"/>
                  <a:t>（速度</a:t>
                </a:r>
                <a:r>
                  <a:rPr lang="ja-JP" altLang="en-US" dirty="0" smtClean="0"/>
                  <a:t>）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𝜿</m:t>
                    </m:r>
                  </m:oMath>
                </a14:m>
                <a:r>
                  <a:rPr lang="ja-JP" altLang="en-US" dirty="0" smtClean="0"/>
                  <a:t>  ＞ サービス</a:t>
                </a:r>
                <a:r>
                  <a:rPr lang="ja-JP" altLang="en-US" dirty="0"/>
                  <a:t>要求量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𝝀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ja-JP" altLang="en-US" dirty="0"/>
                  <a:t>さも</a:t>
                </a:r>
                <a:r>
                  <a:rPr lang="ja-JP" altLang="en-US" dirty="0" smtClean="0"/>
                  <a:t>なければ、</a:t>
                </a:r>
                <a:endParaRPr lang="en-US" altLang="ja-JP" dirty="0" smtClean="0"/>
              </a:p>
              <a:p>
                <a:pPr lvl="2"/>
                <a:r>
                  <a:rPr lang="ja-JP" altLang="en-US" dirty="0" smtClean="0"/>
                  <a:t>未処理</a:t>
                </a:r>
                <a:r>
                  <a:rPr lang="ja-JP" altLang="en-US" dirty="0"/>
                  <a:t>要求量は</a:t>
                </a:r>
                <a:r>
                  <a:rPr lang="ja-JP" altLang="en-US" dirty="0" smtClean="0"/>
                  <a:t>累積し、</a:t>
                </a:r>
                <a:endParaRPr lang="en-US" altLang="ja-JP" dirty="0"/>
              </a:p>
              <a:p>
                <a:pPr lvl="2"/>
                <a:r>
                  <a:rPr lang="ja-JP" altLang="en-US" dirty="0" smtClean="0">
                    <a:solidFill>
                      <a:srgbClr val="FF0000"/>
                    </a:solidFill>
                  </a:rPr>
                  <a:t>システム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は破綻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する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57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9FEB-13E4-4AB6-8743-CB12F668C083}" type="slidenum">
              <a:rPr lang="en-US" altLang="ja-JP" smtClean="0"/>
              <a:pPr/>
              <a:t>15</a:t>
            </a:fld>
            <a:endParaRPr lang="en-US" altLang="ja-JP"/>
          </a:p>
        </p:txBody>
      </p:sp>
      <p:pic>
        <p:nvPicPr>
          <p:cNvPr id="934914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83" y="2761006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75" y="2803314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74" y="2933945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62" y="2803314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45" y="2783086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64" y="2768073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95" y="2788788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30" y="2924744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2" y="2803313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36" y="2788790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2788790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88790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915" name="Picture 3" descr="C:\Users\sakasegawa\AppData\Local\Microsoft\Windows\Temporary Internet Files\Content.IE5\TW91G1CN\MC9003570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930" y="2309495"/>
            <a:ext cx="1469091" cy="15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81" y="2761005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5202070" y="4644135"/>
            <a:ext cx="2790311" cy="1665185"/>
            <a:chOff x="1849438" y="2628900"/>
            <a:chExt cx="5000625" cy="3157538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 flipV="1">
              <a:off x="1849438" y="2628900"/>
              <a:ext cx="0" cy="3157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1849438" y="5786438"/>
              <a:ext cx="5000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V="1">
              <a:off x="1849438" y="2889250"/>
              <a:ext cx="4248150" cy="289718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V="1">
              <a:off x="1866900" y="3924300"/>
              <a:ext cx="4410075" cy="18621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5068888" y="3330575"/>
              <a:ext cx="771525" cy="261938"/>
              <a:chOff x="3423" y="2098"/>
              <a:chExt cx="486" cy="165"/>
            </a:xfrm>
          </p:grpSpPr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3423" y="2263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3678" y="2098"/>
                <a:ext cx="60" cy="1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83"/>
                  </a:cxn>
                  <a:cxn ang="0">
                    <a:pos x="58" y="165"/>
                  </a:cxn>
                </a:cxnLst>
                <a:rect l="0" t="0" r="r" b="b"/>
                <a:pathLst>
                  <a:path w="60" h="165">
                    <a:moveTo>
                      <a:pt x="0" y="0"/>
                    </a:moveTo>
                    <a:cubicBezTo>
                      <a:pt x="20" y="28"/>
                      <a:pt x="40" y="56"/>
                      <a:pt x="50" y="83"/>
                    </a:cubicBezTo>
                    <a:cubicBezTo>
                      <a:pt x="60" y="110"/>
                      <a:pt x="59" y="137"/>
                      <a:pt x="58" y="165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2809875" y="5094288"/>
              <a:ext cx="1044575" cy="300037"/>
              <a:chOff x="2000" y="3209"/>
              <a:chExt cx="658" cy="189"/>
            </a:xfrm>
          </p:grpSpPr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2000" y="3398"/>
                <a:ext cx="6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2436" y="3209"/>
                <a:ext cx="58" cy="1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99"/>
                  </a:cxn>
                  <a:cxn ang="0">
                    <a:pos x="57" y="181"/>
                  </a:cxn>
                </a:cxnLst>
                <a:rect l="0" t="0" r="r" b="b"/>
                <a:pathLst>
                  <a:path w="58" h="181">
                    <a:moveTo>
                      <a:pt x="0" y="0"/>
                    </a:moveTo>
                    <a:cubicBezTo>
                      <a:pt x="20" y="34"/>
                      <a:pt x="40" y="69"/>
                      <a:pt x="49" y="99"/>
                    </a:cubicBezTo>
                    <a:cubicBezTo>
                      <a:pt x="58" y="129"/>
                      <a:pt x="57" y="155"/>
                      <a:pt x="57" y="181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5831105" y="3141018"/>
                  <a:ext cx="5329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105" y="3141018"/>
                  <a:ext cx="53296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4898" b="-7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3848936" y="4919960"/>
                  <a:ext cx="5439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𝜅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936" y="4919960"/>
                  <a:ext cx="54399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2000" b="-6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27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FF3E-D67D-4BAB-B7EF-DE24941EA997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グラフを使った分析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67263"/>
          </a:xfrm>
        </p:spPr>
        <p:txBody>
          <a:bodyPr/>
          <a:lstStyle/>
          <a:p>
            <a:r>
              <a:rPr lang="ja-JP" altLang="en-US" dirty="0"/>
              <a:t>待ち行列の長さの時間変化表示法</a:t>
            </a:r>
          </a:p>
          <a:p>
            <a:pPr lvl="1"/>
            <a:r>
              <a:rPr lang="ja-JP" altLang="en-US" dirty="0"/>
              <a:t>在庫グラフ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pPr lvl="1"/>
            <a:r>
              <a:rPr lang="ja-JP" altLang="en-US" dirty="0"/>
              <a:t>累積グラフ</a:t>
            </a:r>
          </a:p>
          <a:p>
            <a:pPr lvl="2"/>
            <a:r>
              <a:rPr lang="ja-JP" altLang="en-US" dirty="0"/>
              <a:t>到着客、退去客を累積したものを同じ座標軸に表示</a:t>
            </a:r>
          </a:p>
        </p:txBody>
      </p:sp>
      <p:sp>
        <p:nvSpPr>
          <p:cNvPr id="788504" name="Line 24"/>
          <p:cNvSpPr>
            <a:spLocks noChangeShapeType="1"/>
          </p:cNvSpPr>
          <p:nvPr/>
        </p:nvSpPr>
        <p:spPr bwMode="auto">
          <a:xfrm>
            <a:off x="1062038" y="4284663"/>
            <a:ext cx="6931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05" name="Line 25"/>
          <p:cNvSpPr>
            <a:spLocks noChangeShapeType="1"/>
          </p:cNvSpPr>
          <p:nvPr/>
        </p:nvSpPr>
        <p:spPr bwMode="auto">
          <a:xfrm flipV="1">
            <a:off x="1062038" y="2798763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06" name="Line 26"/>
          <p:cNvSpPr>
            <a:spLocks noChangeShapeType="1"/>
          </p:cNvSpPr>
          <p:nvPr/>
        </p:nvSpPr>
        <p:spPr bwMode="auto">
          <a:xfrm>
            <a:off x="1468438" y="3968750"/>
            <a:ext cx="103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07" name="Line 27"/>
          <p:cNvSpPr>
            <a:spLocks noChangeShapeType="1"/>
          </p:cNvSpPr>
          <p:nvPr/>
        </p:nvSpPr>
        <p:spPr bwMode="auto">
          <a:xfrm>
            <a:off x="2503488" y="3654425"/>
            <a:ext cx="379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08" name="Line 28"/>
          <p:cNvSpPr>
            <a:spLocks noChangeShapeType="1"/>
          </p:cNvSpPr>
          <p:nvPr/>
        </p:nvSpPr>
        <p:spPr bwMode="auto">
          <a:xfrm>
            <a:off x="2892425" y="3338513"/>
            <a:ext cx="352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09" name="Line 29"/>
          <p:cNvSpPr>
            <a:spLocks noChangeShapeType="1"/>
          </p:cNvSpPr>
          <p:nvPr/>
        </p:nvSpPr>
        <p:spPr bwMode="auto">
          <a:xfrm>
            <a:off x="4300538" y="3654425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0" name="Line 30"/>
          <p:cNvSpPr>
            <a:spLocks noChangeShapeType="1"/>
          </p:cNvSpPr>
          <p:nvPr/>
        </p:nvSpPr>
        <p:spPr bwMode="auto">
          <a:xfrm>
            <a:off x="4714875" y="3968750"/>
            <a:ext cx="630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1" name="Line 31"/>
          <p:cNvSpPr>
            <a:spLocks noChangeShapeType="1"/>
          </p:cNvSpPr>
          <p:nvPr/>
        </p:nvSpPr>
        <p:spPr bwMode="auto">
          <a:xfrm>
            <a:off x="6103938" y="3968750"/>
            <a:ext cx="854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2" name="Line 32"/>
          <p:cNvSpPr>
            <a:spLocks noChangeShapeType="1"/>
          </p:cNvSpPr>
          <p:nvPr/>
        </p:nvSpPr>
        <p:spPr bwMode="auto">
          <a:xfrm>
            <a:off x="6958013" y="3654025"/>
            <a:ext cx="946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3" name="AutoShape 33"/>
          <p:cNvSpPr>
            <a:spLocks noChangeArrowheads="1"/>
          </p:cNvSpPr>
          <p:nvPr/>
        </p:nvSpPr>
        <p:spPr bwMode="auto">
          <a:xfrm>
            <a:off x="1376363" y="4284663"/>
            <a:ext cx="134937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4" name="AutoShape 34"/>
          <p:cNvSpPr>
            <a:spLocks noChangeArrowheads="1"/>
          </p:cNvSpPr>
          <p:nvPr/>
        </p:nvSpPr>
        <p:spPr bwMode="auto">
          <a:xfrm>
            <a:off x="2457450" y="4284663"/>
            <a:ext cx="134938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5" name="AutoShape 35"/>
          <p:cNvSpPr>
            <a:spLocks noChangeArrowheads="1"/>
          </p:cNvSpPr>
          <p:nvPr/>
        </p:nvSpPr>
        <p:spPr bwMode="auto">
          <a:xfrm>
            <a:off x="2861888" y="4284663"/>
            <a:ext cx="134937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6" name="AutoShape 36"/>
          <p:cNvSpPr>
            <a:spLocks noChangeArrowheads="1"/>
          </p:cNvSpPr>
          <p:nvPr/>
        </p:nvSpPr>
        <p:spPr bwMode="auto">
          <a:xfrm>
            <a:off x="6011863" y="4284663"/>
            <a:ext cx="134937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7" name="AutoShape 37"/>
          <p:cNvSpPr>
            <a:spLocks noChangeArrowheads="1"/>
          </p:cNvSpPr>
          <p:nvPr/>
        </p:nvSpPr>
        <p:spPr bwMode="auto">
          <a:xfrm>
            <a:off x="6867525" y="4284663"/>
            <a:ext cx="134938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8" name="AutoShape 38"/>
          <p:cNvSpPr>
            <a:spLocks noChangeArrowheads="1"/>
          </p:cNvSpPr>
          <p:nvPr/>
        </p:nvSpPr>
        <p:spPr bwMode="auto">
          <a:xfrm>
            <a:off x="3182938" y="2979738"/>
            <a:ext cx="134937" cy="269875"/>
          </a:xfrm>
          <a:prstGeom prst="triangle">
            <a:avLst>
              <a:gd name="adj" fmla="val 50000"/>
            </a:avLst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9" name="AutoShape 39"/>
          <p:cNvSpPr>
            <a:spLocks noChangeArrowheads="1"/>
          </p:cNvSpPr>
          <p:nvPr/>
        </p:nvSpPr>
        <p:spPr bwMode="auto">
          <a:xfrm>
            <a:off x="4603750" y="3294063"/>
            <a:ext cx="134938" cy="269875"/>
          </a:xfrm>
          <a:prstGeom prst="triangle">
            <a:avLst>
              <a:gd name="adj" fmla="val 50000"/>
            </a:avLst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20" name="AutoShape 40"/>
          <p:cNvSpPr>
            <a:spLocks noChangeArrowheads="1"/>
          </p:cNvSpPr>
          <p:nvPr/>
        </p:nvSpPr>
        <p:spPr bwMode="auto">
          <a:xfrm>
            <a:off x="5249863" y="3609975"/>
            <a:ext cx="134937" cy="269875"/>
          </a:xfrm>
          <a:prstGeom prst="triangle">
            <a:avLst>
              <a:gd name="adj" fmla="val 50000"/>
            </a:avLst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21" name="Text Box 41"/>
          <p:cNvSpPr txBox="1">
            <a:spLocks noChangeArrowheads="1"/>
          </p:cNvSpPr>
          <p:nvPr/>
        </p:nvSpPr>
        <p:spPr bwMode="auto">
          <a:xfrm>
            <a:off x="4835525" y="3109913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 dirty="0">
                <a:solidFill>
                  <a:srgbClr val="FF00FF"/>
                </a:solidFill>
                <a:ea typeface="HG丸ｺﾞｼｯｸM-PRO" pitchFamily="50" charset="-128"/>
              </a:rPr>
              <a:t>退去</a:t>
            </a:r>
          </a:p>
        </p:txBody>
      </p:sp>
      <p:sp>
        <p:nvSpPr>
          <p:cNvPr id="788522" name="Text Box 42"/>
          <p:cNvSpPr txBox="1">
            <a:spLocks noChangeArrowheads="1"/>
          </p:cNvSpPr>
          <p:nvPr/>
        </p:nvSpPr>
        <p:spPr bwMode="auto">
          <a:xfrm>
            <a:off x="1557338" y="4375150"/>
            <a:ext cx="811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 dirty="0">
                <a:solidFill>
                  <a:srgbClr val="33CCCC"/>
                </a:solidFill>
                <a:ea typeface="HG丸ｺﾞｼｯｸM-PRO" pitchFamily="50" charset="-128"/>
              </a:rPr>
              <a:t>到着</a:t>
            </a:r>
          </a:p>
        </p:txBody>
      </p:sp>
      <p:sp>
        <p:nvSpPr>
          <p:cNvPr id="788523" name="Line 43"/>
          <p:cNvSpPr>
            <a:spLocks noChangeShapeType="1"/>
          </p:cNvSpPr>
          <p:nvPr/>
        </p:nvSpPr>
        <p:spPr bwMode="auto">
          <a:xfrm>
            <a:off x="3248025" y="3641725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88524" name="Line 44"/>
          <p:cNvSpPr>
            <a:spLocks noChangeShapeType="1"/>
          </p:cNvSpPr>
          <p:nvPr/>
        </p:nvSpPr>
        <p:spPr bwMode="auto">
          <a:xfrm>
            <a:off x="3905250" y="3298825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88525" name="AutoShape 45"/>
          <p:cNvSpPr>
            <a:spLocks noChangeArrowheads="1"/>
          </p:cNvSpPr>
          <p:nvPr/>
        </p:nvSpPr>
        <p:spPr bwMode="auto">
          <a:xfrm>
            <a:off x="4203700" y="2960688"/>
            <a:ext cx="134938" cy="269875"/>
          </a:xfrm>
          <a:prstGeom prst="triangle">
            <a:avLst>
              <a:gd name="adj" fmla="val 50000"/>
            </a:avLst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26" name="AutoShape 46"/>
          <p:cNvSpPr>
            <a:spLocks noChangeArrowheads="1"/>
          </p:cNvSpPr>
          <p:nvPr/>
        </p:nvSpPr>
        <p:spPr bwMode="auto">
          <a:xfrm>
            <a:off x="3846513" y="4284663"/>
            <a:ext cx="134937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5345113" y="4291013"/>
            <a:ext cx="7342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1062038" y="4281488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246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93-F9A1-403A-86BD-6E8578CD32AB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累積グラフを使った分析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67263"/>
          </a:xfrm>
        </p:spPr>
        <p:txBody>
          <a:bodyPr/>
          <a:lstStyle/>
          <a:p>
            <a:r>
              <a:rPr lang="ja-JP" altLang="en-US"/>
              <a:t>待ち行列の長さの時間変化表示法</a:t>
            </a:r>
          </a:p>
          <a:p>
            <a:pPr lvl="1"/>
            <a:r>
              <a:rPr lang="ja-JP" altLang="en-US"/>
              <a:t>累積グラフ</a:t>
            </a:r>
          </a:p>
          <a:p>
            <a:pPr lvl="2"/>
            <a:r>
              <a:rPr lang="ja-JP" altLang="en-US"/>
              <a:t>到着客、退去客を累積したものを同じ座標軸に表示</a:t>
            </a:r>
          </a:p>
        </p:txBody>
      </p:sp>
      <p:sp>
        <p:nvSpPr>
          <p:cNvPr id="790555" name="Text Box 27"/>
          <p:cNvSpPr txBox="1">
            <a:spLocks noChangeArrowheads="1"/>
          </p:cNvSpPr>
          <p:nvPr/>
        </p:nvSpPr>
        <p:spPr bwMode="auto">
          <a:xfrm>
            <a:off x="3176588" y="3924300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600" b="1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累積到着客数</a:t>
            </a:r>
          </a:p>
        </p:txBody>
      </p:sp>
      <p:sp>
        <p:nvSpPr>
          <p:cNvPr id="790559" name="Line 31"/>
          <p:cNvSpPr>
            <a:spLocks noChangeShapeType="1"/>
          </p:cNvSpPr>
          <p:nvPr/>
        </p:nvSpPr>
        <p:spPr bwMode="auto">
          <a:xfrm>
            <a:off x="2276475" y="6038850"/>
            <a:ext cx="4186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0560" name="Line 32"/>
          <p:cNvSpPr>
            <a:spLocks noChangeShapeType="1"/>
          </p:cNvSpPr>
          <p:nvPr/>
        </p:nvSpPr>
        <p:spPr bwMode="auto">
          <a:xfrm flipV="1">
            <a:off x="2232025" y="387826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0561" name="Freeform 33"/>
          <p:cNvSpPr>
            <a:spLocks/>
          </p:cNvSpPr>
          <p:nvPr/>
        </p:nvSpPr>
        <p:spPr bwMode="auto">
          <a:xfrm>
            <a:off x="2276475" y="3833813"/>
            <a:ext cx="3870325" cy="2160587"/>
          </a:xfrm>
          <a:custGeom>
            <a:avLst/>
            <a:gdLst/>
            <a:ahLst/>
            <a:cxnLst>
              <a:cxn ang="0">
                <a:pos x="0" y="1302"/>
              </a:cxn>
              <a:cxn ang="0">
                <a:pos x="282" y="1254"/>
              </a:cxn>
              <a:cxn ang="0">
                <a:pos x="540" y="1014"/>
              </a:cxn>
              <a:cxn ang="0">
                <a:pos x="876" y="390"/>
              </a:cxn>
              <a:cxn ang="0">
                <a:pos x="1140" y="138"/>
              </a:cxn>
              <a:cxn ang="0">
                <a:pos x="1662" y="0"/>
              </a:cxn>
            </a:cxnLst>
            <a:rect l="0" t="0" r="r" b="b"/>
            <a:pathLst>
              <a:path w="1662" h="1302">
                <a:moveTo>
                  <a:pt x="0" y="1302"/>
                </a:moveTo>
                <a:cubicBezTo>
                  <a:pt x="96" y="1302"/>
                  <a:pt x="192" y="1302"/>
                  <a:pt x="282" y="1254"/>
                </a:cubicBezTo>
                <a:cubicBezTo>
                  <a:pt x="372" y="1206"/>
                  <a:pt x="441" y="1158"/>
                  <a:pt x="540" y="1014"/>
                </a:cubicBezTo>
                <a:cubicBezTo>
                  <a:pt x="639" y="870"/>
                  <a:pt x="776" y="536"/>
                  <a:pt x="876" y="390"/>
                </a:cubicBezTo>
                <a:cubicBezTo>
                  <a:pt x="976" y="244"/>
                  <a:pt x="1009" y="203"/>
                  <a:pt x="1140" y="138"/>
                </a:cubicBezTo>
                <a:cubicBezTo>
                  <a:pt x="1271" y="73"/>
                  <a:pt x="1466" y="36"/>
                  <a:pt x="166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0562" name="Freeform 34"/>
          <p:cNvSpPr>
            <a:spLocks/>
          </p:cNvSpPr>
          <p:nvPr/>
        </p:nvSpPr>
        <p:spPr bwMode="auto">
          <a:xfrm>
            <a:off x="3028950" y="3924300"/>
            <a:ext cx="3252788" cy="2093913"/>
          </a:xfrm>
          <a:custGeom>
            <a:avLst/>
            <a:gdLst/>
            <a:ahLst/>
            <a:cxnLst>
              <a:cxn ang="0">
                <a:pos x="0" y="1308"/>
              </a:cxn>
              <a:cxn ang="0">
                <a:pos x="444" y="1224"/>
              </a:cxn>
              <a:cxn ang="0">
                <a:pos x="804" y="870"/>
              </a:cxn>
              <a:cxn ang="0">
                <a:pos x="1110" y="468"/>
              </a:cxn>
              <a:cxn ang="0">
                <a:pos x="1362" y="84"/>
              </a:cxn>
              <a:cxn ang="0">
                <a:pos x="1560" y="0"/>
              </a:cxn>
            </a:cxnLst>
            <a:rect l="0" t="0" r="r" b="b"/>
            <a:pathLst>
              <a:path w="1560" h="1308">
                <a:moveTo>
                  <a:pt x="0" y="1308"/>
                </a:moveTo>
                <a:cubicBezTo>
                  <a:pt x="155" y="1302"/>
                  <a:pt x="310" y="1297"/>
                  <a:pt x="444" y="1224"/>
                </a:cubicBezTo>
                <a:cubicBezTo>
                  <a:pt x="578" y="1151"/>
                  <a:pt x="693" y="996"/>
                  <a:pt x="804" y="870"/>
                </a:cubicBezTo>
                <a:cubicBezTo>
                  <a:pt x="915" y="744"/>
                  <a:pt x="1017" y="599"/>
                  <a:pt x="1110" y="468"/>
                </a:cubicBezTo>
                <a:cubicBezTo>
                  <a:pt x="1203" y="337"/>
                  <a:pt x="1287" y="162"/>
                  <a:pt x="1362" y="84"/>
                </a:cubicBezTo>
                <a:cubicBezTo>
                  <a:pt x="1437" y="6"/>
                  <a:pt x="1498" y="3"/>
                  <a:pt x="15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0563" name="Text Box 35"/>
          <p:cNvSpPr txBox="1">
            <a:spLocks noChangeArrowheads="1"/>
          </p:cNvSpPr>
          <p:nvPr/>
        </p:nvSpPr>
        <p:spPr bwMode="auto">
          <a:xfrm>
            <a:off x="4616450" y="5408613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600" b="1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累積退去客数</a:t>
            </a:r>
          </a:p>
        </p:txBody>
      </p:sp>
      <p:sp>
        <p:nvSpPr>
          <p:cNvPr id="790564" name="AutoShape 36"/>
          <p:cNvSpPr>
            <a:spLocks noChangeArrowheads="1"/>
          </p:cNvSpPr>
          <p:nvPr/>
        </p:nvSpPr>
        <p:spPr bwMode="auto">
          <a:xfrm>
            <a:off x="6146800" y="4598988"/>
            <a:ext cx="1530545" cy="809625"/>
          </a:xfrm>
          <a:prstGeom prst="wedgeEllipseCallout">
            <a:avLst>
              <a:gd name="adj1" fmla="val -78097"/>
              <a:gd name="adj2" fmla="val -48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ja-JP"/>
          </a:p>
        </p:txBody>
      </p:sp>
      <p:sp>
        <p:nvSpPr>
          <p:cNvPr id="790565" name="Oval 37"/>
          <p:cNvSpPr>
            <a:spLocks noChangeArrowheads="1"/>
          </p:cNvSpPr>
          <p:nvPr/>
        </p:nvSpPr>
        <p:spPr bwMode="auto">
          <a:xfrm>
            <a:off x="5340350" y="4475163"/>
            <a:ext cx="257175" cy="17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6408019" y="5276683"/>
            <a:ext cx="273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6681069" y="5190958"/>
            <a:ext cx="136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6817594" y="5100059"/>
            <a:ext cx="106363" cy="5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6923957" y="5004175"/>
            <a:ext cx="136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>
            <a:off x="7059555" y="4914165"/>
            <a:ext cx="1819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>
            <a:off x="7241456" y="4824155"/>
            <a:ext cx="273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3100" y="1997075"/>
            <a:ext cx="7772400" cy="2017713"/>
          </a:xfrm>
        </p:spPr>
        <p:txBody>
          <a:bodyPr/>
          <a:lstStyle/>
          <a:p>
            <a:r>
              <a:rPr lang="ja-JP" altLang="en-US" sz="5400" dirty="0" smtClean="0"/>
              <a:t>平均値解析</a:t>
            </a:r>
            <a:endParaRPr lang="ja-JP" altLang="en-US" sz="5400" dirty="0">
              <a:solidFill>
                <a:schemeClr val="accent1"/>
              </a:solidFill>
            </a:endParaRPr>
          </a:p>
        </p:txBody>
      </p:sp>
      <p:sp>
        <p:nvSpPr>
          <p:cNvPr id="5365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246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780-9887-4239-B4FC-D8BB31CD0BE3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579438"/>
            <a:ext cx="8091488" cy="508000"/>
          </a:xfrm>
        </p:spPr>
        <p:txBody>
          <a:bodyPr/>
          <a:lstStyle/>
          <a:p>
            <a:r>
              <a:rPr lang="ja-JP" altLang="en-US" dirty="0"/>
              <a:t>ＴＤＳの瞬間</a:t>
            </a:r>
            <a:r>
              <a:rPr lang="ja-JP" altLang="en-US" dirty="0" smtClean="0"/>
              <a:t>滞在者数の測り方</a:t>
            </a:r>
            <a:endParaRPr lang="ja-JP" altLang="en-US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空中写真を撮って数える</a:t>
            </a:r>
          </a:p>
          <a:p>
            <a:pPr lvl="1"/>
            <a:r>
              <a:rPr lang="ja-JP" altLang="en-US" dirty="0"/>
              <a:t>警察調べ、主催者調べ</a:t>
            </a:r>
          </a:p>
          <a:p>
            <a:r>
              <a:rPr lang="ja-JP" altLang="en-US" dirty="0" smtClean="0"/>
              <a:t>滞在者数　＝　累積</a:t>
            </a:r>
            <a:r>
              <a:rPr lang="ja-JP" altLang="en-US" dirty="0"/>
              <a:t>入場者数 － 累積退場者数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317625" y="3470275"/>
            <a:ext cx="6694488" cy="2960688"/>
            <a:chOff x="1317625" y="3470275"/>
            <a:chExt cx="6694488" cy="2960688"/>
          </a:xfrm>
        </p:grpSpPr>
        <p:sp>
          <p:nvSpPr>
            <p:cNvPr id="740356" name="Line 4"/>
            <p:cNvSpPr>
              <a:spLocks noChangeShapeType="1"/>
            </p:cNvSpPr>
            <p:nvPr/>
          </p:nvSpPr>
          <p:spPr bwMode="auto">
            <a:xfrm>
              <a:off x="2154238" y="6296025"/>
              <a:ext cx="5129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0357" name="Line 5"/>
            <p:cNvSpPr>
              <a:spLocks noChangeShapeType="1"/>
            </p:cNvSpPr>
            <p:nvPr/>
          </p:nvSpPr>
          <p:spPr bwMode="auto">
            <a:xfrm flipV="1">
              <a:off x="2154238" y="3538538"/>
              <a:ext cx="0" cy="274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0358" name="Freeform 6"/>
            <p:cNvSpPr>
              <a:spLocks/>
            </p:cNvSpPr>
            <p:nvPr/>
          </p:nvSpPr>
          <p:spPr bwMode="auto">
            <a:xfrm>
              <a:off x="2200275" y="3584575"/>
              <a:ext cx="4587875" cy="2697163"/>
            </a:xfrm>
            <a:custGeom>
              <a:avLst/>
              <a:gdLst/>
              <a:ahLst/>
              <a:cxnLst>
                <a:cxn ang="0">
                  <a:pos x="0" y="1680"/>
                </a:cxn>
                <a:cxn ang="0">
                  <a:pos x="371" y="1650"/>
                </a:cxn>
                <a:cxn ang="0">
                  <a:pos x="860" y="1514"/>
                </a:cxn>
                <a:cxn ang="0">
                  <a:pos x="1279" y="1182"/>
                </a:cxn>
                <a:cxn ang="0">
                  <a:pos x="1621" y="781"/>
                </a:cxn>
                <a:cxn ang="0">
                  <a:pos x="1982" y="352"/>
                </a:cxn>
                <a:cxn ang="0">
                  <a:pos x="2324" y="98"/>
                </a:cxn>
                <a:cxn ang="0">
                  <a:pos x="2539" y="30"/>
                </a:cxn>
                <a:cxn ang="0">
                  <a:pos x="2812" y="0"/>
                </a:cxn>
              </a:cxnLst>
              <a:rect l="0" t="0" r="r" b="b"/>
              <a:pathLst>
                <a:path w="2812" h="1680">
                  <a:moveTo>
                    <a:pt x="0" y="1680"/>
                  </a:moveTo>
                  <a:cubicBezTo>
                    <a:pt x="114" y="1679"/>
                    <a:pt x="228" y="1678"/>
                    <a:pt x="371" y="1650"/>
                  </a:cubicBezTo>
                  <a:cubicBezTo>
                    <a:pt x="514" y="1622"/>
                    <a:pt x="709" y="1592"/>
                    <a:pt x="860" y="1514"/>
                  </a:cubicBezTo>
                  <a:cubicBezTo>
                    <a:pt x="1011" y="1436"/>
                    <a:pt x="1152" y="1304"/>
                    <a:pt x="1279" y="1182"/>
                  </a:cubicBezTo>
                  <a:cubicBezTo>
                    <a:pt x="1406" y="1060"/>
                    <a:pt x="1504" y="919"/>
                    <a:pt x="1621" y="781"/>
                  </a:cubicBezTo>
                  <a:cubicBezTo>
                    <a:pt x="1738" y="643"/>
                    <a:pt x="1865" y="466"/>
                    <a:pt x="1982" y="352"/>
                  </a:cubicBezTo>
                  <a:cubicBezTo>
                    <a:pt x="2099" y="238"/>
                    <a:pt x="2231" y="152"/>
                    <a:pt x="2324" y="98"/>
                  </a:cubicBezTo>
                  <a:cubicBezTo>
                    <a:pt x="2417" y="44"/>
                    <a:pt x="2458" y="46"/>
                    <a:pt x="2539" y="30"/>
                  </a:cubicBezTo>
                  <a:cubicBezTo>
                    <a:pt x="2620" y="14"/>
                    <a:pt x="2716" y="7"/>
                    <a:pt x="2812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0359" name="Freeform 7"/>
            <p:cNvSpPr>
              <a:spLocks/>
            </p:cNvSpPr>
            <p:nvPr/>
          </p:nvSpPr>
          <p:spPr bwMode="auto">
            <a:xfrm>
              <a:off x="2171700" y="3584575"/>
              <a:ext cx="4600575" cy="2713038"/>
            </a:xfrm>
            <a:custGeom>
              <a:avLst/>
              <a:gdLst/>
              <a:ahLst/>
              <a:cxnLst>
                <a:cxn ang="0">
                  <a:pos x="0" y="1699"/>
                </a:cxn>
                <a:cxn ang="0">
                  <a:pos x="449" y="1328"/>
                </a:cxn>
                <a:cxn ang="0">
                  <a:pos x="712" y="1054"/>
                </a:cxn>
                <a:cxn ang="0">
                  <a:pos x="1044" y="654"/>
                </a:cxn>
                <a:cxn ang="0">
                  <a:pos x="1200" y="498"/>
                </a:cxn>
                <a:cxn ang="0">
                  <a:pos x="1415" y="312"/>
                </a:cxn>
                <a:cxn ang="0">
                  <a:pos x="1698" y="166"/>
                </a:cxn>
                <a:cxn ang="0">
                  <a:pos x="2001" y="58"/>
                </a:cxn>
                <a:cxn ang="0">
                  <a:pos x="2333" y="19"/>
                </a:cxn>
                <a:cxn ang="0">
                  <a:pos x="2518" y="10"/>
                </a:cxn>
                <a:cxn ang="0">
                  <a:pos x="2889" y="0"/>
                </a:cxn>
              </a:cxnLst>
              <a:rect l="0" t="0" r="r" b="b"/>
              <a:pathLst>
                <a:path w="2889" h="1699">
                  <a:moveTo>
                    <a:pt x="0" y="1699"/>
                  </a:moveTo>
                  <a:cubicBezTo>
                    <a:pt x="165" y="1567"/>
                    <a:pt x="330" y="1435"/>
                    <a:pt x="449" y="1328"/>
                  </a:cubicBezTo>
                  <a:cubicBezTo>
                    <a:pt x="568" y="1221"/>
                    <a:pt x="613" y="1166"/>
                    <a:pt x="712" y="1054"/>
                  </a:cubicBezTo>
                  <a:cubicBezTo>
                    <a:pt x="811" y="942"/>
                    <a:pt x="963" y="747"/>
                    <a:pt x="1044" y="654"/>
                  </a:cubicBezTo>
                  <a:cubicBezTo>
                    <a:pt x="1125" y="561"/>
                    <a:pt x="1138" y="555"/>
                    <a:pt x="1200" y="498"/>
                  </a:cubicBezTo>
                  <a:cubicBezTo>
                    <a:pt x="1262" y="441"/>
                    <a:pt x="1332" y="367"/>
                    <a:pt x="1415" y="312"/>
                  </a:cubicBezTo>
                  <a:cubicBezTo>
                    <a:pt x="1498" y="257"/>
                    <a:pt x="1600" y="208"/>
                    <a:pt x="1698" y="166"/>
                  </a:cubicBezTo>
                  <a:cubicBezTo>
                    <a:pt x="1796" y="124"/>
                    <a:pt x="1895" y="82"/>
                    <a:pt x="2001" y="58"/>
                  </a:cubicBezTo>
                  <a:cubicBezTo>
                    <a:pt x="2107" y="34"/>
                    <a:pt x="2247" y="27"/>
                    <a:pt x="2333" y="19"/>
                  </a:cubicBezTo>
                  <a:cubicBezTo>
                    <a:pt x="2419" y="11"/>
                    <a:pt x="2425" y="13"/>
                    <a:pt x="2518" y="10"/>
                  </a:cubicBezTo>
                  <a:cubicBezTo>
                    <a:pt x="2611" y="7"/>
                    <a:pt x="2750" y="3"/>
                    <a:pt x="28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0360" name="Text Box 8"/>
            <p:cNvSpPr txBox="1">
              <a:spLocks noChangeArrowheads="1"/>
            </p:cNvSpPr>
            <p:nvPr/>
          </p:nvSpPr>
          <p:spPr bwMode="auto">
            <a:xfrm>
              <a:off x="7392988" y="6094413"/>
              <a:ext cx="619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 b="1">
                  <a:solidFill>
                    <a:srgbClr val="0000CC"/>
                  </a:solidFill>
                  <a:ea typeface="HG丸ｺﾞｼｯｸM-PRO" pitchFamily="50" charset="-128"/>
                </a:rPr>
                <a:t>時刻</a:t>
              </a:r>
            </a:p>
          </p:txBody>
        </p:sp>
        <p:sp>
          <p:nvSpPr>
            <p:cNvPr id="740361" name="Text Box 9"/>
            <p:cNvSpPr txBox="1">
              <a:spLocks noChangeArrowheads="1"/>
            </p:cNvSpPr>
            <p:nvPr/>
          </p:nvSpPr>
          <p:spPr bwMode="auto">
            <a:xfrm>
              <a:off x="1317625" y="3614738"/>
              <a:ext cx="619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 b="1">
                  <a:solidFill>
                    <a:srgbClr val="0000CC"/>
                  </a:solidFill>
                  <a:ea typeface="HG丸ｺﾞｼｯｸM-PRO" pitchFamily="50" charset="-128"/>
                </a:rPr>
                <a:t>人数</a:t>
              </a:r>
            </a:p>
          </p:txBody>
        </p:sp>
        <p:sp>
          <p:nvSpPr>
            <p:cNvPr id="740362" name="Line 10"/>
            <p:cNvSpPr>
              <a:spLocks noChangeShapeType="1"/>
            </p:cNvSpPr>
            <p:nvPr/>
          </p:nvSpPr>
          <p:spPr bwMode="auto">
            <a:xfrm rot="-5400000">
              <a:off x="3207544" y="5258594"/>
              <a:ext cx="20780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0363" name="Line 11"/>
            <p:cNvSpPr>
              <a:spLocks noChangeShapeType="1"/>
            </p:cNvSpPr>
            <p:nvPr/>
          </p:nvSpPr>
          <p:spPr bwMode="auto">
            <a:xfrm rot="-5400000">
              <a:off x="3595688" y="4884738"/>
              <a:ext cx="1333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0364" name="AutoShape 12"/>
            <p:cNvSpPr>
              <a:spLocks noChangeArrowheads="1"/>
            </p:cNvSpPr>
            <p:nvPr/>
          </p:nvSpPr>
          <p:spPr bwMode="auto">
            <a:xfrm>
              <a:off x="5546725" y="4778375"/>
              <a:ext cx="2122488" cy="449263"/>
            </a:xfrm>
            <a:prstGeom prst="wedgeEllipseCallout">
              <a:avLst>
                <a:gd name="adj1" fmla="val -59875"/>
                <a:gd name="adj2" fmla="val -147171"/>
              </a:avLst>
            </a:prstGeom>
            <a:solidFill>
              <a:srgbClr val="FFCCFF"/>
            </a:solidFill>
            <a:ln w="9525">
              <a:solidFill>
                <a:srgbClr val="FFCC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ja-JP" altLang="en-US" sz="1600" b="1">
                  <a:solidFill>
                    <a:srgbClr val="FF0000"/>
                  </a:solidFill>
                  <a:ea typeface="HG丸ｺﾞｼｯｸM-PRO" pitchFamily="50" charset="-128"/>
                </a:rPr>
                <a:t>累積退場者数</a:t>
              </a:r>
            </a:p>
          </p:txBody>
        </p:sp>
        <p:sp>
          <p:nvSpPr>
            <p:cNvPr id="740365" name="AutoShape 13"/>
            <p:cNvSpPr>
              <a:spLocks noChangeArrowheads="1"/>
            </p:cNvSpPr>
            <p:nvPr/>
          </p:nvSpPr>
          <p:spPr bwMode="auto">
            <a:xfrm>
              <a:off x="2357438" y="3470275"/>
              <a:ext cx="2122487" cy="449263"/>
            </a:xfrm>
            <a:prstGeom prst="wedgeEllipseCallout">
              <a:avLst>
                <a:gd name="adj1" fmla="val 17838"/>
                <a:gd name="adj2" fmla="val 213250"/>
              </a:avLst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ja-JP" altLang="en-US" sz="1600" b="1">
                  <a:solidFill>
                    <a:srgbClr val="0000CC"/>
                  </a:solidFill>
                  <a:ea typeface="HG丸ｺﾞｼｯｸM-PRO" pitchFamily="50" charset="-128"/>
                </a:rPr>
                <a:t>累積入場者数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05F9-75D7-4E8B-93CE-B3CFA70BB8FB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待ち行列理論とは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不特定多数の人・モノが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容量が有限の特定の施設を利用するときに生じる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混雑現象を解析すること</a:t>
            </a:r>
          </a:p>
        </p:txBody>
      </p:sp>
      <p:pic>
        <p:nvPicPr>
          <p:cNvPr id="378908" name="Picture 28" descr="tanabataflwer2004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89363"/>
            <a:ext cx="2857500" cy="2143125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244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E978-4A5F-4933-AD12-D1E7DB9CD192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平均滞在時間はどうやって測る？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96690" cy="4419600"/>
          </a:xfrm>
        </p:spPr>
        <p:txBody>
          <a:bodyPr/>
          <a:lstStyle/>
          <a:p>
            <a:r>
              <a:rPr lang="ja-JP" altLang="en-US" dirty="0"/>
              <a:t>調査カード</a:t>
            </a:r>
          </a:p>
          <a:p>
            <a:pPr lvl="1"/>
            <a:r>
              <a:rPr lang="ja-JP" altLang="en-US" dirty="0"/>
              <a:t>入場時に手渡して、退場時に回収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滞在時間</a:t>
            </a:r>
            <a:r>
              <a:rPr lang="ja-JP" altLang="en-US" dirty="0" smtClean="0"/>
              <a:t>　＝　ｎ番目</a:t>
            </a:r>
            <a:r>
              <a:rPr lang="ja-JP" altLang="en-US" dirty="0"/>
              <a:t>の入場時刻 － ｎ番目の退場時刻</a:t>
            </a:r>
          </a:p>
        </p:txBody>
      </p:sp>
      <p:sp>
        <p:nvSpPr>
          <p:cNvPr id="741380" name="Line 4"/>
          <p:cNvSpPr>
            <a:spLocks noChangeShapeType="1"/>
          </p:cNvSpPr>
          <p:nvPr/>
        </p:nvSpPr>
        <p:spPr bwMode="auto">
          <a:xfrm rot="-10800000">
            <a:off x="2135188" y="4962525"/>
            <a:ext cx="2574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1381" name="Line 5"/>
          <p:cNvSpPr>
            <a:spLocks noChangeShapeType="1"/>
          </p:cNvSpPr>
          <p:nvPr/>
        </p:nvSpPr>
        <p:spPr bwMode="auto">
          <a:xfrm rot="-10800000">
            <a:off x="3532188" y="4959350"/>
            <a:ext cx="1223962" cy="1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1382" name="Line 6"/>
          <p:cNvSpPr>
            <a:spLocks noChangeShapeType="1"/>
          </p:cNvSpPr>
          <p:nvPr/>
        </p:nvSpPr>
        <p:spPr bwMode="auto">
          <a:xfrm>
            <a:off x="2154238" y="6296025"/>
            <a:ext cx="5129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1383" name="Line 7"/>
          <p:cNvSpPr>
            <a:spLocks noChangeShapeType="1"/>
          </p:cNvSpPr>
          <p:nvPr/>
        </p:nvSpPr>
        <p:spPr bwMode="auto">
          <a:xfrm flipV="1">
            <a:off x="2154238" y="353853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1384" name="Freeform 8"/>
          <p:cNvSpPr>
            <a:spLocks/>
          </p:cNvSpPr>
          <p:nvPr/>
        </p:nvSpPr>
        <p:spPr bwMode="auto">
          <a:xfrm>
            <a:off x="2200275" y="3584575"/>
            <a:ext cx="4587875" cy="2697163"/>
          </a:xfrm>
          <a:custGeom>
            <a:avLst/>
            <a:gdLst/>
            <a:ahLst/>
            <a:cxnLst>
              <a:cxn ang="0">
                <a:pos x="0" y="1680"/>
              </a:cxn>
              <a:cxn ang="0">
                <a:pos x="371" y="1650"/>
              </a:cxn>
              <a:cxn ang="0">
                <a:pos x="860" y="1514"/>
              </a:cxn>
              <a:cxn ang="0">
                <a:pos x="1279" y="1182"/>
              </a:cxn>
              <a:cxn ang="0">
                <a:pos x="1621" y="781"/>
              </a:cxn>
              <a:cxn ang="0">
                <a:pos x="1982" y="352"/>
              </a:cxn>
              <a:cxn ang="0">
                <a:pos x="2324" y="98"/>
              </a:cxn>
              <a:cxn ang="0">
                <a:pos x="2539" y="30"/>
              </a:cxn>
              <a:cxn ang="0">
                <a:pos x="2812" y="0"/>
              </a:cxn>
            </a:cxnLst>
            <a:rect l="0" t="0" r="r" b="b"/>
            <a:pathLst>
              <a:path w="2812" h="1680">
                <a:moveTo>
                  <a:pt x="0" y="1680"/>
                </a:moveTo>
                <a:cubicBezTo>
                  <a:pt x="114" y="1679"/>
                  <a:pt x="228" y="1678"/>
                  <a:pt x="371" y="1650"/>
                </a:cubicBezTo>
                <a:cubicBezTo>
                  <a:pt x="514" y="1622"/>
                  <a:pt x="709" y="1592"/>
                  <a:pt x="860" y="1514"/>
                </a:cubicBezTo>
                <a:cubicBezTo>
                  <a:pt x="1011" y="1436"/>
                  <a:pt x="1152" y="1304"/>
                  <a:pt x="1279" y="1182"/>
                </a:cubicBezTo>
                <a:cubicBezTo>
                  <a:pt x="1406" y="1060"/>
                  <a:pt x="1504" y="919"/>
                  <a:pt x="1621" y="781"/>
                </a:cubicBezTo>
                <a:cubicBezTo>
                  <a:pt x="1738" y="643"/>
                  <a:pt x="1865" y="466"/>
                  <a:pt x="1982" y="352"/>
                </a:cubicBezTo>
                <a:cubicBezTo>
                  <a:pt x="2099" y="238"/>
                  <a:pt x="2231" y="152"/>
                  <a:pt x="2324" y="98"/>
                </a:cubicBezTo>
                <a:cubicBezTo>
                  <a:pt x="2417" y="44"/>
                  <a:pt x="2458" y="46"/>
                  <a:pt x="2539" y="30"/>
                </a:cubicBezTo>
                <a:cubicBezTo>
                  <a:pt x="2620" y="14"/>
                  <a:pt x="2716" y="7"/>
                  <a:pt x="2812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1385" name="Freeform 9"/>
          <p:cNvSpPr>
            <a:spLocks/>
          </p:cNvSpPr>
          <p:nvPr/>
        </p:nvSpPr>
        <p:spPr bwMode="auto">
          <a:xfrm>
            <a:off x="2171700" y="3584575"/>
            <a:ext cx="4600575" cy="2713038"/>
          </a:xfrm>
          <a:custGeom>
            <a:avLst/>
            <a:gdLst/>
            <a:ahLst/>
            <a:cxnLst>
              <a:cxn ang="0">
                <a:pos x="0" y="1699"/>
              </a:cxn>
              <a:cxn ang="0">
                <a:pos x="449" y="1328"/>
              </a:cxn>
              <a:cxn ang="0">
                <a:pos x="712" y="1054"/>
              </a:cxn>
              <a:cxn ang="0">
                <a:pos x="1044" y="654"/>
              </a:cxn>
              <a:cxn ang="0">
                <a:pos x="1200" y="498"/>
              </a:cxn>
              <a:cxn ang="0">
                <a:pos x="1415" y="312"/>
              </a:cxn>
              <a:cxn ang="0">
                <a:pos x="1698" y="166"/>
              </a:cxn>
              <a:cxn ang="0">
                <a:pos x="2001" y="58"/>
              </a:cxn>
              <a:cxn ang="0">
                <a:pos x="2333" y="19"/>
              </a:cxn>
              <a:cxn ang="0">
                <a:pos x="2518" y="10"/>
              </a:cxn>
              <a:cxn ang="0">
                <a:pos x="2889" y="0"/>
              </a:cxn>
            </a:cxnLst>
            <a:rect l="0" t="0" r="r" b="b"/>
            <a:pathLst>
              <a:path w="2889" h="1699">
                <a:moveTo>
                  <a:pt x="0" y="1699"/>
                </a:moveTo>
                <a:cubicBezTo>
                  <a:pt x="165" y="1567"/>
                  <a:pt x="330" y="1435"/>
                  <a:pt x="449" y="1328"/>
                </a:cubicBezTo>
                <a:cubicBezTo>
                  <a:pt x="568" y="1221"/>
                  <a:pt x="613" y="1166"/>
                  <a:pt x="712" y="1054"/>
                </a:cubicBezTo>
                <a:cubicBezTo>
                  <a:pt x="811" y="942"/>
                  <a:pt x="963" y="747"/>
                  <a:pt x="1044" y="654"/>
                </a:cubicBezTo>
                <a:cubicBezTo>
                  <a:pt x="1125" y="561"/>
                  <a:pt x="1138" y="555"/>
                  <a:pt x="1200" y="498"/>
                </a:cubicBezTo>
                <a:cubicBezTo>
                  <a:pt x="1262" y="441"/>
                  <a:pt x="1332" y="367"/>
                  <a:pt x="1415" y="312"/>
                </a:cubicBezTo>
                <a:cubicBezTo>
                  <a:pt x="1498" y="257"/>
                  <a:pt x="1600" y="208"/>
                  <a:pt x="1698" y="166"/>
                </a:cubicBezTo>
                <a:cubicBezTo>
                  <a:pt x="1796" y="124"/>
                  <a:pt x="1895" y="82"/>
                  <a:pt x="2001" y="58"/>
                </a:cubicBezTo>
                <a:cubicBezTo>
                  <a:pt x="2107" y="34"/>
                  <a:pt x="2247" y="27"/>
                  <a:pt x="2333" y="19"/>
                </a:cubicBezTo>
                <a:cubicBezTo>
                  <a:pt x="2419" y="11"/>
                  <a:pt x="2425" y="13"/>
                  <a:pt x="2518" y="10"/>
                </a:cubicBezTo>
                <a:cubicBezTo>
                  <a:pt x="2611" y="7"/>
                  <a:pt x="2750" y="3"/>
                  <a:pt x="28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1386" name="Text Box 10"/>
          <p:cNvSpPr txBox="1">
            <a:spLocks noChangeArrowheads="1"/>
          </p:cNvSpPr>
          <p:nvPr/>
        </p:nvSpPr>
        <p:spPr bwMode="auto">
          <a:xfrm>
            <a:off x="7392988" y="6094413"/>
            <a:ext cx="61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>
                <a:solidFill>
                  <a:srgbClr val="0000CC"/>
                </a:solidFill>
                <a:ea typeface="HG丸ｺﾞｼｯｸM-PRO" pitchFamily="50" charset="-128"/>
              </a:rPr>
              <a:t>時刻</a:t>
            </a:r>
          </a:p>
        </p:txBody>
      </p:sp>
      <p:sp>
        <p:nvSpPr>
          <p:cNvPr id="741387" name="Text Box 11"/>
          <p:cNvSpPr txBox="1">
            <a:spLocks noChangeArrowheads="1"/>
          </p:cNvSpPr>
          <p:nvPr/>
        </p:nvSpPr>
        <p:spPr bwMode="auto">
          <a:xfrm>
            <a:off x="1317625" y="3614738"/>
            <a:ext cx="61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>
                <a:solidFill>
                  <a:srgbClr val="0000CC"/>
                </a:solidFill>
                <a:ea typeface="HG丸ｺﾞｼｯｸM-PRO" pitchFamily="50" charset="-128"/>
              </a:rPr>
              <a:t>人数</a:t>
            </a:r>
          </a:p>
        </p:txBody>
      </p:sp>
      <p:sp>
        <p:nvSpPr>
          <p:cNvPr id="741388" name="AutoShape 12"/>
          <p:cNvSpPr>
            <a:spLocks noChangeArrowheads="1"/>
          </p:cNvSpPr>
          <p:nvPr/>
        </p:nvSpPr>
        <p:spPr bwMode="auto">
          <a:xfrm>
            <a:off x="5546725" y="4778375"/>
            <a:ext cx="2122488" cy="449263"/>
          </a:xfrm>
          <a:prstGeom prst="wedgeEllipseCallout">
            <a:avLst>
              <a:gd name="adj1" fmla="val -59875"/>
              <a:gd name="adj2" fmla="val -147171"/>
            </a:avLst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600" b="1">
                <a:solidFill>
                  <a:srgbClr val="FF0000"/>
                </a:solidFill>
                <a:ea typeface="HG丸ｺﾞｼｯｸM-PRO" pitchFamily="50" charset="-128"/>
              </a:rPr>
              <a:t>累積退場者数</a:t>
            </a:r>
          </a:p>
        </p:txBody>
      </p:sp>
      <p:sp>
        <p:nvSpPr>
          <p:cNvPr id="741389" name="AutoShape 13"/>
          <p:cNvSpPr>
            <a:spLocks noChangeArrowheads="1"/>
          </p:cNvSpPr>
          <p:nvPr/>
        </p:nvSpPr>
        <p:spPr bwMode="auto">
          <a:xfrm>
            <a:off x="2357438" y="3470275"/>
            <a:ext cx="2122487" cy="449263"/>
          </a:xfrm>
          <a:prstGeom prst="wedgeEllipseCallout">
            <a:avLst>
              <a:gd name="adj1" fmla="val 17838"/>
              <a:gd name="adj2" fmla="val 213250"/>
            </a:avLst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600" b="1">
                <a:solidFill>
                  <a:srgbClr val="0000CC"/>
                </a:solidFill>
                <a:ea typeface="HG丸ｺﾞｼｯｸM-PRO" pitchFamily="50" charset="-128"/>
              </a:rPr>
              <a:t>累積入場者数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0" grpId="0" animBg="1"/>
      <p:bldP spid="7413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C4CF-10FB-4956-9D06-77CEF26F77CA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滞在客数と滞在時間の関係は？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累積到着数と累積退場数のグラフに囲まれた部分の面積計算   </a:t>
            </a:r>
          </a:p>
        </p:txBody>
      </p:sp>
      <p:sp>
        <p:nvSpPr>
          <p:cNvPr id="742404" name="Text Box 4"/>
          <p:cNvSpPr txBox="1">
            <a:spLocks noChangeArrowheads="1"/>
          </p:cNvSpPr>
          <p:nvPr/>
        </p:nvSpPr>
        <p:spPr bwMode="auto">
          <a:xfrm rot="16200000">
            <a:off x="6941152" y="3716474"/>
            <a:ext cx="946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800" b="1" dirty="0"/>
              <a:t>＝</a:t>
            </a:r>
          </a:p>
        </p:txBody>
      </p:sp>
      <p:sp>
        <p:nvSpPr>
          <p:cNvPr id="742406" name="AutoShape 6"/>
          <p:cNvSpPr>
            <a:spLocks noChangeArrowheads="1"/>
          </p:cNvSpPr>
          <p:nvPr/>
        </p:nvSpPr>
        <p:spPr bwMode="auto">
          <a:xfrm>
            <a:off x="1724025" y="2936875"/>
            <a:ext cx="793750" cy="593725"/>
          </a:xfrm>
          <a:prstGeom prst="wedgeEllipseCallout">
            <a:avLst>
              <a:gd name="adj1" fmla="val 66602"/>
              <a:gd name="adj2" fmla="val 203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>
                <a:ea typeface="HG丸ｺﾞｼｯｸM-PRO" pitchFamily="50" charset="-128"/>
              </a:rPr>
              <a:t>Ｓ</a:t>
            </a:r>
          </a:p>
        </p:txBody>
      </p:sp>
      <p:sp>
        <p:nvSpPr>
          <p:cNvPr id="742407" name="Line 7"/>
          <p:cNvSpPr>
            <a:spLocks noChangeShapeType="1"/>
          </p:cNvSpPr>
          <p:nvPr/>
        </p:nvSpPr>
        <p:spPr bwMode="auto">
          <a:xfrm>
            <a:off x="1201738" y="5500688"/>
            <a:ext cx="2820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2408" name="Line 8"/>
          <p:cNvSpPr>
            <a:spLocks noChangeShapeType="1"/>
          </p:cNvSpPr>
          <p:nvPr/>
        </p:nvSpPr>
        <p:spPr bwMode="auto">
          <a:xfrm flipV="1">
            <a:off x="1201738" y="3395663"/>
            <a:ext cx="0" cy="2116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2409" name="Freeform 9"/>
          <p:cNvSpPr>
            <a:spLocks/>
          </p:cNvSpPr>
          <p:nvPr/>
        </p:nvSpPr>
        <p:spPr bwMode="auto">
          <a:xfrm>
            <a:off x="1146175" y="3500438"/>
            <a:ext cx="2889250" cy="1992312"/>
          </a:xfrm>
          <a:custGeom>
            <a:avLst/>
            <a:gdLst/>
            <a:ahLst/>
            <a:cxnLst>
              <a:cxn ang="0">
                <a:pos x="69" y="1984"/>
              </a:cxn>
              <a:cxn ang="0">
                <a:pos x="316" y="1935"/>
              </a:cxn>
              <a:cxn ang="0">
                <a:pos x="497" y="1836"/>
              </a:cxn>
              <a:cxn ang="0">
                <a:pos x="736" y="1630"/>
              </a:cxn>
              <a:cxn ang="0">
                <a:pos x="1040" y="1063"/>
              </a:cxn>
              <a:cxn ang="0">
                <a:pos x="1262" y="536"/>
              </a:cxn>
              <a:cxn ang="0">
                <a:pos x="1567" y="215"/>
              </a:cxn>
              <a:cxn ang="0">
                <a:pos x="2085" y="42"/>
              </a:cxn>
              <a:cxn ang="0">
                <a:pos x="2529" y="18"/>
              </a:cxn>
              <a:cxn ang="0">
                <a:pos x="2184" y="149"/>
              </a:cxn>
              <a:cxn ang="0">
                <a:pos x="1929" y="363"/>
              </a:cxn>
              <a:cxn ang="0">
                <a:pos x="1674" y="997"/>
              </a:cxn>
              <a:cxn ang="0">
                <a:pos x="1493" y="1384"/>
              </a:cxn>
              <a:cxn ang="0">
                <a:pos x="1213" y="1688"/>
              </a:cxn>
              <a:cxn ang="0">
                <a:pos x="727" y="1910"/>
              </a:cxn>
              <a:cxn ang="0">
                <a:pos x="69" y="1984"/>
              </a:cxn>
            </a:cxnLst>
            <a:rect l="0" t="0" r="r" b="b"/>
            <a:pathLst>
              <a:path w="2545" h="1988">
                <a:moveTo>
                  <a:pt x="69" y="1984"/>
                </a:moveTo>
                <a:cubicBezTo>
                  <a:pt x="0" y="1988"/>
                  <a:pt x="245" y="1960"/>
                  <a:pt x="316" y="1935"/>
                </a:cubicBezTo>
                <a:cubicBezTo>
                  <a:pt x="387" y="1910"/>
                  <a:pt x="427" y="1887"/>
                  <a:pt x="497" y="1836"/>
                </a:cubicBezTo>
                <a:cubicBezTo>
                  <a:pt x="567" y="1785"/>
                  <a:pt x="646" y="1759"/>
                  <a:pt x="736" y="1630"/>
                </a:cubicBezTo>
                <a:cubicBezTo>
                  <a:pt x="826" y="1501"/>
                  <a:pt x="952" y="1245"/>
                  <a:pt x="1040" y="1063"/>
                </a:cubicBezTo>
                <a:cubicBezTo>
                  <a:pt x="1128" y="881"/>
                  <a:pt x="1174" y="677"/>
                  <a:pt x="1262" y="536"/>
                </a:cubicBezTo>
                <a:cubicBezTo>
                  <a:pt x="1350" y="395"/>
                  <a:pt x="1430" y="297"/>
                  <a:pt x="1567" y="215"/>
                </a:cubicBezTo>
                <a:cubicBezTo>
                  <a:pt x="1704" y="133"/>
                  <a:pt x="1925" y="75"/>
                  <a:pt x="2085" y="42"/>
                </a:cubicBezTo>
                <a:cubicBezTo>
                  <a:pt x="2245" y="9"/>
                  <a:pt x="2513" y="0"/>
                  <a:pt x="2529" y="18"/>
                </a:cubicBezTo>
                <a:cubicBezTo>
                  <a:pt x="2545" y="36"/>
                  <a:pt x="2284" y="92"/>
                  <a:pt x="2184" y="149"/>
                </a:cubicBezTo>
                <a:cubicBezTo>
                  <a:pt x="2084" y="206"/>
                  <a:pt x="2014" y="222"/>
                  <a:pt x="1929" y="363"/>
                </a:cubicBezTo>
                <a:cubicBezTo>
                  <a:pt x="1844" y="504"/>
                  <a:pt x="1747" y="827"/>
                  <a:pt x="1674" y="997"/>
                </a:cubicBezTo>
                <a:cubicBezTo>
                  <a:pt x="1601" y="1167"/>
                  <a:pt x="1570" y="1269"/>
                  <a:pt x="1493" y="1384"/>
                </a:cubicBezTo>
                <a:cubicBezTo>
                  <a:pt x="1416" y="1499"/>
                  <a:pt x="1341" y="1600"/>
                  <a:pt x="1213" y="1688"/>
                </a:cubicBezTo>
                <a:cubicBezTo>
                  <a:pt x="1085" y="1776"/>
                  <a:pt x="916" y="1859"/>
                  <a:pt x="727" y="1910"/>
                </a:cubicBezTo>
                <a:cubicBezTo>
                  <a:pt x="538" y="1961"/>
                  <a:pt x="138" y="1980"/>
                  <a:pt x="69" y="1984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2410" name="Line 10"/>
          <p:cNvSpPr>
            <a:spLocks noChangeShapeType="1"/>
          </p:cNvSpPr>
          <p:nvPr/>
        </p:nvSpPr>
        <p:spPr bwMode="auto">
          <a:xfrm>
            <a:off x="5434013" y="4233863"/>
            <a:ext cx="2820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2411" name="Line 11"/>
          <p:cNvSpPr>
            <a:spLocks noChangeShapeType="1"/>
          </p:cNvSpPr>
          <p:nvPr/>
        </p:nvSpPr>
        <p:spPr bwMode="auto">
          <a:xfrm flipV="1">
            <a:off x="5434013" y="2546350"/>
            <a:ext cx="0" cy="169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2412" name="Freeform 12" descr="縦線 (太)"/>
          <p:cNvSpPr>
            <a:spLocks/>
          </p:cNvSpPr>
          <p:nvPr/>
        </p:nvSpPr>
        <p:spPr bwMode="auto">
          <a:xfrm>
            <a:off x="5389563" y="2678113"/>
            <a:ext cx="2889250" cy="1547812"/>
          </a:xfrm>
          <a:custGeom>
            <a:avLst/>
            <a:gdLst/>
            <a:ahLst/>
            <a:cxnLst>
              <a:cxn ang="0">
                <a:pos x="69" y="1984"/>
              </a:cxn>
              <a:cxn ang="0">
                <a:pos x="316" y="1935"/>
              </a:cxn>
              <a:cxn ang="0">
                <a:pos x="497" y="1836"/>
              </a:cxn>
              <a:cxn ang="0">
                <a:pos x="736" y="1630"/>
              </a:cxn>
              <a:cxn ang="0">
                <a:pos x="1040" y="1063"/>
              </a:cxn>
              <a:cxn ang="0">
                <a:pos x="1262" y="536"/>
              </a:cxn>
              <a:cxn ang="0">
                <a:pos x="1567" y="215"/>
              </a:cxn>
              <a:cxn ang="0">
                <a:pos x="2085" y="42"/>
              </a:cxn>
              <a:cxn ang="0">
                <a:pos x="2529" y="18"/>
              </a:cxn>
              <a:cxn ang="0">
                <a:pos x="2184" y="149"/>
              </a:cxn>
              <a:cxn ang="0">
                <a:pos x="1929" y="363"/>
              </a:cxn>
              <a:cxn ang="0">
                <a:pos x="1674" y="997"/>
              </a:cxn>
              <a:cxn ang="0">
                <a:pos x="1493" y="1384"/>
              </a:cxn>
              <a:cxn ang="0">
                <a:pos x="1213" y="1688"/>
              </a:cxn>
              <a:cxn ang="0">
                <a:pos x="727" y="1910"/>
              </a:cxn>
              <a:cxn ang="0">
                <a:pos x="69" y="1984"/>
              </a:cxn>
            </a:cxnLst>
            <a:rect l="0" t="0" r="r" b="b"/>
            <a:pathLst>
              <a:path w="2545" h="1988">
                <a:moveTo>
                  <a:pt x="69" y="1984"/>
                </a:moveTo>
                <a:cubicBezTo>
                  <a:pt x="0" y="1988"/>
                  <a:pt x="245" y="1960"/>
                  <a:pt x="316" y="1935"/>
                </a:cubicBezTo>
                <a:cubicBezTo>
                  <a:pt x="387" y="1910"/>
                  <a:pt x="427" y="1887"/>
                  <a:pt x="497" y="1836"/>
                </a:cubicBezTo>
                <a:cubicBezTo>
                  <a:pt x="567" y="1785"/>
                  <a:pt x="646" y="1759"/>
                  <a:pt x="736" y="1630"/>
                </a:cubicBezTo>
                <a:cubicBezTo>
                  <a:pt x="826" y="1501"/>
                  <a:pt x="952" y="1245"/>
                  <a:pt x="1040" y="1063"/>
                </a:cubicBezTo>
                <a:cubicBezTo>
                  <a:pt x="1128" y="881"/>
                  <a:pt x="1174" y="677"/>
                  <a:pt x="1262" y="536"/>
                </a:cubicBezTo>
                <a:cubicBezTo>
                  <a:pt x="1350" y="395"/>
                  <a:pt x="1430" y="297"/>
                  <a:pt x="1567" y="215"/>
                </a:cubicBezTo>
                <a:cubicBezTo>
                  <a:pt x="1704" y="133"/>
                  <a:pt x="1925" y="75"/>
                  <a:pt x="2085" y="42"/>
                </a:cubicBezTo>
                <a:cubicBezTo>
                  <a:pt x="2245" y="9"/>
                  <a:pt x="2513" y="0"/>
                  <a:pt x="2529" y="18"/>
                </a:cubicBezTo>
                <a:cubicBezTo>
                  <a:pt x="2545" y="36"/>
                  <a:pt x="2284" y="92"/>
                  <a:pt x="2184" y="149"/>
                </a:cubicBezTo>
                <a:cubicBezTo>
                  <a:pt x="2084" y="206"/>
                  <a:pt x="2014" y="222"/>
                  <a:pt x="1929" y="363"/>
                </a:cubicBezTo>
                <a:cubicBezTo>
                  <a:pt x="1844" y="504"/>
                  <a:pt x="1747" y="827"/>
                  <a:pt x="1674" y="997"/>
                </a:cubicBezTo>
                <a:cubicBezTo>
                  <a:pt x="1601" y="1167"/>
                  <a:pt x="1570" y="1269"/>
                  <a:pt x="1493" y="1384"/>
                </a:cubicBezTo>
                <a:cubicBezTo>
                  <a:pt x="1416" y="1499"/>
                  <a:pt x="1341" y="1600"/>
                  <a:pt x="1213" y="1688"/>
                </a:cubicBezTo>
                <a:cubicBezTo>
                  <a:pt x="1085" y="1776"/>
                  <a:pt x="916" y="1859"/>
                  <a:pt x="727" y="1910"/>
                </a:cubicBezTo>
                <a:cubicBezTo>
                  <a:pt x="538" y="1961"/>
                  <a:pt x="138" y="1980"/>
                  <a:pt x="69" y="1984"/>
                </a:cubicBezTo>
                <a:close/>
              </a:path>
            </a:pathLst>
          </a:custGeom>
          <a:pattFill prst="dkVert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2413" name="Line 13"/>
          <p:cNvSpPr>
            <a:spLocks noChangeShapeType="1"/>
          </p:cNvSpPr>
          <p:nvPr/>
        </p:nvSpPr>
        <p:spPr bwMode="auto">
          <a:xfrm>
            <a:off x="5446713" y="6167438"/>
            <a:ext cx="2820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2414" name="Line 14"/>
          <p:cNvSpPr>
            <a:spLocks noChangeShapeType="1"/>
          </p:cNvSpPr>
          <p:nvPr/>
        </p:nvSpPr>
        <p:spPr bwMode="auto">
          <a:xfrm flipV="1">
            <a:off x="5446713" y="4479925"/>
            <a:ext cx="0" cy="169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2415" name="Freeform 15" descr="横線 (太)"/>
          <p:cNvSpPr>
            <a:spLocks/>
          </p:cNvSpPr>
          <p:nvPr/>
        </p:nvSpPr>
        <p:spPr bwMode="auto">
          <a:xfrm>
            <a:off x="5400675" y="4598988"/>
            <a:ext cx="2889250" cy="1547812"/>
          </a:xfrm>
          <a:custGeom>
            <a:avLst/>
            <a:gdLst/>
            <a:ahLst/>
            <a:cxnLst>
              <a:cxn ang="0">
                <a:pos x="69" y="1984"/>
              </a:cxn>
              <a:cxn ang="0">
                <a:pos x="316" y="1935"/>
              </a:cxn>
              <a:cxn ang="0">
                <a:pos x="497" y="1836"/>
              </a:cxn>
              <a:cxn ang="0">
                <a:pos x="736" y="1630"/>
              </a:cxn>
              <a:cxn ang="0">
                <a:pos x="1040" y="1063"/>
              </a:cxn>
              <a:cxn ang="0">
                <a:pos x="1262" y="536"/>
              </a:cxn>
              <a:cxn ang="0">
                <a:pos x="1567" y="215"/>
              </a:cxn>
              <a:cxn ang="0">
                <a:pos x="2085" y="42"/>
              </a:cxn>
              <a:cxn ang="0">
                <a:pos x="2529" y="18"/>
              </a:cxn>
              <a:cxn ang="0">
                <a:pos x="2184" y="149"/>
              </a:cxn>
              <a:cxn ang="0">
                <a:pos x="1929" y="363"/>
              </a:cxn>
              <a:cxn ang="0">
                <a:pos x="1674" y="997"/>
              </a:cxn>
              <a:cxn ang="0">
                <a:pos x="1493" y="1384"/>
              </a:cxn>
              <a:cxn ang="0">
                <a:pos x="1213" y="1688"/>
              </a:cxn>
              <a:cxn ang="0">
                <a:pos x="727" y="1910"/>
              </a:cxn>
              <a:cxn ang="0">
                <a:pos x="69" y="1984"/>
              </a:cxn>
            </a:cxnLst>
            <a:rect l="0" t="0" r="r" b="b"/>
            <a:pathLst>
              <a:path w="2545" h="1988">
                <a:moveTo>
                  <a:pt x="69" y="1984"/>
                </a:moveTo>
                <a:cubicBezTo>
                  <a:pt x="0" y="1988"/>
                  <a:pt x="245" y="1960"/>
                  <a:pt x="316" y="1935"/>
                </a:cubicBezTo>
                <a:cubicBezTo>
                  <a:pt x="387" y="1910"/>
                  <a:pt x="427" y="1887"/>
                  <a:pt x="497" y="1836"/>
                </a:cubicBezTo>
                <a:cubicBezTo>
                  <a:pt x="567" y="1785"/>
                  <a:pt x="646" y="1759"/>
                  <a:pt x="736" y="1630"/>
                </a:cubicBezTo>
                <a:cubicBezTo>
                  <a:pt x="826" y="1501"/>
                  <a:pt x="952" y="1245"/>
                  <a:pt x="1040" y="1063"/>
                </a:cubicBezTo>
                <a:cubicBezTo>
                  <a:pt x="1128" y="881"/>
                  <a:pt x="1174" y="677"/>
                  <a:pt x="1262" y="536"/>
                </a:cubicBezTo>
                <a:cubicBezTo>
                  <a:pt x="1350" y="395"/>
                  <a:pt x="1430" y="297"/>
                  <a:pt x="1567" y="215"/>
                </a:cubicBezTo>
                <a:cubicBezTo>
                  <a:pt x="1704" y="133"/>
                  <a:pt x="1925" y="75"/>
                  <a:pt x="2085" y="42"/>
                </a:cubicBezTo>
                <a:cubicBezTo>
                  <a:pt x="2245" y="9"/>
                  <a:pt x="2513" y="0"/>
                  <a:pt x="2529" y="18"/>
                </a:cubicBezTo>
                <a:cubicBezTo>
                  <a:pt x="2545" y="36"/>
                  <a:pt x="2284" y="92"/>
                  <a:pt x="2184" y="149"/>
                </a:cubicBezTo>
                <a:cubicBezTo>
                  <a:pt x="2084" y="206"/>
                  <a:pt x="2014" y="222"/>
                  <a:pt x="1929" y="363"/>
                </a:cubicBezTo>
                <a:cubicBezTo>
                  <a:pt x="1844" y="504"/>
                  <a:pt x="1747" y="827"/>
                  <a:pt x="1674" y="997"/>
                </a:cubicBezTo>
                <a:cubicBezTo>
                  <a:pt x="1601" y="1167"/>
                  <a:pt x="1570" y="1269"/>
                  <a:pt x="1493" y="1384"/>
                </a:cubicBezTo>
                <a:cubicBezTo>
                  <a:pt x="1416" y="1499"/>
                  <a:pt x="1341" y="1600"/>
                  <a:pt x="1213" y="1688"/>
                </a:cubicBezTo>
                <a:cubicBezTo>
                  <a:pt x="1085" y="1776"/>
                  <a:pt x="916" y="1859"/>
                  <a:pt x="727" y="1910"/>
                </a:cubicBezTo>
                <a:cubicBezTo>
                  <a:pt x="538" y="1961"/>
                  <a:pt x="138" y="1980"/>
                  <a:pt x="69" y="1984"/>
                </a:cubicBezTo>
                <a:close/>
              </a:path>
            </a:pathLst>
          </a:custGeom>
          <a:pattFill prst="dkHorz">
            <a:fgClr>
              <a:srgbClr val="FF0000"/>
            </a:fgClr>
            <a:bgClr>
              <a:srgbClr val="FFFFFF"/>
            </a:bgClr>
          </a:patt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 bwMode="auto">
          <a:xfrm>
            <a:off x="5922150" y="3158970"/>
            <a:ext cx="2160240" cy="3716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ea"/>
                <a:ea typeface="+mj-ea"/>
              </a:rPr>
              <a:t>滞在客数の累積</a:t>
            </a: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922150" y="5294230"/>
            <a:ext cx="2160240" cy="3716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ea"/>
                <a:ea typeface="+mj-ea"/>
              </a:rPr>
              <a:t>滞在時間の累積</a:t>
            </a:r>
          </a:p>
        </p:txBody>
      </p:sp>
      <p:sp>
        <p:nvSpPr>
          <p:cNvPr id="3" name="右矢印 2"/>
          <p:cNvSpPr/>
          <p:nvPr/>
        </p:nvSpPr>
        <p:spPr bwMode="auto">
          <a:xfrm rot="20399544">
            <a:off x="4431708" y="3481129"/>
            <a:ext cx="716595" cy="348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0" name="右矢印 19"/>
          <p:cNvSpPr/>
          <p:nvPr/>
        </p:nvSpPr>
        <p:spPr bwMode="auto">
          <a:xfrm rot="1563099">
            <a:off x="4460527" y="4713581"/>
            <a:ext cx="716595" cy="348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153-51C8-490E-9155-AF28F6EA6E86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面積</a:t>
            </a:r>
            <a:r>
              <a:rPr lang="ja-JP" altLang="en-US" dirty="0" smtClean="0"/>
              <a:t>計算　考え方 </a:t>
            </a:r>
            <a:r>
              <a:rPr lang="ja-JP" altLang="en-US" dirty="0"/>
              <a:t>その１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3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各人の滞在時間を全部足したもの</a:t>
                </a:r>
              </a:p>
              <a:p>
                <a:pPr>
                  <a:buNone/>
                </a:pPr>
                <a:r>
                  <a:rPr lang="ja-JP" altLang="en-US" dirty="0">
                    <a:sym typeface="Wingdings" pitchFamily="2" charset="2"/>
                  </a:rPr>
                  <a:t>　　</a:t>
                </a:r>
                <a:r>
                  <a:rPr lang="ja-JP" altLang="en-US" dirty="0"/>
                  <a:t>平均滞在</a:t>
                </a:r>
                <a:r>
                  <a:rPr lang="ja-JP" altLang="en-US" dirty="0" smtClean="0"/>
                  <a:t>時間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ja-JP" altLang="en-US" dirty="0" smtClean="0"/>
                  <a:t> を入場客数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ja-JP" altLang="en-US" dirty="0" smtClean="0"/>
                  <a:t> 倍した</a:t>
                </a:r>
                <a:r>
                  <a:rPr lang="ja-JP" altLang="en-US" dirty="0"/>
                  <a:t>もの： </a:t>
                </a:r>
              </a:p>
            </p:txBody>
          </p:sp>
        </mc:Choice>
        <mc:Fallback xmlns="">
          <p:sp>
            <p:nvSpPr>
              <p:cNvPr id="74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157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3428" name="Line 4"/>
          <p:cNvSpPr>
            <a:spLocks noChangeShapeType="1"/>
          </p:cNvSpPr>
          <p:nvPr/>
        </p:nvSpPr>
        <p:spPr bwMode="auto">
          <a:xfrm>
            <a:off x="2427288" y="6089650"/>
            <a:ext cx="425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3429" name="Line 5"/>
          <p:cNvSpPr>
            <a:spLocks noChangeShapeType="1"/>
          </p:cNvSpPr>
          <p:nvPr/>
        </p:nvSpPr>
        <p:spPr bwMode="auto">
          <a:xfrm flipV="1">
            <a:off x="2427288" y="3752850"/>
            <a:ext cx="0" cy="232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43430" name="Object 6"/>
          <p:cNvGraphicFramePr>
            <a:graphicFrameLocks noChangeAspect="1"/>
          </p:cNvGraphicFramePr>
          <p:nvPr/>
        </p:nvGraphicFramePr>
        <p:xfrm>
          <a:off x="1504950" y="2640013"/>
          <a:ext cx="64690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94" name="数式" r:id="rId5" imgW="2781000" imgH="431640" progId="Equation.3">
                  <p:embed/>
                </p:oleObj>
              </mc:Choice>
              <mc:Fallback>
                <p:oleObj name="数式" r:id="rId5" imgW="27810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640013"/>
                        <a:ext cx="6469063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3431" name="Freeform 7" descr="横線 (太)"/>
          <p:cNvSpPr>
            <a:spLocks/>
          </p:cNvSpPr>
          <p:nvPr/>
        </p:nvSpPr>
        <p:spPr bwMode="auto">
          <a:xfrm>
            <a:off x="2398713" y="3803650"/>
            <a:ext cx="3908425" cy="2278063"/>
          </a:xfrm>
          <a:custGeom>
            <a:avLst/>
            <a:gdLst/>
            <a:ahLst/>
            <a:cxnLst>
              <a:cxn ang="0">
                <a:pos x="69" y="1984"/>
              </a:cxn>
              <a:cxn ang="0">
                <a:pos x="316" y="1935"/>
              </a:cxn>
              <a:cxn ang="0">
                <a:pos x="497" y="1836"/>
              </a:cxn>
              <a:cxn ang="0">
                <a:pos x="736" y="1630"/>
              </a:cxn>
              <a:cxn ang="0">
                <a:pos x="1040" y="1063"/>
              </a:cxn>
              <a:cxn ang="0">
                <a:pos x="1262" y="536"/>
              </a:cxn>
              <a:cxn ang="0">
                <a:pos x="1567" y="215"/>
              </a:cxn>
              <a:cxn ang="0">
                <a:pos x="2085" y="42"/>
              </a:cxn>
              <a:cxn ang="0">
                <a:pos x="2529" y="18"/>
              </a:cxn>
              <a:cxn ang="0">
                <a:pos x="2184" y="149"/>
              </a:cxn>
              <a:cxn ang="0">
                <a:pos x="1929" y="363"/>
              </a:cxn>
              <a:cxn ang="0">
                <a:pos x="1674" y="997"/>
              </a:cxn>
              <a:cxn ang="0">
                <a:pos x="1493" y="1384"/>
              </a:cxn>
              <a:cxn ang="0">
                <a:pos x="1213" y="1688"/>
              </a:cxn>
              <a:cxn ang="0">
                <a:pos x="727" y="1910"/>
              </a:cxn>
              <a:cxn ang="0">
                <a:pos x="69" y="1984"/>
              </a:cxn>
            </a:cxnLst>
            <a:rect l="0" t="0" r="r" b="b"/>
            <a:pathLst>
              <a:path w="2545" h="1988">
                <a:moveTo>
                  <a:pt x="69" y="1984"/>
                </a:moveTo>
                <a:cubicBezTo>
                  <a:pt x="0" y="1988"/>
                  <a:pt x="245" y="1960"/>
                  <a:pt x="316" y="1935"/>
                </a:cubicBezTo>
                <a:cubicBezTo>
                  <a:pt x="387" y="1910"/>
                  <a:pt x="427" y="1887"/>
                  <a:pt x="497" y="1836"/>
                </a:cubicBezTo>
                <a:cubicBezTo>
                  <a:pt x="567" y="1785"/>
                  <a:pt x="646" y="1759"/>
                  <a:pt x="736" y="1630"/>
                </a:cubicBezTo>
                <a:cubicBezTo>
                  <a:pt x="826" y="1501"/>
                  <a:pt x="952" y="1245"/>
                  <a:pt x="1040" y="1063"/>
                </a:cubicBezTo>
                <a:cubicBezTo>
                  <a:pt x="1128" y="881"/>
                  <a:pt x="1174" y="677"/>
                  <a:pt x="1262" y="536"/>
                </a:cubicBezTo>
                <a:cubicBezTo>
                  <a:pt x="1350" y="395"/>
                  <a:pt x="1430" y="297"/>
                  <a:pt x="1567" y="215"/>
                </a:cubicBezTo>
                <a:cubicBezTo>
                  <a:pt x="1704" y="133"/>
                  <a:pt x="1925" y="75"/>
                  <a:pt x="2085" y="42"/>
                </a:cubicBezTo>
                <a:cubicBezTo>
                  <a:pt x="2245" y="9"/>
                  <a:pt x="2513" y="0"/>
                  <a:pt x="2529" y="18"/>
                </a:cubicBezTo>
                <a:cubicBezTo>
                  <a:pt x="2545" y="36"/>
                  <a:pt x="2284" y="92"/>
                  <a:pt x="2184" y="149"/>
                </a:cubicBezTo>
                <a:cubicBezTo>
                  <a:pt x="2084" y="206"/>
                  <a:pt x="2014" y="222"/>
                  <a:pt x="1929" y="363"/>
                </a:cubicBezTo>
                <a:cubicBezTo>
                  <a:pt x="1844" y="504"/>
                  <a:pt x="1747" y="827"/>
                  <a:pt x="1674" y="997"/>
                </a:cubicBezTo>
                <a:cubicBezTo>
                  <a:pt x="1601" y="1167"/>
                  <a:pt x="1570" y="1269"/>
                  <a:pt x="1493" y="1384"/>
                </a:cubicBezTo>
                <a:cubicBezTo>
                  <a:pt x="1416" y="1499"/>
                  <a:pt x="1341" y="1600"/>
                  <a:pt x="1213" y="1688"/>
                </a:cubicBezTo>
                <a:cubicBezTo>
                  <a:pt x="1085" y="1776"/>
                  <a:pt x="916" y="1859"/>
                  <a:pt x="727" y="1910"/>
                </a:cubicBezTo>
                <a:cubicBezTo>
                  <a:pt x="538" y="1961"/>
                  <a:pt x="138" y="1980"/>
                  <a:pt x="69" y="1984"/>
                </a:cubicBezTo>
                <a:close/>
              </a:path>
            </a:pathLst>
          </a:custGeom>
          <a:pattFill prst="dkHorz">
            <a:fgClr>
              <a:srgbClr val="FF0000"/>
            </a:fgClr>
            <a:bgClr>
              <a:srgbClr val="FFFFFF"/>
            </a:bgClr>
          </a:patt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43432" name="Object 8"/>
          <p:cNvGraphicFramePr>
            <a:graphicFrameLocks noChangeAspect="1"/>
          </p:cNvGraphicFramePr>
          <p:nvPr/>
        </p:nvGraphicFramePr>
        <p:xfrm>
          <a:off x="1930400" y="4514850"/>
          <a:ext cx="3222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95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514850"/>
                        <a:ext cx="3222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3433" name="Line 9"/>
          <p:cNvSpPr>
            <a:spLocks noChangeShapeType="1"/>
          </p:cNvSpPr>
          <p:nvPr/>
        </p:nvSpPr>
        <p:spPr bwMode="auto">
          <a:xfrm>
            <a:off x="2413000" y="4692650"/>
            <a:ext cx="2728913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3434" name="Line 10"/>
          <p:cNvSpPr>
            <a:spLocks noChangeShapeType="1"/>
          </p:cNvSpPr>
          <p:nvPr/>
        </p:nvSpPr>
        <p:spPr bwMode="auto">
          <a:xfrm>
            <a:off x="4152900" y="4692650"/>
            <a:ext cx="95885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43435" name="Object 11"/>
          <p:cNvGraphicFramePr>
            <a:graphicFrameLocks noChangeAspect="1"/>
          </p:cNvGraphicFramePr>
          <p:nvPr/>
        </p:nvGraphicFramePr>
        <p:xfrm>
          <a:off x="5581650" y="4389438"/>
          <a:ext cx="4730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96" name="数式" r:id="rId9" imgW="203040" imgH="228600" progId="Equation.3">
                  <p:embed/>
                </p:oleObj>
              </mc:Choice>
              <mc:Fallback>
                <p:oleObj name="数式" r:id="rId9" imgW="2030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4389438"/>
                        <a:ext cx="47307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3437" name="Object 13"/>
          <p:cNvGraphicFramePr>
            <a:graphicFrameLocks noChangeAspect="1"/>
          </p:cNvGraphicFramePr>
          <p:nvPr/>
        </p:nvGraphicFramePr>
        <p:xfrm>
          <a:off x="6257925" y="6188075"/>
          <a:ext cx="298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97" name="数式" r:id="rId11" imgW="139680" imgH="164880" progId="Equation.3">
                  <p:embed/>
                </p:oleObj>
              </mc:Choice>
              <mc:Fallback>
                <p:oleObj name="数式" r:id="rId11" imgW="139680" imgH="1648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6188075"/>
                        <a:ext cx="298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3438" name="Object 14"/>
          <p:cNvGraphicFramePr>
            <a:graphicFrameLocks noChangeAspect="1"/>
          </p:cNvGraphicFramePr>
          <p:nvPr/>
        </p:nvGraphicFramePr>
        <p:xfrm>
          <a:off x="1843088" y="3695700"/>
          <a:ext cx="4016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98" name="数式" r:id="rId13" imgW="177480" imgH="177480" progId="Equation.3">
                  <p:embed/>
                </p:oleObj>
              </mc:Choice>
              <mc:Fallback>
                <p:oleObj name="数式" r:id="rId13" imgW="177480" imgH="177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3695700"/>
                        <a:ext cx="401637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角丸四角形 15"/>
          <p:cNvSpPr/>
          <p:nvPr/>
        </p:nvSpPr>
        <p:spPr bwMode="auto">
          <a:xfrm>
            <a:off x="6682030" y="2776173"/>
            <a:ext cx="1357185" cy="652827"/>
          </a:xfrm>
          <a:prstGeom prst="roundRect">
            <a:avLst/>
          </a:prstGeom>
          <a:solidFill>
            <a:srgbClr val="CC0000">
              <a:alpha val="1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6FBA-9BCF-49B8-B0D4-A5D3F82FE10D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面積</a:t>
            </a:r>
            <a:r>
              <a:rPr lang="ja-JP" altLang="en-US" dirty="0" smtClean="0"/>
              <a:t>計算　考え方 </a:t>
            </a:r>
            <a:r>
              <a:rPr lang="ja-JP" altLang="en-US" dirty="0"/>
              <a:t>その２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44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8206680" cy="4419600"/>
              </a:xfrm>
            </p:spPr>
            <p:txBody>
              <a:bodyPr/>
              <a:lstStyle/>
              <a:p>
                <a:r>
                  <a:rPr lang="ja-JP" altLang="en-US" dirty="0" smtClean="0"/>
                  <a:t>１分ごとの滞在客数の合計</a:t>
                </a:r>
              </a:p>
              <a:p>
                <a:pPr>
                  <a:buNone/>
                </a:pPr>
                <a:r>
                  <a:rPr lang="ja-JP" altLang="en-US" dirty="0">
                    <a:sym typeface="Wingdings" pitchFamily="2" charset="2"/>
                  </a:rPr>
                  <a:t>　　</a:t>
                </a:r>
                <a:r>
                  <a:rPr lang="ja-JP" altLang="en-US" dirty="0"/>
                  <a:t>滞在客数の時間</a:t>
                </a:r>
                <a:r>
                  <a:rPr lang="ja-JP" altLang="en-US" dirty="0" smtClean="0"/>
                  <a:t>平均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𝑳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を</a:t>
                </a:r>
                <a:r>
                  <a:rPr lang="ja-JP" altLang="en-US" dirty="0"/>
                  <a:t>営業</a:t>
                </a: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ja-JP" altLang="en-US" dirty="0" smtClean="0"/>
                  <a:t> 倍した</a:t>
                </a:r>
                <a:r>
                  <a:rPr lang="ja-JP" altLang="en-US" dirty="0"/>
                  <a:t>もの： </a:t>
                </a:r>
              </a:p>
            </p:txBody>
          </p:sp>
        </mc:Choice>
        <mc:Fallback xmlns="">
          <p:sp>
            <p:nvSpPr>
              <p:cNvPr id="744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8206680" cy="4419600"/>
              </a:xfrm>
              <a:blipFill rotWithShape="1">
                <a:blip r:embed="rId4"/>
                <a:stretch>
                  <a:fillRect l="-149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4452" name="Freeform 4" descr="縦線 (太)"/>
          <p:cNvSpPr>
            <a:spLocks/>
          </p:cNvSpPr>
          <p:nvPr/>
        </p:nvSpPr>
        <p:spPr bwMode="auto">
          <a:xfrm>
            <a:off x="2397125" y="3802063"/>
            <a:ext cx="3894138" cy="2279650"/>
          </a:xfrm>
          <a:custGeom>
            <a:avLst/>
            <a:gdLst/>
            <a:ahLst/>
            <a:cxnLst>
              <a:cxn ang="0">
                <a:pos x="69" y="1984"/>
              </a:cxn>
              <a:cxn ang="0">
                <a:pos x="316" y="1935"/>
              </a:cxn>
              <a:cxn ang="0">
                <a:pos x="497" y="1836"/>
              </a:cxn>
              <a:cxn ang="0">
                <a:pos x="736" y="1630"/>
              </a:cxn>
              <a:cxn ang="0">
                <a:pos x="1040" y="1063"/>
              </a:cxn>
              <a:cxn ang="0">
                <a:pos x="1262" y="536"/>
              </a:cxn>
              <a:cxn ang="0">
                <a:pos x="1567" y="215"/>
              </a:cxn>
              <a:cxn ang="0">
                <a:pos x="2085" y="42"/>
              </a:cxn>
              <a:cxn ang="0">
                <a:pos x="2529" y="18"/>
              </a:cxn>
              <a:cxn ang="0">
                <a:pos x="2184" y="149"/>
              </a:cxn>
              <a:cxn ang="0">
                <a:pos x="1929" y="363"/>
              </a:cxn>
              <a:cxn ang="0">
                <a:pos x="1674" y="997"/>
              </a:cxn>
              <a:cxn ang="0">
                <a:pos x="1493" y="1384"/>
              </a:cxn>
              <a:cxn ang="0">
                <a:pos x="1213" y="1688"/>
              </a:cxn>
              <a:cxn ang="0">
                <a:pos x="727" y="1910"/>
              </a:cxn>
              <a:cxn ang="0">
                <a:pos x="69" y="1984"/>
              </a:cxn>
            </a:cxnLst>
            <a:rect l="0" t="0" r="r" b="b"/>
            <a:pathLst>
              <a:path w="2545" h="1988">
                <a:moveTo>
                  <a:pt x="69" y="1984"/>
                </a:moveTo>
                <a:cubicBezTo>
                  <a:pt x="0" y="1988"/>
                  <a:pt x="245" y="1960"/>
                  <a:pt x="316" y="1935"/>
                </a:cubicBezTo>
                <a:cubicBezTo>
                  <a:pt x="387" y="1910"/>
                  <a:pt x="427" y="1887"/>
                  <a:pt x="497" y="1836"/>
                </a:cubicBezTo>
                <a:cubicBezTo>
                  <a:pt x="567" y="1785"/>
                  <a:pt x="646" y="1759"/>
                  <a:pt x="736" y="1630"/>
                </a:cubicBezTo>
                <a:cubicBezTo>
                  <a:pt x="826" y="1501"/>
                  <a:pt x="952" y="1245"/>
                  <a:pt x="1040" y="1063"/>
                </a:cubicBezTo>
                <a:cubicBezTo>
                  <a:pt x="1128" y="881"/>
                  <a:pt x="1174" y="677"/>
                  <a:pt x="1262" y="536"/>
                </a:cubicBezTo>
                <a:cubicBezTo>
                  <a:pt x="1350" y="395"/>
                  <a:pt x="1430" y="297"/>
                  <a:pt x="1567" y="215"/>
                </a:cubicBezTo>
                <a:cubicBezTo>
                  <a:pt x="1704" y="133"/>
                  <a:pt x="1925" y="75"/>
                  <a:pt x="2085" y="42"/>
                </a:cubicBezTo>
                <a:cubicBezTo>
                  <a:pt x="2245" y="9"/>
                  <a:pt x="2513" y="0"/>
                  <a:pt x="2529" y="18"/>
                </a:cubicBezTo>
                <a:cubicBezTo>
                  <a:pt x="2545" y="36"/>
                  <a:pt x="2284" y="92"/>
                  <a:pt x="2184" y="149"/>
                </a:cubicBezTo>
                <a:cubicBezTo>
                  <a:pt x="2084" y="206"/>
                  <a:pt x="2014" y="222"/>
                  <a:pt x="1929" y="363"/>
                </a:cubicBezTo>
                <a:cubicBezTo>
                  <a:pt x="1844" y="504"/>
                  <a:pt x="1747" y="827"/>
                  <a:pt x="1674" y="997"/>
                </a:cubicBezTo>
                <a:cubicBezTo>
                  <a:pt x="1601" y="1167"/>
                  <a:pt x="1570" y="1269"/>
                  <a:pt x="1493" y="1384"/>
                </a:cubicBezTo>
                <a:cubicBezTo>
                  <a:pt x="1416" y="1499"/>
                  <a:pt x="1341" y="1600"/>
                  <a:pt x="1213" y="1688"/>
                </a:cubicBezTo>
                <a:cubicBezTo>
                  <a:pt x="1085" y="1776"/>
                  <a:pt x="916" y="1859"/>
                  <a:pt x="727" y="1910"/>
                </a:cubicBezTo>
                <a:cubicBezTo>
                  <a:pt x="538" y="1961"/>
                  <a:pt x="138" y="1980"/>
                  <a:pt x="69" y="1984"/>
                </a:cubicBezTo>
                <a:close/>
              </a:path>
            </a:pathLst>
          </a:custGeom>
          <a:pattFill prst="dkVert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4453" name="Line 5"/>
          <p:cNvSpPr>
            <a:spLocks noChangeShapeType="1"/>
          </p:cNvSpPr>
          <p:nvPr/>
        </p:nvSpPr>
        <p:spPr bwMode="auto">
          <a:xfrm flipV="1">
            <a:off x="2427288" y="3752850"/>
            <a:ext cx="0" cy="232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44454" name="Object 6"/>
          <p:cNvGraphicFramePr>
            <a:graphicFrameLocks noChangeAspect="1"/>
          </p:cNvGraphicFramePr>
          <p:nvPr/>
        </p:nvGraphicFramePr>
        <p:xfrm>
          <a:off x="1770063" y="2654300"/>
          <a:ext cx="59991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22" name="数式" r:id="rId5" imgW="2679480" imgH="482400" progId="Equation.3">
                  <p:embed/>
                </p:oleObj>
              </mc:Choice>
              <mc:Fallback>
                <p:oleObj name="数式" r:id="rId5" imgW="26794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654300"/>
                        <a:ext cx="5999162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4455" name="Line 7"/>
          <p:cNvSpPr>
            <a:spLocks noChangeShapeType="1"/>
          </p:cNvSpPr>
          <p:nvPr/>
        </p:nvSpPr>
        <p:spPr bwMode="auto">
          <a:xfrm>
            <a:off x="2427288" y="6089650"/>
            <a:ext cx="425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44456" name="Object 8"/>
          <p:cNvGraphicFramePr>
            <a:graphicFrameLocks noChangeAspect="1"/>
          </p:cNvGraphicFramePr>
          <p:nvPr/>
        </p:nvGraphicFramePr>
        <p:xfrm>
          <a:off x="4440238" y="6176963"/>
          <a:ext cx="2254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23" name="数式" r:id="rId7" imgW="88560" imgH="152280" progId="Equation.3">
                  <p:embed/>
                </p:oleObj>
              </mc:Choice>
              <mc:Fallback>
                <p:oleObj name="数式" r:id="rId7" imgW="88560" imgH="152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6176963"/>
                        <a:ext cx="2254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4457" name="Line 9"/>
          <p:cNvSpPr>
            <a:spLocks noChangeShapeType="1"/>
          </p:cNvSpPr>
          <p:nvPr/>
        </p:nvSpPr>
        <p:spPr bwMode="auto">
          <a:xfrm rot="-5400000">
            <a:off x="3618706" y="5172869"/>
            <a:ext cx="17986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4458" name="Line 10"/>
          <p:cNvSpPr>
            <a:spLocks noChangeShapeType="1"/>
          </p:cNvSpPr>
          <p:nvPr/>
        </p:nvSpPr>
        <p:spPr bwMode="auto">
          <a:xfrm rot="-5400000">
            <a:off x="3852069" y="4893469"/>
            <a:ext cx="1303338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44459" name="Object 11"/>
          <p:cNvGraphicFramePr>
            <a:graphicFrameLocks noChangeAspect="1"/>
          </p:cNvGraphicFramePr>
          <p:nvPr/>
        </p:nvGraphicFramePr>
        <p:xfrm>
          <a:off x="3398838" y="4268788"/>
          <a:ext cx="681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24" name="数式" r:id="rId9" imgW="291960" imgH="203040" progId="Equation.3">
                  <p:embed/>
                </p:oleObj>
              </mc:Choice>
              <mc:Fallback>
                <p:oleObj name="数式" r:id="rId9" imgW="29196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4268788"/>
                        <a:ext cx="6810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4460" name="Object 12"/>
          <p:cNvGraphicFramePr>
            <a:graphicFrameLocks noChangeAspect="1"/>
          </p:cNvGraphicFramePr>
          <p:nvPr/>
        </p:nvGraphicFramePr>
        <p:xfrm>
          <a:off x="6332538" y="6246813"/>
          <a:ext cx="298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25" name="数式" r:id="rId11" imgW="139680" imgH="164880" progId="Equation.3">
                  <p:embed/>
                </p:oleObj>
              </mc:Choice>
              <mc:Fallback>
                <p:oleObj name="数式" r:id="rId11" imgW="139680" imgH="1648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6246813"/>
                        <a:ext cx="298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4461" name="Object 13"/>
          <p:cNvGraphicFramePr>
            <a:graphicFrameLocks noChangeAspect="1"/>
          </p:cNvGraphicFramePr>
          <p:nvPr/>
        </p:nvGraphicFramePr>
        <p:xfrm>
          <a:off x="1858963" y="3741738"/>
          <a:ext cx="4016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26" name="数式" r:id="rId13" imgW="177480" imgH="177480" progId="Equation.3">
                  <p:embed/>
                </p:oleObj>
              </mc:Choice>
              <mc:Fallback>
                <p:oleObj name="数式" r:id="rId13" imgW="17748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741738"/>
                        <a:ext cx="401637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角丸四角形 15"/>
          <p:cNvSpPr/>
          <p:nvPr/>
        </p:nvSpPr>
        <p:spPr bwMode="auto">
          <a:xfrm>
            <a:off x="6680199" y="2866183"/>
            <a:ext cx="1357185" cy="652827"/>
          </a:xfrm>
          <a:prstGeom prst="roundRect">
            <a:avLst/>
          </a:prstGeom>
          <a:solidFill>
            <a:srgbClr val="CC0000">
              <a:alpha val="1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4C7E-0D03-47E6-9388-96B174174088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リトル</a:t>
            </a:r>
            <a:r>
              <a:rPr lang="ja-JP" altLang="en-US" dirty="0"/>
              <a:t>の公式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平均滞在客数 ＝ 到着率 </a:t>
            </a:r>
            <a:r>
              <a:rPr lang="en-US" altLang="ja-JP"/>
              <a:t>× </a:t>
            </a:r>
            <a:r>
              <a:rPr lang="ja-JP" altLang="en-US"/>
              <a:t>平均滞在時間</a:t>
            </a:r>
          </a:p>
        </p:txBody>
      </p:sp>
      <p:graphicFrame>
        <p:nvGraphicFramePr>
          <p:cNvPr id="745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26838"/>
              </p:ext>
            </p:extLst>
          </p:nvPr>
        </p:nvGraphicFramePr>
        <p:xfrm>
          <a:off x="1903413" y="2643188"/>
          <a:ext cx="44783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05" name="数式" r:id="rId4" imgW="1968480" imgH="203040" progId="Equation.3">
                  <p:embed/>
                </p:oleObj>
              </mc:Choice>
              <mc:Fallback>
                <p:oleObj name="数式" r:id="rId4" imgW="19684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643188"/>
                        <a:ext cx="447833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5477" name="Freeform 5" descr="縦線 (太)"/>
          <p:cNvSpPr>
            <a:spLocks/>
          </p:cNvSpPr>
          <p:nvPr/>
        </p:nvSpPr>
        <p:spPr bwMode="auto">
          <a:xfrm>
            <a:off x="2397125" y="3898900"/>
            <a:ext cx="3906838" cy="1941513"/>
          </a:xfrm>
          <a:custGeom>
            <a:avLst/>
            <a:gdLst/>
            <a:ahLst/>
            <a:cxnLst>
              <a:cxn ang="0">
                <a:pos x="69" y="1984"/>
              </a:cxn>
              <a:cxn ang="0">
                <a:pos x="316" y="1935"/>
              </a:cxn>
              <a:cxn ang="0">
                <a:pos x="497" y="1836"/>
              </a:cxn>
              <a:cxn ang="0">
                <a:pos x="736" y="1630"/>
              </a:cxn>
              <a:cxn ang="0">
                <a:pos x="1040" y="1063"/>
              </a:cxn>
              <a:cxn ang="0">
                <a:pos x="1262" y="536"/>
              </a:cxn>
              <a:cxn ang="0">
                <a:pos x="1567" y="215"/>
              </a:cxn>
              <a:cxn ang="0">
                <a:pos x="2085" y="42"/>
              </a:cxn>
              <a:cxn ang="0">
                <a:pos x="2529" y="18"/>
              </a:cxn>
              <a:cxn ang="0">
                <a:pos x="2184" y="149"/>
              </a:cxn>
              <a:cxn ang="0">
                <a:pos x="1929" y="363"/>
              </a:cxn>
              <a:cxn ang="0">
                <a:pos x="1674" y="997"/>
              </a:cxn>
              <a:cxn ang="0">
                <a:pos x="1493" y="1384"/>
              </a:cxn>
              <a:cxn ang="0">
                <a:pos x="1213" y="1688"/>
              </a:cxn>
              <a:cxn ang="0">
                <a:pos x="727" y="1910"/>
              </a:cxn>
              <a:cxn ang="0">
                <a:pos x="69" y="1984"/>
              </a:cxn>
            </a:cxnLst>
            <a:rect l="0" t="0" r="r" b="b"/>
            <a:pathLst>
              <a:path w="2545" h="1988">
                <a:moveTo>
                  <a:pt x="69" y="1984"/>
                </a:moveTo>
                <a:cubicBezTo>
                  <a:pt x="0" y="1988"/>
                  <a:pt x="245" y="1960"/>
                  <a:pt x="316" y="1935"/>
                </a:cubicBezTo>
                <a:cubicBezTo>
                  <a:pt x="387" y="1910"/>
                  <a:pt x="427" y="1887"/>
                  <a:pt x="497" y="1836"/>
                </a:cubicBezTo>
                <a:cubicBezTo>
                  <a:pt x="567" y="1785"/>
                  <a:pt x="646" y="1759"/>
                  <a:pt x="736" y="1630"/>
                </a:cubicBezTo>
                <a:cubicBezTo>
                  <a:pt x="826" y="1501"/>
                  <a:pt x="952" y="1245"/>
                  <a:pt x="1040" y="1063"/>
                </a:cubicBezTo>
                <a:cubicBezTo>
                  <a:pt x="1128" y="881"/>
                  <a:pt x="1174" y="677"/>
                  <a:pt x="1262" y="536"/>
                </a:cubicBezTo>
                <a:cubicBezTo>
                  <a:pt x="1350" y="395"/>
                  <a:pt x="1430" y="297"/>
                  <a:pt x="1567" y="215"/>
                </a:cubicBezTo>
                <a:cubicBezTo>
                  <a:pt x="1704" y="133"/>
                  <a:pt x="1925" y="75"/>
                  <a:pt x="2085" y="42"/>
                </a:cubicBezTo>
                <a:cubicBezTo>
                  <a:pt x="2245" y="9"/>
                  <a:pt x="2513" y="0"/>
                  <a:pt x="2529" y="18"/>
                </a:cubicBezTo>
                <a:cubicBezTo>
                  <a:pt x="2545" y="36"/>
                  <a:pt x="2284" y="92"/>
                  <a:pt x="2184" y="149"/>
                </a:cubicBezTo>
                <a:cubicBezTo>
                  <a:pt x="2084" y="206"/>
                  <a:pt x="2014" y="222"/>
                  <a:pt x="1929" y="363"/>
                </a:cubicBezTo>
                <a:cubicBezTo>
                  <a:pt x="1844" y="504"/>
                  <a:pt x="1747" y="827"/>
                  <a:pt x="1674" y="997"/>
                </a:cubicBezTo>
                <a:cubicBezTo>
                  <a:pt x="1601" y="1167"/>
                  <a:pt x="1570" y="1269"/>
                  <a:pt x="1493" y="1384"/>
                </a:cubicBezTo>
                <a:cubicBezTo>
                  <a:pt x="1416" y="1499"/>
                  <a:pt x="1341" y="1600"/>
                  <a:pt x="1213" y="1688"/>
                </a:cubicBezTo>
                <a:cubicBezTo>
                  <a:pt x="1085" y="1776"/>
                  <a:pt x="916" y="1859"/>
                  <a:pt x="727" y="1910"/>
                </a:cubicBezTo>
                <a:cubicBezTo>
                  <a:pt x="538" y="1961"/>
                  <a:pt x="138" y="1980"/>
                  <a:pt x="69" y="1984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5478" name="Line 6"/>
          <p:cNvSpPr>
            <a:spLocks noChangeShapeType="1"/>
          </p:cNvSpPr>
          <p:nvPr/>
        </p:nvSpPr>
        <p:spPr bwMode="auto">
          <a:xfrm flipV="1">
            <a:off x="2427288" y="3511550"/>
            <a:ext cx="0" cy="232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5479" name="Line 7"/>
          <p:cNvSpPr>
            <a:spLocks noChangeShapeType="1"/>
          </p:cNvSpPr>
          <p:nvPr/>
        </p:nvSpPr>
        <p:spPr bwMode="auto">
          <a:xfrm>
            <a:off x="2427288" y="5848350"/>
            <a:ext cx="425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5482" name="Line 10"/>
          <p:cNvSpPr>
            <a:spLocks noChangeShapeType="1"/>
          </p:cNvSpPr>
          <p:nvPr/>
        </p:nvSpPr>
        <p:spPr bwMode="auto">
          <a:xfrm>
            <a:off x="6270625" y="3919538"/>
            <a:ext cx="0" cy="19192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45483" name="Object 11"/>
          <p:cNvGraphicFramePr>
            <a:graphicFrameLocks noChangeAspect="1"/>
          </p:cNvGraphicFramePr>
          <p:nvPr/>
        </p:nvGraphicFramePr>
        <p:xfrm>
          <a:off x="6197600" y="6007100"/>
          <a:ext cx="298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06" name="数式" r:id="rId6" imgW="139680" imgH="164880" progId="Equation.3">
                  <p:embed/>
                </p:oleObj>
              </mc:Choice>
              <mc:Fallback>
                <p:oleObj name="数式" r:id="rId6" imgW="13968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6007100"/>
                        <a:ext cx="298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5484" name="Line 12"/>
          <p:cNvSpPr>
            <a:spLocks noChangeShapeType="1"/>
          </p:cNvSpPr>
          <p:nvPr/>
        </p:nvSpPr>
        <p:spPr bwMode="auto">
          <a:xfrm flipH="1" flipV="1">
            <a:off x="2416175" y="3879850"/>
            <a:ext cx="3854450" cy="12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45485" name="Object 13"/>
          <p:cNvGraphicFramePr>
            <a:graphicFrameLocks noChangeAspect="1"/>
          </p:cNvGraphicFramePr>
          <p:nvPr/>
        </p:nvGraphicFramePr>
        <p:xfrm>
          <a:off x="1858963" y="3741738"/>
          <a:ext cx="4016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07" name="数式" r:id="rId8" imgW="177480" imgH="177480" progId="Equation.3">
                  <p:embed/>
                </p:oleObj>
              </mc:Choice>
              <mc:Fallback>
                <p:oleObj name="数式" r:id="rId8" imgW="17748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741738"/>
                        <a:ext cx="401637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角丸四角形 15"/>
          <p:cNvSpPr/>
          <p:nvPr/>
        </p:nvSpPr>
        <p:spPr bwMode="auto">
          <a:xfrm>
            <a:off x="4927600" y="2495550"/>
            <a:ext cx="1689100" cy="711200"/>
          </a:xfrm>
          <a:prstGeom prst="roundRect">
            <a:avLst/>
          </a:prstGeom>
          <a:solidFill>
            <a:srgbClr val="CC0000">
              <a:alpha val="1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cxnSp>
        <p:nvCxnSpPr>
          <p:cNvPr id="3" name="直線コネクタ 2"/>
          <p:cNvCxnSpPr>
            <a:endCxn id="745484" idx="0"/>
          </p:cNvCxnSpPr>
          <p:nvPr/>
        </p:nvCxnSpPr>
        <p:spPr bwMode="auto">
          <a:xfrm flipV="1">
            <a:off x="2416175" y="3892550"/>
            <a:ext cx="3854450" cy="19415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12527"/>
              </p:ext>
            </p:extLst>
          </p:nvPr>
        </p:nvGraphicFramePr>
        <p:xfrm>
          <a:off x="6417204" y="4285676"/>
          <a:ext cx="10112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08" name="数式" r:id="rId10" imgW="444240" imgH="393480" progId="Equation.3">
                  <p:embed/>
                </p:oleObj>
              </mc:Choice>
              <mc:Fallback>
                <p:oleObj name="数式" r:id="rId10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204" y="4285676"/>
                        <a:ext cx="1011238" cy="896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リーフォーム 3"/>
          <p:cNvSpPr/>
          <p:nvPr/>
        </p:nvSpPr>
        <p:spPr>
          <a:xfrm>
            <a:off x="5675585" y="4187607"/>
            <a:ext cx="741619" cy="546538"/>
          </a:xfrm>
          <a:custGeom>
            <a:avLst/>
            <a:gdLst>
              <a:gd name="connsiteX0" fmla="*/ 378372 w 378372"/>
              <a:gd name="connsiteY0" fmla="*/ 546538 h 546538"/>
              <a:gd name="connsiteX1" fmla="*/ 105103 w 378372"/>
              <a:gd name="connsiteY1" fmla="*/ 357352 h 546538"/>
              <a:gd name="connsiteX2" fmla="*/ 0 w 378372"/>
              <a:gd name="connsiteY2" fmla="*/ 0 h 54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372" h="546538">
                <a:moveTo>
                  <a:pt x="378372" y="546538"/>
                </a:moveTo>
                <a:cubicBezTo>
                  <a:pt x="273268" y="497490"/>
                  <a:pt x="168165" y="448442"/>
                  <a:pt x="105103" y="357352"/>
                </a:cubicBezTo>
                <a:cubicBezTo>
                  <a:pt x="42041" y="266262"/>
                  <a:pt x="21020" y="133131"/>
                  <a:pt x="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452320" y="4549479"/>
            <a:ext cx="1348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800" b="1" dirty="0" smtClean="0">
                <a:solidFill>
                  <a:srgbClr val="0000CC"/>
                </a:solidFill>
                <a:ea typeface="HG丸ｺﾞｼｯｸM-PRO" pitchFamily="50" charset="-128"/>
              </a:rPr>
              <a:t>：到着率</a:t>
            </a:r>
            <a:endParaRPr lang="ja-JP" altLang="en-US" sz="1800" b="1" dirty="0">
              <a:solidFill>
                <a:srgbClr val="0000CC"/>
              </a:solidFill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418D-C34E-422A-94ED-CA2F266BB56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平均値による分析－不変式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累積到着数　と　累積退去数　に挟まれたものは？</a:t>
            </a:r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 flipV="1">
            <a:off x="1849438" y="2628900"/>
            <a:ext cx="0" cy="315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8309" name="Line 5"/>
          <p:cNvSpPr>
            <a:spLocks noChangeShapeType="1"/>
          </p:cNvSpPr>
          <p:nvPr/>
        </p:nvSpPr>
        <p:spPr bwMode="auto">
          <a:xfrm>
            <a:off x="1849438" y="5786438"/>
            <a:ext cx="500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8310" name="Line 6"/>
          <p:cNvSpPr>
            <a:spLocks noChangeShapeType="1"/>
          </p:cNvSpPr>
          <p:nvPr/>
        </p:nvSpPr>
        <p:spPr bwMode="auto">
          <a:xfrm flipV="1">
            <a:off x="1849438" y="3754438"/>
            <a:ext cx="4446587" cy="20177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7048500" y="5610225"/>
            <a:ext cx="86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dirty="0">
                <a:solidFill>
                  <a:srgbClr val="0000CC"/>
                </a:solidFill>
                <a:ea typeface="HG丸ｺﾞｼｯｸM-PRO" pitchFamily="50" charset="-128"/>
              </a:rPr>
              <a:t>時間</a:t>
            </a:r>
          </a:p>
        </p:txBody>
      </p:sp>
      <p:sp>
        <p:nvSpPr>
          <p:cNvPr id="738312" name="Line 8"/>
          <p:cNvSpPr>
            <a:spLocks noChangeShapeType="1"/>
          </p:cNvSpPr>
          <p:nvPr/>
        </p:nvSpPr>
        <p:spPr bwMode="auto">
          <a:xfrm flipV="1">
            <a:off x="1852613" y="2992438"/>
            <a:ext cx="4456112" cy="202565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8313" name="Line 9"/>
          <p:cNvSpPr>
            <a:spLocks noChangeShapeType="1"/>
          </p:cNvSpPr>
          <p:nvPr/>
        </p:nvSpPr>
        <p:spPr bwMode="auto">
          <a:xfrm>
            <a:off x="2887663" y="4546600"/>
            <a:ext cx="164465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8314" name="Line 10"/>
          <p:cNvSpPr>
            <a:spLocks noChangeShapeType="1"/>
          </p:cNvSpPr>
          <p:nvPr/>
        </p:nvSpPr>
        <p:spPr bwMode="auto">
          <a:xfrm flipV="1">
            <a:off x="4546600" y="3775075"/>
            <a:ext cx="0" cy="771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8315" name="AutoShape 11"/>
          <p:cNvSpPr>
            <a:spLocks noChangeArrowheads="1"/>
          </p:cNvSpPr>
          <p:nvPr/>
        </p:nvSpPr>
        <p:spPr bwMode="auto">
          <a:xfrm>
            <a:off x="5949950" y="4140200"/>
            <a:ext cx="2400300" cy="1258887"/>
          </a:xfrm>
          <a:prstGeom prst="wedgeEllipseCallout">
            <a:avLst>
              <a:gd name="adj1" fmla="val -107227"/>
              <a:gd name="adj2" fmla="val -4899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800" b="1" dirty="0" smtClean="0">
                <a:solidFill>
                  <a:schemeClr val="bg1"/>
                </a:solidFill>
                <a:ea typeface="HG丸ｺﾞｼｯｸM-PRO" pitchFamily="50" charset="-128"/>
              </a:rPr>
              <a:t>滞在客数</a:t>
            </a:r>
            <a:endParaRPr lang="en-US" altLang="ja-JP" sz="1800" b="1" dirty="0" smtClean="0">
              <a:solidFill>
                <a:schemeClr val="bg1"/>
              </a:solidFill>
              <a:ea typeface="HG丸ｺﾞｼｯｸM-PRO" pitchFamily="50" charset="-128"/>
            </a:endParaRPr>
          </a:p>
          <a:p>
            <a:r>
              <a:rPr lang="ja-JP" altLang="en-US" sz="1800" b="1" dirty="0" smtClean="0">
                <a:solidFill>
                  <a:schemeClr val="bg1"/>
                </a:solidFill>
                <a:ea typeface="HG丸ｺﾞｼｯｸM-PRO" pitchFamily="50" charset="-128"/>
              </a:rPr>
              <a:t>＝滞在時間中</a:t>
            </a:r>
            <a:endParaRPr lang="en-US" altLang="ja-JP" sz="1800" b="1" dirty="0" smtClean="0">
              <a:solidFill>
                <a:schemeClr val="bg1"/>
              </a:solidFill>
              <a:ea typeface="HG丸ｺﾞｼｯｸM-PRO" pitchFamily="50" charset="-128"/>
            </a:endParaRPr>
          </a:p>
          <a:p>
            <a:r>
              <a:rPr lang="ja-JP" altLang="en-US" sz="1800" b="1" dirty="0" err="1" smtClean="0">
                <a:solidFill>
                  <a:schemeClr val="bg1"/>
                </a:solidFill>
                <a:ea typeface="HG丸ｺﾞｼｯｸM-PRO" pitchFamily="50" charset="-128"/>
              </a:rPr>
              <a:t>の到</a:t>
            </a:r>
            <a:r>
              <a:rPr lang="ja-JP" altLang="en-US" sz="1800" b="1" dirty="0" smtClean="0">
                <a:solidFill>
                  <a:schemeClr val="bg1"/>
                </a:solidFill>
                <a:ea typeface="HG丸ｺﾞｼｯｸM-PRO" pitchFamily="50" charset="-128"/>
              </a:rPr>
              <a:t>着客数</a:t>
            </a:r>
            <a:endParaRPr lang="ja-JP" altLang="en-US" sz="1800" b="1" dirty="0">
              <a:solidFill>
                <a:schemeClr val="bg1"/>
              </a:solidFill>
              <a:ea typeface="HG丸ｺﾞｼｯｸM-PRO" pitchFamily="50" charset="-128"/>
            </a:endParaRPr>
          </a:p>
        </p:txBody>
      </p:sp>
      <p:sp>
        <p:nvSpPr>
          <p:cNvPr id="738316" name="AutoShape 12"/>
          <p:cNvSpPr>
            <a:spLocks noChangeArrowheads="1"/>
          </p:cNvSpPr>
          <p:nvPr/>
        </p:nvSpPr>
        <p:spPr bwMode="auto">
          <a:xfrm>
            <a:off x="3917950" y="5010150"/>
            <a:ext cx="1700213" cy="542925"/>
          </a:xfrm>
          <a:prstGeom prst="wedgeEllipseCallout">
            <a:avLst>
              <a:gd name="adj1" fmla="val -48037"/>
              <a:gd name="adj2" fmla="val -134208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800" b="1">
                <a:solidFill>
                  <a:schemeClr val="bg1"/>
                </a:solidFill>
                <a:ea typeface="HG丸ｺﾞｼｯｸM-PRO" pitchFamily="50" charset="-128"/>
              </a:rPr>
              <a:t>滞在時間</a:t>
            </a:r>
          </a:p>
        </p:txBody>
      </p:sp>
      <p:sp>
        <p:nvSpPr>
          <p:cNvPr id="738317" name="Freeform 13"/>
          <p:cNvSpPr>
            <a:spLocks/>
          </p:cNvSpPr>
          <p:nvPr/>
        </p:nvSpPr>
        <p:spPr bwMode="auto">
          <a:xfrm>
            <a:off x="3697288" y="4179888"/>
            <a:ext cx="82550" cy="366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" y="74"/>
              </a:cxn>
              <a:cxn ang="0">
                <a:pos x="49" y="148"/>
              </a:cxn>
              <a:cxn ang="0">
                <a:pos x="49" y="231"/>
              </a:cxn>
            </a:cxnLst>
            <a:rect l="0" t="0" r="r" b="b"/>
            <a:pathLst>
              <a:path w="52" h="231">
                <a:moveTo>
                  <a:pt x="0" y="0"/>
                </a:moveTo>
                <a:cubicBezTo>
                  <a:pt x="12" y="24"/>
                  <a:pt x="25" y="49"/>
                  <a:pt x="33" y="74"/>
                </a:cubicBezTo>
                <a:cubicBezTo>
                  <a:pt x="41" y="99"/>
                  <a:pt x="46" y="122"/>
                  <a:pt x="49" y="148"/>
                </a:cubicBezTo>
                <a:cubicBezTo>
                  <a:pt x="52" y="174"/>
                  <a:pt x="50" y="202"/>
                  <a:pt x="49" y="231"/>
                </a:cubicBezTo>
              </a:path>
            </a:pathLst>
          </a:custGeom>
          <a:noFill/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8318" name="Text Box 14"/>
          <p:cNvSpPr txBox="1">
            <a:spLocks noChangeArrowheads="1"/>
          </p:cNvSpPr>
          <p:nvPr/>
        </p:nvSpPr>
        <p:spPr bwMode="auto">
          <a:xfrm>
            <a:off x="6450013" y="3638550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solidFill>
                  <a:srgbClr val="FF0000"/>
                </a:solidFill>
                <a:ea typeface="HG丸ｺﾞｼｯｸM-PRO" pitchFamily="50" charset="-128"/>
              </a:rPr>
              <a:t>累積処理数</a:t>
            </a:r>
          </a:p>
        </p:txBody>
      </p:sp>
      <p:sp>
        <p:nvSpPr>
          <p:cNvPr id="738319" name="Text Box 15"/>
          <p:cNvSpPr txBox="1">
            <a:spLocks noChangeArrowheads="1"/>
          </p:cNvSpPr>
          <p:nvPr/>
        </p:nvSpPr>
        <p:spPr bwMode="auto">
          <a:xfrm>
            <a:off x="6450013" y="27654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solidFill>
                  <a:srgbClr val="0000CC"/>
                </a:solidFill>
                <a:ea typeface="HG丸ｺﾞｼｯｸM-PRO" pitchFamily="50" charset="-128"/>
              </a:rPr>
              <a:t>累積到着数</a:t>
            </a:r>
          </a:p>
        </p:txBody>
      </p:sp>
      <p:sp>
        <p:nvSpPr>
          <p:cNvPr id="738320" name="AutoShape 16"/>
          <p:cNvSpPr>
            <a:spLocks noChangeArrowheads="1"/>
          </p:cNvSpPr>
          <p:nvPr/>
        </p:nvSpPr>
        <p:spPr bwMode="auto">
          <a:xfrm>
            <a:off x="781050" y="3768725"/>
            <a:ext cx="1398588" cy="542925"/>
          </a:xfrm>
          <a:prstGeom prst="wedgeEllipseCallout">
            <a:avLst>
              <a:gd name="adj1" fmla="val 162597"/>
              <a:gd name="adj2" fmla="val 51171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800" b="1">
                <a:solidFill>
                  <a:schemeClr val="bg1"/>
                </a:solidFill>
                <a:ea typeface="HG丸ｺﾞｼｯｸM-PRO" pitchFamily="50" charset="-128"/>
              </a:rPr>
              <a:t>到着率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5FF6-DA94-4685-BEC2-311FB5BC742A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例　駐車スペースは何台分必要か？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郊外にできるアウトレットのパーキングスペースはどれくらい必要か</a:t>
            </a:r>
          </a:p>
          <a:p>
            <a:pPr lvl="1"/>
            <a:r>
              <a:rPr lang="ja-JP" altLang="en-US"/>
              <a:t>どれくらい来て、</a:t>
            </a:r>
          </a:p>
          <a:p>
            <a:pPr lvl="1"/>
            <a:r>
              <a:rPr lang="ja-JP" altLang="en-US"/>
              <a:t>どれくらい滞在するか</a:t>
            </a:r>
          </a:p>
        </p:txBody>
      </p:sp>
      <p:pic>
        <p:nvPicPr>
          <p:cNvPr id="39326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3651250"/>
            <a:ext cx="4943475" cy="276968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5" name="テキスト ボックス 34"/>
          <p:cNvSpPr txBox="1"/>
          <p:nvPr/>
        </p:nvSpPr>
        <p:spPr>
          <a:xfrm>
            <a:off x="2749550" y="6007100"/>
            <a:ext cx="3689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/>
                </a:solidFill>
              </a:rPr>
              <a:t>http://vivit.livedoor.biz/94c48cc3.JPG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13-3ED0-440B-B0E5-68655251D81F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パーキングロットの設計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5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ja-JP" altLang="en-US" dirty="0" smtClean="0"/>
                  <a:t>ピーク時の利用客は</a:t>
                </a:r>
                <a:r>
                  <a:rPr lang="en-US" altLang="ja-JP" dirty="0"/>
                  <a:t>10</a:t>
                </a:r>
                <a:r>
                  <a:rPr lang="ja-JP" altLang="en-US" dirty="0"/>
                  <a:t>分当たり２</a:t>
                </a:r>
                <a:r>
                  <a:rPr lang="en-US" altLang="ja-JP" dirty="0"/>
                  <a:t>0</a:t>
                </a:r>
                <a:r>
                  <a:rPr lang="ja-JP" altLang="en-US" dirty="0"/>
                  <a:t>台</a:t>
                </a:r>
              </a:p>
              <a:p>
                <a:pPr lvl="1"/>
                <a:r>
                  <a:rPr lang="ja-JP" altLang="en-US" dirty="0"/>
                  <a:t>ピーク時の利用客の滞在時間は約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時間</a:t>
                </a: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リトルの公式による滞在車数の見積もり</a:t>
                </a:r>
                <a:r>
                  <a:rPr lang="ja-JP" altLang="en-US" dirty="0"/>
                  <a:t>：</a:t>
                </a:r>
              </a:p>
              <a:p>
                <a:pPr lvl="1"/>
                <a:r>
                  <a:rPr lang="ja-JP" altLang="en-US" dirty="0" smtClean="0"/>
                  <a:t>到着率</a:t>
                </a:r>
                <a:r>
                  <a:rPr lang="en-US" altLang="ja-JP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𝝀</m:t>
                    </m:r>
                    <m:r>
                      <a:rPr lang="en-US" altLang="ja-JP" b="1" i="1" smtClean="0">
                        <a:latin typeface="Cambria Math"/>
                      </a:rPr>
                      <m:t>=</m:t>
                    </m:r>
                    <m:r>
                      <a:rPr lang="en-US" altLang="ja-JP" b="1" i="1" smtClean="0">
                        <a:latin typeface="Cambria Math"/>
                      </a:rPr>
                      <m:t>𝟏𝟐𝟎</m:t>
                    </m:r>
                  </m:oMath>
                </a14:m>
                <a:endParaRPr lang="ja-JP" altLang="en-US" dirty="0"/>
              </a:p>
              <a:p>
                <a:pPr lvl="1"/>
                <a:r>
                  <a:rPr lang="ja-JP" altLang="en-US" dirty="0"/>
                  <a:t>平均滞在</a:t>
                </a:r>
                <a:r>
                  <a:rPr lang="ja-JP" altLang="en-US" dirty="0" smtClean="0"/>
                  <a:t>時間</a:t>
                </a: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𝑾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𝟏</m:t>
                    </m:r>
                  </m:oMath>
                </a14:m>
                <a:endParaRPr lang="ja-JP" altLang="en-US" dirty="0"/>
              </a:p>
              <a:p>
                <a:pPr lvl="1"/>
                <a:r>
                  <a:rPr lang="ja-JP" altLang="en-US" dirty="0"/>
                  <a:t>平均</a:t>
                </a:r>
                <a:r>
                  <a:rPr lang="ja-JP" altLang="en-US" dirty="0" smtClean="0"/>
                  <a:t>滞在車数</a:t>
                </a: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𝑳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b="1" i="1" smtClean="0">
                        <a:latin typeface="Cambria Math"/>
                      </a:rPr>
                      <m:t>𝝀</m:t>
                    </m:r>
                    <m:r>
                      <a:rPr lang="en-US" altLang="ja-JP" b="1" i="1" smtClean="0">
                        <a:latin typeface="Cambria Math"/>
                      </a:rPr>
                      <m:t>𝑾</m:t>
                    </m:r>
                    <m:r>
                      <a:rPr lang="en-US" altLang="ja-JP" b="1" i="1" smtClean="0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𝟏</m:t>
                    </m:r>
                    <m:r>
                      <a:rPr lang="en-US" altLang="ja-JP" b="1" i="1" smtClean="0">
                        <a:latin typeface="Cambria Math"/>
                      </a:rPr>
                      <m:t>×</m:t>
                    </m:r>
                    <m:r>
                      <a:rPr lang="en-US" altLang="ja-JP" b="1" i="1" smtClean="0">
                        <a:latin typeface="Cambria Math"/>
                      </a:rPr>
                      <m:t>𝟏𝟐𝟎</m:t>
                    </m:r>
                  </m:oMath>
                </a14:m>
                <a:endParaRPr lang="en-US" altLang="ja-JP" dirty="0" smtClean="0"/>
              </a:p>
              <a:p>
                <a:r>
                  <a:rPr lang="ja-JP" altLang="en-US" dirty="0" smtClean="0"/>
                  <a:t>平均でもこれくらいは必要、ばらつく場合はもっと</a:t>
                </a:r>
                <a:endParaRPr lang="ja-JP" altLang="en-US" dirty="0"/>
              </a:p>
              <a:p>
                <a:pPr lvl="1"/>
                <a:endParaRPr lang="ja-JP" altLang="en-US" dirty="0"/>
              </a:p>
            </p:txBody>
          </p:sp>
        </mc:Choice>
        <mc:Fallback>
          <p:sp>
            <p:nvSpPr>
              <p:cNvPr id="435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57" t="-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316-DF8F-40C7-9F80-C2D73E4B8FB7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コールセンターの設計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60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電話による顧客サービス用の施設</a:t>
                </a:r>
              </a:p>
              <a:p>
                <a:pPr lvl="1"/>
                <a:r>
                  <a:rPr lang="ja-JP" altLang="en-US" dirty="0"/>
                  <a:t>ピーク時の電話は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時間当たり</a:t>
                </a:r>
                <a:r>
                  <a:rPr lang="en-US" altLang="ja-JP" dirty="0"/>
                  <a:t>600</a:t>
                </a:r>
                <a:r>
                  <a:rPr lang="ja-JP" altLang="en-US" dirty="0"/>
                  <a:t>本掛かってくる</a:t>
                </a:r>
              </a:p>
              <a:p>
                <a:pPr lvl="1"/>
                <a:r>
                  <a:rPr lang="ja-JP" altLang="en-US" dirty="0"/>
                  <a:t>ピーク時の客の対応時間は約</a:t>
                </a:r>
                <a:r>
                  <a:rPr lang="en-US" altLang="ja-JP" dirty="0"/>
                  <a:t>5</a:t>
                </a:r>
                <a:r>
                  <a:rPr lang="ja-JP" altLang="en-US" dirty="0"/>
                  <a:t>分</a:t>
                </a: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リトルの公式によるオペレータ数の見積もり</a:t>
                </a:r>
                <a:r>
                  <a:rPr lang="ja-JP" altLang="en-US" dirty="0"/>
                  <a:t>：</a:t>
                </a:r>
              </a:p>
              <a:p>
                <a:pPr lvl="1"/>
                <a:r>
                  <a:rPr lang="ja-JP" altLang="en-US" dirty="0"/>
                  <a:t>到着率</a:t>
                </a:r>
                <a:r>
                  <a:rPr lang="en-US" altLang="ja-JP" dirty="0"/>
                  <a:t>	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𝝀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𝟏𝟎</m:t>
                    </m:r>
                  </m:oMath>
                </a14:m>
                <a:endParaRPr lang="ja-JP" altLang="en-US" dirty="0"/>
              </a:p>
              <a:p>
                <a:pPr lvl="1"/>
                <a:r>
                  <a:rPr lang="ja-JP" altLang="en-US" dirty="0"/>
                  <a:t>平均滞在時間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𝑾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b="1" i="1" smtClean="0">
                        <a:latin typeface="Cambria Math"/>
                      </a:rPr>
                      <m:t>𝟓</m:t>
                    </m:r>
                  </m:oMath>
                </a14:m>
                <a:endParaRPr lang="ja-JP" altLang="en-US" dirty="0"/>
              </a:p>
              <a:p>
                <a:pPr lvl="1"/>
                <a:r>
                  <a:rPr lang="ja-JP" altLang="en-US" dirty="0" smtClean="0"/>
                  <a:t>平均同時通話数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𝑳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𝝀</m:t>
                    </m:r>
                    <m:r>
                      <a:rPr lang="en-US" altLang="ja-JP" i="1">
                        <a:latin typeface="Cambria Math"/>
                      </a:rPr>
                      <m:t>𝑾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𝟏</m:t>
                    </m:r>
                    <m:r>
                      <a:rPr lang="en-US" altLang="ja-JP" b="1" i="1" smtClean="0">
                        <a:latin typeface="Cambria Math"/>
                      </a:rPr>
                      <m:t>𝟎</m:t>
                    </m:r>
                    <m:r>
                      <a:rPr lang="en-US" altLang="ja-JP" i="1">
                        <a:latin typeface="Cambria Math"/>
                      </a:rPr>
                      <m:t>×</m:t>
                    </m:r>
                    <m:r>
                      <a:rPr lang="en-US" altLang="ja-JP" b="1" i="1" smtClean="0">
                        <a:latin typeface="Cambria Math"/>
                      </a:rPr>
                      <m:t>𝟓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50</a:t>
                </a:r>
                <a:r>
                  <a:rPr lang="ja-JP" altLang="en-US" dirty="0" smtClean="0"/>
                  <a:t>人ではピーク時に不足が予想される！</a:t>
                </a:r>
                <a:endParaRPr lang="ja-JP" altLang="en-US" dirty="0"/>
              </a:p>
            </p:txBody>
          </p:sp>
        </mc:Choice>
        <mc:Fallback>
          <p:sp>
            <p:nvSpPr>
              <p:cNvPr id="896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57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1997075"/>
            <a:ext cx="7772400" cy="2646363"/>
          </a:xfrm>
        </p:spPr>
        <p:txBody>
          <a:bodyPr/>
          <a:lstStyle/>
          <a:p>
            <a:r>
              <a:rPr lang="ja-JP" altLang="en-US" sz="5400"/>
              <a:t>ラッシュアワーの問題</a:t>
            </a:r>
            <a:r>
              <a:rPr lang="ja-JP" altLang="en-US"/>
              <a:t/>
            </a:r>
            <a:br>
              <a:rPr lang="ja-JP" altLang="en-US"/>
            </a:br>
            <a:r>
              <a:rPr lang="ja-JP" altLang="en-US"/>
              <a:t/>
            </a:r>
            <a:br>
              <a:rPr lang="ja-JP" altLang="en-US"/>
            </a:br>
            <a:r>
              <a:rPr lang="ja-JP" altLang="en-US" sz="3600"/>
              <a:t>累積グラフと流体近似</a:t>
            </a:r>
            <a:endParaRPr lang="ja-JP" altLang="en-US" sz="3600">
              <a:solidFill>
                <a:schemeClr val="accent1"/>
              </a:solidFill>
            </a:endParaRP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A815-51A7-4186-A62F-4A603605690E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銀行の昼休みは大混雑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ATM</a:t>
            </a:r>
            <a:r>
              <a:rPr lang="ja-JP" altLang="en-US"/>
              <a:t>は長蛇の列、窓口はガラガラ</a:t>
            </a:r>
          </a:p>
          <a:p>
            <a:r>
              <a:rPr lang="ja-JP" altLang="en-US"/>
              <a:t>振込みの窓口はまあまあ、</a:t>
            </a:r>
          </a:p>
          <a:p>
            <a:r>
              <a:rPr lang="ja-JP" altLang="en-US"/>
              <a:t>定期預金の窓口はガラガラ</a:t>
            </a:r>
          </a:p>
          <a:p>
            <a:endParaRPr lang="ja-JP" altLang="en-US"/>
          </a:p>
          <a:p>
            <a:r>
              <a:rPr lang="ja-JP" altLang="en-US"/>
              <a:t>ナントカシテヨ</a:t>
            </a:r>
          </a:p>
        </p:txBody>
      </p:sp>
      <p:pic>
        <p:nvPicPr>
          <p:cNvPr id="412676" name="Picture 4" descr="PE01538_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843588" y="2117725"/>
            <a:ext cx="2511425" cy="375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F93E-EDB6-4849-BE52-AFC0ECFDF46F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ラッシュアワーの問題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いつまで続く？</a:t>
            </a:r>
          </a:p>
          <a:p>
            <a:r>
              <a:rPr lang="ja-JP" altLang="en-US"/>
              <a:t>時差出勤（平準化）の効果？</a:t>
            </a:r>
          </a:p>
          <a:p>
            <a:r>
              <a:rPr lang="ja-JP" altLang="en-US"/>
              <a:t>座席レス車両の導入効果？</a:t>
            </a:r>
          </a:p>
        </p:txBody>
      </p:sp>
      <p:pic>
        <p:nvPicPr>
          <p:cNvPr id="3840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651250"/>
            <a:ext cx="4838700" cy="2124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2749550" y="5295900"/>
            <a:ext cx="35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/>
                </a:solidFill>
              </a:rPr>
              <a:t>http://upload.wikimedia.org/wikipedia/</a:t>
            </a:r>
          </a:p>
          <a:p>
            <a:r>
              <a:rPr kumimoji="1" lang="en-US" altLang="ja-JP" sz="1000" b="1" dirty="0" smtClean="0">
                <a:solidFill>
                  <a:schemeClr val="bg1"/>
                </a:solidFill>
              </a:rPr>
              <a:t>commons/5/5d/Rush_hour_Tokyo.jpg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249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0E7-4EDF-4815-A62F-DBF4325017E9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ラッシュアワーの問題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輸送量を超えたら増え続けるだけ</a:t>
            </a:r>
          </a:p>
          <a:p>
            <a:r>
              <a:rPr lang="ja-JP" altLang="en-US"/>
              <a:t>１人１人のランダム行動の影響は小さい</a:t>
            </a:r>
          </a:p>
          <a:p>
            <a:pPr lvl="1">
              <a:buFontTx/>
              <a:buNone/>
            </a:pPr>
            <a:r>
              <a:rPr lang="ja-JP" altLang="en-US">
                <a:sym typeface="Wingdings" pitchFamily="2" charset="2"/>
              </a:rPr>
              <a:t>　マスとしての分析が必要</a:t>
            </a:r>
            <a:endParaRPr lang="ja-JP" altLang="en-US"/>
          </a:p>
        </p:txBody>
      </p:sp>
      <p:sp>
        <p:nvSpPr>
          <p:cNvPr id="730117" name="Line 5"/>
          <p:cNvSpPr>
            <a:spLocks noChangeShapeType="1"/>
          </p:cNvSpPr>
          <p:nvPr/>
        </p:nvSpPr>
        <p:spPr bwMode="auto">
          <a:xfrm>
            <a:off x="1573213" y="5775325"/>
            <a:ext cx="494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0118" name="Line 6"/>
          <p:cNvSpPr>
            <a:spLocks noChangeShapeType="1"/>
          </p:cNvSpPr>
          <p:nvPr/>
        </p:nvSpPr>
        <p:spPr bwMode="auto">
          <a:xfrm flipV="1">
            <a:off x="1731963" y="3608388"/>
            <a:ext cx="0" cy="218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0119" name="Freeform 7"/>
          <p:cNvSpPr>
            <a:spLocks/>
          </p:cNvSpPr>
          <p:nvPr/>
        </p:nvSpPr>
        <p:spPr bwMode="auto">
          <a:xfrm>
            <a:off x="1714500" y="3724275"/>
            <a:ext cx="4605338" cy="1490663"/>
          </a:xfrm>
          <a:custGeom>
            <a:avLst/>
            <a:gdLst/>
            <a:ahLst/>
            <a:cxnLst>
              <a:cxn ang="0">
                <a:pos x="0" y="1323"/>
              </a:cxn>
              <a:cxn ang="0">
                <a:pos x="475" y="1212"/>
              </a:cxn>
              <a:cxn ang="0">
                <a:pos x="899" y="949"/>
              </a:cxn>
              <a:cxn ang="0">
                <a:pos x="1162" y="656"/>
              </a:cxn>
              <a:cxn ang="0">
                <a:pos x="1364" y="303"/>
              </a:cxn>
              <a:cxn ang="0">
                <a:pos x="1587" y="70"/>
              </a:cxn>
              <a:cxn ang="0">
                <a:pos x="1880" y="9"/>
              </a:cxn>
              <a:cxn ang="0">
                <a:pos x="2173" y="121"/>
              </a:cxn>
              <a:cxn ang="0">
                <a:pos x="2415" y="474"/>
              </a:cxn>
              <a:cxn ang="0">
                <a:pos x="2557" y="858"/>
              </a:cxn>
              <a:cxn ang="0">
                <a:pos x="2819" y="1161"/>
              </a:cxn>
              <a:cxn ang="0">
                <a:pos x="3123" y="1283"/>
              </a:cxn>
            </a:cxnLst>
            <a:rect l="0" t="0" r="r" b="b"/>
            <a:pathLst>
              <a:path w="3123" h="1323">
                <a:moveTo>
                  <a:pt x="0" y="1323"/>
                </a:moveTo>
                <a:cubicBezTo>
                  <a:pt x="162" y="1298"/>
                  <a:pt x="325" y="1274"/>
                  <a:pt x="475" y="1212"/>
                </a:cubicBezTo>
                <a:cubicBezTo>
                  <a:pt x="625" y="1150"/>
                  <a:pt x="785" y="1042"/>
                  <a:pt x="899" y="949"/>
                </a:cubicBezTo>
                <a:cubicBezTo>
                  <a:pt x="1013" y="856"/>
                  <a:pt x="1085" y="764"/>
                  <a:pt x="1162" y="656"/>
                </a:cubicBezTo>
                <a:cubicBezTo>
                  <a:pt x="1239" y="548"/>
                  <a:pt x="1293" y="401"/>
                  <a:pt x="1364" y="303"/>
                </a:cubicBezTo>
                <a:cubicBezTo>
                  <a:pt x="1435" y="205"/>
                  <a:pt x="1501" y="119"/>
                  <a:pt x="1587" y="70"/>
                </a:cubicBezTo>
                <a:cubicBezTo>
                  <a:pt x="1673" y="21"/>
                  <a:pt x="1782" y="0"/>
                  <a:pt x="1880" y="9"/>
                </a:cubicBezTo>
                <a:cubicBezTo>
                  <a:pt x="1978" y="18"/>
                  <a:pt x="2084" y="44"/>
                  <a:pt x="2173" y="121"/>
                </a:cubicBezTo>
                <a:cubicBezTo>
                  <a:pt x="2262" y="198"/>
                  <a:pt x="2351" y="351"/>
                  <a:pt x="2415" y="474"/>
                </a:cubicBezTo>
                <a:cubicBezTo>
                  <a:pt x="2479" y="597"/>
                  <a:pt x="2490" y="744"/>
                  <a:pt x="2557" y="858"/>
                </a:cubicBezTo>
                <a:cubicBezTo>
                  <a:pt x="2624" y="972"/>
                  <a:pt x="2725" y="1090"/>
                  <a:pt x="2819" y="1161"/>
                </a:cubicBezTo>
                <a:cubicBezTo>
                  <a:pt x="2913" y="1232"/>
                  <a:pt x="3018" y="1257"/>
                  <a:pt x="3123" y="1283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0120" name="Line 8"/>
          <p:cNvSpPr>
            <a:spLocks noChangeShapeType="1"/>
          </p:cNvSpPr>
          <p:nvPr/>
        </p:nvSpPr>
        <p:spPr bwMode="auto">
          <a:xfrm>
            <a:off x="1716088" y="4469606"/>
            <a:ext cx="4716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0121" name="Rectangle 9"/>
          <p:cNvSpPr>
            <a:spLocks noChangeArrowheads="1"/>
          </p:cNvSpPr>
          <p:nvPr/>
        </p:nvSpPr>
        <p:spPr bwMode="auto">
          <a:xfrm>
            <a:off x="3469974" y="5215630"/>
            <a:ext cx="2940671" cy="47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r>
              <a:rPr lang="ja-JP" altLang="en-US" sz="2000" b="1" dirty="0" smtClean="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利用客数の時間推移</a:t>
            </a:r>
            <a:endParaRPr lang="ja-JP" altLang="en-US" sz="20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30122" name="AutoShape 10"/>
          <p:cNvSpPr>
            <a:spLocks noChangeArrowheads="1"/>
          </p:cNvSpPr>
          <p:nvPr/>
        </p:nvSpPr>
        <p:spPr bwMode="auto">
          <a:xfrm rot="8266035">
            <a:off x="5427005" y="3976606"/>
            <a:ext cx="855663" cy="2714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0123" name="AutoShape 11"/>
          <p:cNvSpPr>
            <a:spLocks noChangeArrowheads="1"/>
          </p:cNvSpPr>
          <p:nvPr/>
        </p:nvSpPr>
        <p:spPr bwMode="auto">
          <a:xfrm rot="14481690">
            <a:off x="2920567" y="4875977"/>
            <a:ext cx="585929" cy="31432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19838" y="3480593"/>
            <a:ext cx="174034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r>
              <a:rPr lang="ja-JP" altLang="en-US" sz="2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輸送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可能量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28FA-FFAC-44F2-A2B0-EC50C5AE7C96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ラッシュアワー（累積グラフ）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積み残しは累積する！</a:t>
            </a:r>
          </a:p>
        </p:txBody>
      </p:sp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1519238" y="6232525"/>
            <a:ext cx="494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41" name="Line 5"/>
          <p:cNvSpPr>
            <a:spLocks noChangeShapeType="1"/>
          </p:cNvSpPr>
          <p:nvPr/>
        </p:nvSpPr>
        <p:spPr bwMode="auto">
          <a:xfrm flipV="1">
            <a:off x="1677988" y="5145088"/>
            <a:ext cx="0" cy="1103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42" name="Freeform 6"/>
          <p:cNvSpPr>
            <a:spLocks/>
          </p:cNvSpPr>
          <p:nvPr/>
        </p:nvSpPr>
        <p:spPr bwMode="auto">
          <a:xfrm>
            <a:off x="1965325" y="5149850"/>
            <a:ext cx="3497263" cy="781844"/>
          </a:xfrm>
          <a:custGeom>
            <a:avLst/>
            <a:gdLst/>
            <a:ahLst/>
            <a:cxnLst>
              <a:cxn ang="0">
                <a:pos x="0" y="1323"/>
              </a:cxn>
              <a:cxn ang="0">
                <a:pos x="475" y="1212"/>
              </a:cxn>
              <a:cxn ang="0">
                <a:pos x="899" y="949"/>
              </a:cxn>
              <a:cxn ang="0">
                <a:pos x="1162" y="656"/>
              </a:cxn>
              <a:cxn ang="0">
                <a:pos x="1364" y="303"/>
              </a:cxn>
              <a:cxn ang="0">
                <a:pos x="1587" y="70"/>
              </a:cxn>
              <a:cxn ang="0">
                <a:pos x="1880" y="9"/>
              </a:cxn>
              <a:cxn ang="0">
                <a:pos x="2173" y="121"/>
              </a:cxn>
              <a:cxn ang="0">
                <a:pos x="2415" y="474"/>
              </a:cxn>
              <a:cxn ang="0">
                <a:pos x="2557" y="858"/>
              </a:cxn>
              <a:cxn ang="0">
                <a:pos x="2819" y="1161"/>
              </a:cxn>
              <a:cxn ang="0">
                <a:pos x="3123" y="1283"/>
              </a:cxn>
            </a:cxnLst>
            <a:rect l="0" t="0" r="r" b="b"/>
            <a:pathLst>
              <a:path w="3123" h="1323">
                <a:moveTo>
                  <a:pt x="0" y="1323"/>
                </a:moveTo>
                <a:cubicBezTo>
                  <a:pt x="162" y="1298"/>
                  <a:pt x="325" y="1274"/>
                  <a:pt x="475" y="1212"/>
                </a:cubicBezTo>
                <a:cubicBezTo>
                  <a:pt x="625" y="1150"/>
                  <a:pt x="785" y="1042"/>
                  <a:pt x="899" y="949"/>
                </a:cubicBezTo>
                <a:cubicBezTo>
                  <a:pt x="1013" y="856"/>
                  <a:pt x="1085" y="764"/>
                  <a:pt x="1162" y="656"/>
                </a:cubicBezTo>
                <a:cubicBezTo>
                  <a:pt x="1239" y="548"/>
                  <a:pt x="1293" y="401"/>
                  <a:pt x="1364" y="303"/>
                </a:cubicBezTo>
                <a:cubicBezTo>
                  <a:pt x="1435" y="205"/>
                  <a:pt x="1501" y="119"/>
                  <a:pt x="1587" y="70"/>
                </a:cubicBezTo>
                <a:cubicBezTo>
                  <a:pt x="1673" y="21"/>
                  <a:pt x="1782" y="0"/>
                  <a:pt x="1880" y="9"/>
                </a:cubicBezTo>
                <a:cubicBezTo>
                  <a:pt x="1978" y="18"/>
                  <a:pt x="2084" y="44"/>
                  <a:pt x="2173" y="121"/>
                </a:cubicBezTo>
                <a:cubicBezTo>
                  <a:pt x="2262" y="198"/>
                  <a:pt x="2351" y="351"/>
                  <a:pt x="2415" y="474"/>
                </a:cubicBezTo>
                <a:cubicBezTo>
                  <a:pt x="2479" y="597"/>
                  <a:pt x="2490" y="744"/>
                  <a:pt x="2557" y="858"/>
                </a:cubicBezTo>
                <a:cubicBezTo>
                  <a:pt x="2624" y="972"/>
                  <a:pt x="2725" y="1090"/>
                  <a:pt x="2819" y="1161"/>
                </a:cubicBezTo>
                <a:cubicBezTo>
                  <a:pt x="2913" y="1232"/>
                  <a:pt x="3018" y="1257"/>
                  <a:pt x="3123" y="1283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43" name="Line 7"/>
          <p:cNvSpPr>
            <a:spLocks noChangeShapeType="1"/>
          </p:cNvSpPr>
          <p:nvPr/>
        </p:nvSpPr>
        <p:spPr bwMode="auto">
          <a:xfrm>
            <a:off x="1663700" y="5688013"/>
            <a:ext cx="4716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44" name="Rectangle 8"/>
          <p:cNvSpPr>
            <a:spLocks noChangeArrowheads="1"/>
          </p:cNvSpPr>
          <p:nvPr/>
        </p:nvSpPr>
        <p:spPr bwMode="auto">
          <a:xfrm>
            <a:off x="2671763" y="5797550"/>
            <a:ext cx="2590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endParaRPr lang="ja-JP" altLang="en-US" sz="20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31145" name="Line 9"/>
          <p:cNvSpPr>
            <a:spLocks noChangeShapeType="1"/>
          </p:cNvSpPr>
          <p:nvPr/>
        </p:nvSpPr>
        <p:spPr bwMode="auto">
          <a:xfrm flipV="1">
            <a:off x="1676400" y="2368550"/>
            <a:ext cx="0" cy="238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46" name="Line 10"/>
          <p:cNvSpPr>
            <a:spLocks noChangeShapeType="1"/>
          </p:cNvSpPr>
          <p:nvPr/>
        </p:nvSpPr>
        <p:spPr bwMode="auto">
          <a:xfrm>
            <a:off x="1676400" y="4738688"/>
            <a:ext cx="570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47" name="Freeform 11"/>
          <p:cNvSpPr>
            <a:spLocks/>
          </p:cNvSpPr>
          <p:nvPr/>
        </p:nvSpPr>
        <p:spPr bwMode="auto">
          <a:xfrm>
            <a:off x="1746250" y="2260600"/>
            <a:ext cx="5541963" cy="2408238"/>
          </a:xfrm>
          <a:custGeom>
            <a:avLst/>
            <a:gdLst/>
            <a:ahLst/>
            <a:cxnLst>
              <a:cxn ang="0">
                <a:pos x="0" y="2260"/>
              </a:cxn>
              <a:cxn ang="0">
                <a:pos x="471" y="2094"/>
              </a:cxn>
              <a:cxn ang="0">
                <a:pos x="881" y="1684"/>
              </a:cxn>
              <a:cxn ang="0">
                <a:pos x="1169" y="1204"/>
              </a:cxn>
              <a:cxn ang="0">
                <a:pos x="1431" y="794"/>
              </a:cxn>
              <a:cxn ang="0">
                <a:pos x="1763" y="445"/>
              </a:cxn>
              <a:cxn ang="0">
                <a:pos x="2181" y="200"/>
              </a:cxn>
              <a:cxn ang="0">
                <a:pos x="2618" y="104"/>
              </a:cxn>
              <a:cxn ang="0">
                <a:pos x="3072" y="43"/>
              </a:cxn>
              <a:cxn ang="0">
                <a:pos x="3857" y="0"/>
              </a:cxn>
            </a:cxnLst>
            <a:rect l="0" t="0" r="r" b="b"/>
            <a:pathLst>
              <a:path w="3857" h="2260">
                <a:moveTo>
                  <a:pt x="0" y="2260"/>
                </a:moveTo>
                <a:cubicBezTo>
                  <a:pt x="162" y="2225"/>
                  <a:pt x="324" y="2190"/>
                  <a:pt x="471" y="2094"/>
                </a:cubicBezTo>
                <a:cubicBezTo>
                  <a:pt x="618" y="1998"/>
                  <a:pt x="765" y="1832"/>
                  <a:pt x="881" y="1684"/>
                </a:cubicBezTo>
                <a:cubicBezTo>
                  <a:pt x="997" y="1536"/>
                  <a:pt x="1077" y="1352"/>
                  <a:pt x="1169" y="1204"/>
                </a:cubicBezTo>
                <a:cubicBezTo>
                  <a:pt x="1261" y="1056"/>
                  <a:pt x="1332" y="921"/>
                  <a:pt x="1431" y="794"/>
                </a:cubicBezTo>
                <a:cubicBezTo>
                  <a:pt x="1530" y="667"/>
                  <a:pt x="1638" y="544"/>
                  <a:pt x="1763" y="445"/>
                </a:cubicBezTo>
                <a:cubicBezTo>
                  <a:pt x="1888" y="346"/>
                  <a:pt x="2039" y="257"/>
                  <a:pt x="2181" y="200"/>
                </a:cubicBezTo>
                <a:cubicBezTo>
                  <a:pt x="2323" y="143"/>
                  <a:pt x="2470" y="130"/>
                  <a:pt x="2618" y="104"/>
                </a:cubicBezTo>
                <a:cubicBezTo>
                  <a:pt x="2766" y="78"/>
                  <a:pt x="2866" y="60"/>
                  <a:pt x="3072" y="43"/>
                </a:cubicBezTo>
                <a:cubicBezTo>
                  <a:pt x="3278" y="26"/>
                  <a:pt x="3567" y="13"/>
                  <a:pt x="3857" y="0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48" name="Line 12"/>
          <p:cNvSpPr>
            <a:spLocks noChangeShapeType="1"/>
          </p:cNvSpPr>
          <p:nvPr/>
        </p:nvSpPr>
        <p:spPr bwMode="auto">
          <a:xfrm flipV="1">
            <a:off x="2647950" y="2312988"/>
            <a:ext cx="3587750" cy="2052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49" name="AutoShape 13"/>
          <p:cNvSpPr>
            <a:spLocks noChangeArrowheads="1"/>
          </p:cNvSpPr>
          <p:nvPr/>
        </p:nvSpPr>
        <p:spPr bwMode="auto">
          <a:xfrm>
            <a:off x="3643313" y="3186113"/>
            <a:ext cx="179387" cy="554037"/>
          </a:xfrm>
          <a:prstGeom prst="upDownArrow">
            <a:avLst>
              <a:gd name="adj1" fmla="val 50000"/>
              <a:gd name="adj2" fmla="val 6177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50" name="AutoShape 14"/>
          <p:cNvSpPr>
            <a:spLocks noChangeArrowheads="1"/>
          </p:cNvSpPr>
          <p:nvPr/>
        </p:nvSpPr>
        <p:spPr bwMode="auto">
          <a:xfrm>
            <a:off x="5611813" y="3339306"/>
            <a:ext cx="1870075" cy="804069"/>
          </a:xfrm>
          <a:prstGeom prst="wedgeEllipseCallout">
            <a:avLst>
              <a:gd name="adj1" fmla="val -139306"/>
              <a:gd name="adj2" fmla="val -39017"/>
            </a:avLst>
          </a:prstGeom>
          <a:solidFill>
            <a:srgbClr val="FF99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 dirty="0" smtClean="0">
                <a:solidFill>
                  <a:srgbClr val="FF0000"/>
                </a:solidFill>
                <a:ea typeface="HG丸ｺﾞｼｯｸM-PRO" pitchFamily="50" charset="-128"/>
              </a:rPr>
              <a:t>累積</a:t>
            </a:r>
            <a:endParaRPr lang="en-US" altLang="ja-JP" sz="2000" b="1" dirty="0" smtClean="0">
              <a:solidFill>
                <a:srgbClr val="FF0000"/>
              </a:solidFill>
              <a:ea typeface="HG丸ｺﾞｼｯｸM-PRO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ea typeface="HG丸ｺﾞｼｯｸM-PRO" pitchFamily="50" charset="-128"/>
              </a:rPr>
              <a:t>積み残し</a:t>
            </a:r>
            <a:endParaRPr lang="ja-JP" altLang="en-US" sz="2000" b="1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sp>
        <p:nvSpPr>
          <p:cNvPr id="731151" name="Freeform 15"/>
          <p:cNvSpPr>
            <a:spLocks/>
          </p:cNvSpPr>
          <p:nvPr/>
        </p:nvSpPr>
        <p:spPr bwMode="auto">
          <a:xfrm>
            <a:off x="3139312" y="5274205"/>
            <a:ext cx="577593" cy="387350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96" y="192"/>
              </a:cxn>
              <a:cxn ang="0">
                <a:pos x="183" y="122"/>
              </a:cxn>
              <a:cxn ang="0">
                <a:pos x="270" y="61"/>
              </a:cxn>
              <a:cxn ang="0">
                <a:pos x="340" y="17"/>
              </a:cxn>
              <a:cxn ang="0">
                <a:pos x="428" y="0"/>
              </a:cxn>
              <a:cxn ang="0">
                <a:pos x="428" y="235"/>
              </a:cxn>
              <a:cxn ang="0">
                <a:pos x="0" y="244"/>
              </a:cxn>
            </a:cxnLst>
            <a:rect l="0" t="0" r="r" b="b"/>
            <a:pathLst>
              <a:path w="428" h="244">
                <a:moveTo>
                  <a:pt x="0" y="244"/>
                </a:moveTo>
                <a:lnTo>
                  <a:pt x="96" y="192"/>
                </a:lnTo>
                <a:lnTo>
                  <a:pt x="183" y="122"/>
                </a:lnTo>
                <a:lnTo>
                  <a:pt x="270" y="61"/>
                </a:lnTo>
                <a:lnTo>
                  <a:pt x="340" y="17"/>
                </a:lnTo>
                <a:lnTo>
                  <a:pt x="428" y="0"/>
                </a:lnTo>
                <a:lnTo>
                  <a:pt x="428" y="235"/>
                </a:lnTo>
                <a:lnTo>
                  <a:pt x="0" y="244"/>
                </a:lnTo>
                <a:close/>
              </a:path>
            </a:pathLst>
          </a:custGeom>
          <a:solidFill>
            <a:srgbClr val="FF99CC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1152" name="AutoShape 16"/>
          <p:cNvSpPr>
            <a:spLocks noChangeArrowheads="1"/>
          </p:cNvSpPr>
          <p:nvPr/>
        </p:nvSpPr>
        <p:spPr bwMode="auto">
          <a:xfrm>
            <a:off x="5668909" y="4452938"/>
            <a:ext cx="1812979" cy="596900"/>
          </a:xfrm>
          <a:prstGeom prst="wedgeEllipseCallout">
            <a:avLst>
              <a:gd name="adj1" fmla="val -158522"/>
              <a:gd name="adj2" fmla="val 133753"/>
            </a:avLst>
          </a:prstGeom>
          <a:solidFill>
            <a:srgbClr val="FF99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 dirty="0" smtClean="0">
                <a:solidFill>
                  <a:srgbClr val="FF0000"/>
                </a:solidFill>
                <a:ea typeface="HG丸ｺﾞｼｯｸM-PRO" pitchFamily="50" charset="-128"/>
              </a:rPr>
              <a:t>積み残し</a:t>
            </a:r>
            <a:endParaRPr lang="ja-JP" altLang="en-US" sz="2000" b="1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0800000">
            <a:off x="6451651" y="5547302"/>
            <a:ext cx="673900" cy="27564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125551" y="5444332"/>
            <a:ext cx="174034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r>
              <a:rPr lang="ja-JP" altLang="en-US" sz="2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輸送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可能量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C81-8D2A-43AD-A7AF-F12C1C1C14E8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ラッシュアワー（累積グラフ）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交通量のピークは、渋滞のピーク</a:t>
            </a:r>
            <a:r>
              <a:rPr lang="ja-JP" altLang="en-US" dirty="0" smtClean="0">
                <a:solidFill>
                  <a:srgbClr val="FF0000"/>
                </a:solidFill>
              </a:rPr>
              <a:t>ではない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32164" name="Line 4"/>
          <p:cNvSpPr>
            <a:spLocks noChangeShapeType="1"/>
          </p:cNvSpPr>
          <p:nvPr/>
        </p:nvSpPr>
        <p:spPr bwMode="auto">
          <a:xfrm>
            <a:off x="1519238" y="6232525"/>
            <a:ext cx="494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65" name="Line 5"/>
          <p:cNvSpPr>
            <a:spLocks noChangeShapeType="1"/>
          </p:cNvSpPr>
          <p:nvPr/>
        </p:nvSpPr>
        <p:spPr bwMode="auto">
          <a:xfrm flipV="1">
            <a:off x="1677988" y="5145088"/>
            <a:ext cx="0" cy="1103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66" name="Freeform 6"/>
          <p:cNvSpPr>
            <a:spLocks/>
          </p:cNvSpPr>
          <p:nvPr/>
        </p:nvSpPr>
        <p:spPr bwMode="auto">
          <a:xfrm>
            <a:off x="1871663" y="5184775"/>
            <a:ext cx="2925762" cy="639763"/>
          </a:xfrm>
          <a:custGeom>
            <a:avLst/>
            <a:gdLst/>
            <a:ahLst/>
            <a:cxnLst>
              <a:cxn ang="0">
                <a:pos x="0" y="1323"/>
              </a:cxn>
              <a:cxn ang="0">
                <a:pos x="475" y="1212"/>
              </a:cxn>
              <a:cxn ang="0">
                <a:pos x="899" y="949"/>
              </a:cxn>
              <a:cxn ang="0">
                <a:pos x="1162" y="656"/>
              </a:cxn>
              <a:cxn ang="0">
                <a:pos x="1364" y="303"/>
              </a:cxn>
              <a:cxn ang="0">
                <a:pos x="1587" y="70"/>
              </a:cxn>
              <a:cxn ang="0">
                <a:pos x="1880" y="9"/>
              </a:cxn>
              <a:cxn ang="0">
                <a:pos x="2173" y="121"/>
              </a:cxn>
              <a:cxn ang="0">
                <a:pos x="2415" y="474"/>
              </a:cxn>
              <a:cxn ang="0">
                <a:pos x="2557" y="858"/>
              </a:cxn>
              <a:cxn ang="0">
                <a:pos x="2819" y="1161"/>
              </a:cxn>
              <a:cxn ang="0">
                <a:pos x="3123" y="1283"/>
              </a:cxn>
            </a:cxnLst>
            <a:rect l="0" t="0" r="r" b="b"/>
            <a:pathLst>
              <a:path w="3123" h="1323">
                <a:moveTo>
                  <a:pt x="0" y="1323"/>
                </a:moveTo>
                <a:cubicBezTo>
                  <a:pt x="162" y="1298"/>
                  <a:pt x="325" y="1274"/>
                  <a:pt x="475" y="1212"/>
                </a:cubicBezTo>
                <a:cubicBezTo>
                  <a:pt x="625" y="1150"/>
                  <a:pt x="785" y="1042"/>
                  <a:pt x="899" y="949"/>
                </a:cubicBezTo>
                <a:cubicBezTo>
                  <a:pt x="1013" y="856"/>
                  <a:pt x="1085" y="764"/>
                  <a:pt x="1162" y="656"/>
                </a:cubicBezTo>
                <a:cubicBezTo>
                  <a:pt x="1239" y="548"/>
                  <a:pt x="1293" y="401"/>
                  <a:pt x="1364" y="303"/>
                </a:cubicBezTo>
                <a:cubicBezTo>
                  <a:pt x="1435" y="205"/>
                  <a:pt x="1501" y="119"/>
                  <a:pt x="1587" y="70"/>
                </a:cubicBezTo>
                <a:cubicBezTo>
                  <a:pt x="1673" y="21"/>
                  <a:pt x="1782" y="0"/>
                  <a:pt x="1880" y="9"/>
                </a:cubicBezTo>
                <a:cubicBezTo>
                  <a:pt x="1978" y="18"/>
                  <a:pt x="2084" y="44"/>
                  <a:pt x="2173" y="121"/>
                </a:cubicBezTo>
                <a:cubicBezTo>
                  <a:pt x="2262" y="198"/>
                  <a:pt x="2351" y="351"/>
                  <a:pt x="2415" y="474"/>
                </a:cubicBezTo>
                <a:cubicBezTo>
                  <a:pt x="2479" y="597"/>
                  <a:pt x="2490" y="744"/>
                  <a:pt x="2557" y="858"/>
                </a:cubicBezTo>
                <a:cubicBezTo>
                  <a:pt x="2624" y="972"/>
                  <a:pt x="2725" y="1090"/>
                  <a:pt x="2819" y="1161"/>
                </a:cubicBezTo>
                <a:cubicBezTo>
                  <a:pt x="2913" y="1232"/>
                  <a:pt x="3018" y="1257"/>
                  <a:pt x="3123" y="1283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67" name="Line 7"/>
          <p:cNvSpPr>
            <a:spLocks noChangeShapeType="1"/>
          </p:cNvSpPr>
          <p:nvPr/>
        </p:nvSpPr>
        <p:spPr bwMode="auto">
          <a:xfrm>
            <a:off x="1663700" y="5688013"/>
            <a:ext cx="4716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68" name="Line 8"/>
          <p:cNvSpPr>
            <a:spLocks noChangeShapeType="1"/>
          </p:cNvSpPr>
          <p:nvPr/>
        </p:nvSpPr>
        <p:spPr bwMode="auto">
          <a:xfrm flipV="1">
            <a:off x="1676400" y="2368550"/>
            <a:ext cx="0" cy="238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69" name="Line 9"/>
          <p:cNvSpPr>
            <a:spLocks noChangeShapeType="1"/>
          </p:cNvSpPr>
          <p:nvPr/>
        </p:nvSpPr>
        <p:spPr bwMode="auto">
          <a:xfrm>
            <a:off x="1676400" y="4738688"/>
            <a:ext cx="570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70" name="Freeform 10"/>
          <p:cNvSpPr>
            <a:spLocks/>
          </p:cNvSpPr>
          <p:nvPr/>
        </p:nvSpPr>
        <p:spPr bwMode="auto">
          <a:xfrm>
            <a:off x="1746250" y="2260600"/>
            <a:ext cx="5541963" cy="2408238"/>
          </a:xfrm>
          <a:custGeom>
            <a:avLst/>
            <a:gdLst/>
            <a:ahLst/>
            <a:cxnLst>
              <a:cxn ang="0">
                <a:pos x="0" y="2260"/>
              </a:cxn>
              <a:cxn ang="0">
                <a:pos x="471" y="2094"/>
              </a:cxn>
              <a:cxn ang="0">
                <a:pos x="881" y="1684"/>
              </a:cxn>
              <a:cxn ang="0">
                <a:pos x="1169" y="1204"/>
              </a:cxn>
              <a:cxn ang="0">
                <a:pos x="1431" y="794"/>
              </a:cxn>
              <a:cxn ang="0">
                <a:pos x="1763" y="445"/>
              </a:cxn>
              <a:cxn ang="0">
                <a:pos x="2181" y="200"/>
              </a:cxn>
              <a:cxn ang="0">
                <a:pos x="2618" y="104"/>
              </a:cxn>
              <a:cxn ang="0">
                <a:pos x="3072" y="43"/>
              </a:cxn>
              <a:cxn ang="0">
                <a:pos x="3857" y="0"/>
              </a:cxn>
            </a:cxnLst>
            <a:rect l="0" t="0" r="r" b="b"/>
            <a:pathLst>
              <a:path w="3857" h="2260">
                <a:moveTo>
                  <a:pt x="0" y="2260"/>
                </a:moveTo>
                <a:cubicBezTo>
                  <a:pt x="162" y="2225"/>
                  <a:pt x="324" y="2190"/>
                  <a:pt x="471" y="2094"/>
                </a:cubicBezTo>
                <a:cubicBezTo>
                  <a:pt x="618" y="1998"/>
                  <a:pt x="765" y="1832"/>
                  <a:pt x="881" y="1684"/>
                </a:cubicBezTo>
                <a:cubicBezTo>
                  <a:pt x="997" y="1536"/>
                  <a:pt x="1077" y="1352"/>
                  <a:pt x="1169" y="1204"/>
                </a:cubicBezTo>
                <a:cubicBezTo>
                  <a:pt x="1261" y="1056"/>
                  <a:pt x="1332" y="921"/>
                  <a:pt x="1431" y="794"/>
                </a:cubicBezTo>
                <a:cubicBezTo>
                  <a:pt x="1530" y="667"/>
                  <a:pt x="1638" y="544"/>
                  <a:pt x="1763" y="445"/>
                </a:cubicBezTo>
                <a:cubicBezTo>
                  <a:pt x="1888" y="346"/>
                  <a:pt x="2039" y="257"/>
                  <a:pt x="2181" y="200"/>
                </a:cubicBezTo>
                <a:cubicBezTo>
                  <a:pt x="2323" y="143"/>
                  <a:pt x="2470" y="130"/>
                  <a:pt x="2618" y="104"/>
                </a:cubicBezTo>
                <a:cubicBezTo>
                  <a:pt x="2766" y="78"/>
                  <a:pt x="2866" y="60"/>
                  <a:pt x="3072" y="43"/>
                </a:cubicBezTo>
                <a:cubicBezTo>
                  <a:pt x="3278" y="26"/>
                  <a:pt x="3567" y="13"/>
                  <a:pt x="3857" y="0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71" name="Line 11"/>
          <p:cNvSpPr>
            <a:spLocks noChangeShapeType="1"/>
          </p:cNvSpPr>
          <p:nvPr/>
        </p:nvSpPr>
        <p:spPr bwMode="auto">
          <a:xfrm flipV="1">
            <a:off x="2647950" y="2312988"/>
            <a:ext cx="3587750" cy="2052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72" name="Line 12"/>
          <p:cNvSpPr>
            <a:spLocks noChangeShapeType="1"/>
          </p:cNvSpPr>
          <p:nvPr/>
        </p:nvSpPr>
        <p:spPr bwMode="auto">
          <a:xfrm flipV="1">
            <a:off x="3451225" y="2174875"/>
            <a:ext cx="1758950" cy="10001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73" name="Line 13"/>
          <p:cNvSpPr>
            <a:spLocks noChangeShapeType="1"/>
          </p:cNvSpPr>
          <p:nvPr/>
        </p:nvSpPr>
        <p:spPr bwMode="auto">
          <a:xfrm flipV="1">
            <a:off x="2527300" y="2716213"/>
            <a:ext cx="1539875" cy="1957387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74" name="AutoShape 14"/>
          <p:cNvSpPr>
            <a:spLocks noChangeArrowheads="1"/>
          </p:cNvSpPr>
          <p:nvPr/>
        </p:nvSpPr>
        <p:spPr bwMode="auto">
          <a:xfrm>
            <a:off x="5848350" y="3575050"/>
            <a:ext cx="2517775" cy="815975"/>
          </a:xfrm>
          <a:prstGeom prst="wedgeEllipseCallout">
            <a:avLst>
              <a:gd name="adj1" fmla="val -101698"/>
              <a:gd name="adj2" fmla="val -146956"/>
            </a:avLst>
          </a:prstGeom>
          <a:solidFill>
            <a:srgbClr val="FF99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>
                <a:solidFill>
                  <a:srgbClr val="FF0000"/>
                </a:solidFill>
                <a:ea typeface="HG丸ｺﾞｼｯｸM-PRO" pitchFamily="50" charset="-128"/>
              </a:rPr>
              <a:t>渋滞のピーク</a:t>
            </a:r>
          </a:p>
        </p:txBody>
      </p:sp>
      <p:sp>
        <p:nvSpPr>
          <p:cNvPr id="732175" name="AutoShape 15"/>
          <p:cNvSpPr>
            <a:spLocks noChangeArrowheads="1"/>
          </p:cNvSpPr>
          <p:nvPr/>
        </p:nvSpPr>
        <p:spPr bwMode="auto">
          <a:xfrm>
            <a:off x="5862638" y="4618037"/>
            <a:ext cx="2517775" cy="815975"/>
          </a:xfrm>
          <a:prstGeom prst="wedgeEllipseCallout">
            <a:avLst>
              <a:gd name="adj1" fmla="val -103745"/>
              <a:gd name="adj2" fmla="val 68101"/>
            </a:avLst>
          </a:prstGeom>
          <a:solidFill>
            <a:srgbClr val="FF99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 dirty="0" smtClean="0">
                <a:solidFill>
                  <a:srgbClr val="FF0000"/>
                </a:solidFill>
                <a:ea typeface="HG丸ｺﾞｼｯｸM-PRO" pitchFamily="50" charset="-128"/>
              </a:rPr>
              <a:t>増え止まる</a:t>
            </a:r>
            <a:endParaRPr lang="ja-JP" altLang="en-US" sz="2000" b="1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sp>
        <p:nvSpPr>
          <p:cNvPr id="732177" name="AutoShape 17"/>
          <p:cNvSpPr>
            <a:spLocks noChangeArrowheads="1"/>
          </p:cNvSpPr>
          <p:nvPr/>
        </p:nvSpPr>
        <p:spPr bwMode="auto">
          <a:xfrm>
            <a:off x="427663" y="4104075"/>
            <a:ext cx="1807954" cy="815975"/>
          </a:xfrm>
          <a:prstGeom prst="wedgeEllipseCallout">
            <a:avLst>
              <a:gd name="adj1" fmla="val 119404"/>
              <a:gd name="adj2" fmla="val 76532"/>
            </a:avLst>
          </a:prstGeom>
          <a:solidFill>
            <a:srgbClr val="FFFFCC"/>
          </a:solidFill>
          <a:ln w="285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 dirty="0" smtClean="0">
                <a:solidFill>
                  <a:srgbClr val="FF0000"/>
                </a:solidFill>
                <a:ea typeface="HG丸ｺﾞｼｯｸM-PRO" pitchFamily="50" charset="-128"/>
              </a:rPr>
              <a:t>交通量の</a:t>
            </a:r>
            <a:r>
              <a:rPr lang="ja-JP" altLang="en-US" sz="2000" b="1" dirty="0">
                <a:solidFill>
                  <a:srgbClr val="FF0000"/>
                </a:solidFill>
                <a:ea typeface="HG丸ｺﾞｼｯｸM-PRO" pitchFamily="50" charset="-128"/>
              </a:rPr>
              <a:t>ピーク</a:t>
            </a:r>
          </a:p>
        </p:txBody>
      </p:sp>
      <p:sp>
        <p:nvSpPr>
          <p:cNvPr id="732179" name="Line 19"/>
          <p:cNvSpPr>
            <a:spLocks noChangeShapeType="1"/>
          </p:cNvSpPr>
          <p:nvPr/>
        </p:nvSpPr>
        <p:spPr bwMode="auto">
          <a:xfrm>
            <a:off x="2636838" y="4373563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2180" name="Line 20"/>
          <p:cNvSpPr>
            <a:spLocks noChangeShapeType="1"/>
          </p:cNvSpPr>
          <p:nvPr/>
        </p:nvSpPr>
        <p:spPr bwMode="auto">
          <a:xfrm>
            <a:off x="4346575" y="2754313"/>
            <a:ext cx="0" cy="2924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6554-F1A4-48E9-8D32-71D5102F807C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ラッシュアワー（累積グラフ）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ピークにあわてても遅い</a:t>
            </a:r>
          </a:p>
        </p:txBody>
      </p:sp>
      <p:sp>
        <p:nvSpPr>
          <p:cNvPr id="733188" name="Line 4"/>
          <p:cNvSpPr>
            <a:spLocks noChangeShapeType="1"/>
          </p:cNvSpPr>
          <p:nvPr/>
        </p:nvSpPr>
        <p:spPr bwMode="auto">
          <a:xfrm flipV="1">
            <a:off x="1579563" y="3200400"/>
            <a:ext cx="0" cy="238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3189" name="Line 5"/>
          <p:cNvSpPr>
            <a:spLocks noChangeShapeType="1"/>
          </p:cNvSpPr>
          <p:nvPr/>
        </p:nvSpPr>
        <p:spPr bwMode="auto">
          <a:xfrm>
            <a:off x="1579563" y="5570538"/>
            <a:ext cx="570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3190" name="Freeform 6"/>
          <p:cNvSpPr>
            <a:spLocks/>
          </p:cNvSpPr>
          <p:nvPr/>
        </p:nvSpPr>
        <p:spPr bwMode="auto">
          <a:xfrm>
            <a:off x="1649413" y="3092450"/>
            <a:ext cx="5541962" cy="2408238"/>
          </a:xfrm>
          <a:custGeom>
            <a:avLst/>
            <a:gdLst/>
            <a:ahLst/>
            <a:cxnLst>
              <a:cxn ang="0">
                <a:pos x="0" y="2260"/>
              </a:cxn>
              <a:cxn ang="0">
                <a:pos x="471" y="2094"/>
              </a:cxn>
              <a:cxn ang="0">
                <a:pos x="881" y="1684"/>
              </a:cxn>
              <a:cxn ang="0">
                <a:pos x="1169" y="1204"/>
              </a:cxn>
              <a:cxn ang="0">
                <a:pos x="1431" y="794"/>
              </a:cxn>
              <a:cxn ang="0">
                <a:pos x="1763" y="445"/>
              </a:cxn>
              <a:cxn ang="0">
                <a:pos x="2181" y="200"/>
              </a:cxn>
              <a:cxn ang="0">
                <a:pos x="2618" y="104"/>
              </a:cxn>
              <a:cxn ang="0">
                <a:pos x="3072" y="43"/>
              </a:cxn>
              <a:cxn ang="0">
                <a:pos x="3857" y="0"/>
              </a:cxn>
            </a:cxnLst>
            <a:rect l="0" t="0" r="r" b="b"/>
            <a:pathLst>
              <a:path w="3857" h="2260">
                <a:moveTo>
                  <a:pt x="0" y="2260"/>
                </a:moveTo>
                <a:cubicBezTo>
                  <a:pt x="162" y="2225"/>
                  <a:pt x="324" y="2190"/>
                  <a:pt x="471" y="2094"/>
                </a:cubicBezTo>
                <a:cubicBezTo>
                  <a:pt x="618" y="1998"/>
                  <a:pt x="765" y="1832"/>
                  <a:pt x="881" y="1684"/>
                </a:cubicBezTo>
                <a:cubicBezTo>
                  <a:pt x="997" y="1536"/>
                  <a:pt x="1077" y="1352"/>
                  <a:pt x="1169" y="1204"/>
                </a:cubicBezTo>
                <a:cubicBezTo>
                  <a:pt x="1261" y="1056"/>
                  <a:pt x="1332" y="921"/>
                  <a:pt x="1431" y="794"/>
                </a:cubicBezTo>
                <a:cubicBezTo>
                  <a:pt x="1530" y="667"/>
                  <a:pt x="1638" y="544"/>
                  <a:pt x="1763" y="445"/>
                </a:cubicBezTo>
                <a:cubicBezTo>
                  <a:pt x="1888" y="346"/>
                  <a:pt x="2039" y="257"/>
                  <a:pt x="2181" y="200"/>
                </a:cubicBezTo>
                <a:cubicBezTo>
                  <a:pt x="2323" y="143"/>
                  <a:pt x="2470" y="130"/>
                  <a:pt x="2618" y="104"/>
                </a:cubicBezTo>
                <a:cubicBezTo>
                  <a:pt x="2766" y="78"/>
                  <a:pt x="2866" y="60"/>
                  <a:pt x="3072" y="43"/>
                </a:cubicBezTo>
                <a:cubicBezTo>
                  <a:pt x="3278" y="26"/>
                  <a:pt x="3567" y="13"/>
                  <a:pt x="3857" y="0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3191" name="Line 7"/>
          <p:cNvSpPr>
            <a:spLocks noChangeShapeType="1"/>
          </p:cNvSpPr>
          <p:nvPr/>
        </p:nvSpPr>
        <p:spPr bwMode="auto">
          <a:xfrm flipV="1">
            <a:off x="2551113" y="3144838"/>
            <a:ext cx="3587750" cy="20526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4625975" y="3200400"/>
            <a:ext cx="2022475" cy="3014663"/>
            <a:chOff x="4625975" y="3200400"/>
            <a:chExt cx="2022475" cy="3014663"/>
          </a:xfrm>
        </p:grpSpPr>
        <p:sp>
          <p:nvSpPr>
            <p:cNvPr id="733193" name="Line 9"/>
            <p:cNvSpPr>
              <a:spLocks noChangeShapeType="1"/>
            </p:cNvSpPr>
            <p:nvPr/>
          </p:nvSpPr>
          <p:spPr bwMode="auto">
            <a:xfrm>
              <a:off x="6138863" y="3200400"/>
              <a:ext cx="26987" cy="23685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194" name="Rectangle 10"/>
            <p:cNvSpPr>
              <a:spLocks noChangeArrowheads="1"/>
            </p:cNvSpPr>
            <p:nvPr/>
          </p:nvSpPr>
          <p:spPr bwMode="auto">
            <a:xfrm>
              <a:off x="4625975" y="5741988"/>
              <a:ext cx="20224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15000"/>
                </a:lnSpc>
                <a:spcBef>
                  <a:spcPct val="25000"/>
                </a:spcBef>
                <a:buSzPct val="60000"/>
                <a:buFont typeface="Wingdings" pitchFamily="2" charset="2"/>
                <a:buNone/>
              </a:pPr>
              <a:r>
                <a:rPr lang="ja-JP" altLang="en-US" sz="2000" b="1">
                  <a:solidFill>
                    <a:srgbClr val="00FF00"/>
                  </a:solidFill>
                  <a:latin typeface="HG丸ｺﾞｼｯｸM-PRO" pitchFamily="50" charset="-128"/>
                  <a:ea typeface="HG丸ｺﾞｼｯｸM-PRO" pitchFamily="50" charset="-128"/>
                </a:rPr>
                <a:t>渋滞の解消時刻</a:t>
              </a:r>
            </a:p>
          </p:txBody>
        </p:sp>
      </p:grpSp>
      <p:sp>
        <p:nvSpPr>
          <p:cNvPr id="733195" name="Line 11"/>
          <p:cNvSpPr>
            <a:spLocks noChangeShapeType="1"/>
          </p:cNvSpPr>
          <p:nvPr/>
        </p:nvSpPr>
        <p:spPr bwMode="auto">
          <a:xfrm flipV="1">
            <a:off x="4186238" y="3241675"/>
            <a:ext cx="1136650" cy="1014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33197" name="Group 13"/>
          <p:cNvGrpSpPr>
            <a:grpSpLocks/>
          </p:cNvGrpSpPr>
          <p:nvPr/>
        </p:nvGrpSpPr>
        <p:grpSpPr bwMode="auto">
          <a:xfrm>
            <a:off x="2416175" y="4267200"/>
            <a:ext cx="1758950" cy="2011363"/>
            <a:chOff x="1522" y="2688"/>
            <a:chExt cx="1108" cy="1267"/>
          </a:xfrm>
        </p:grpSpPr>
        <p:sp>
          <p:nvSpPr>
            <p:cNvPr id="733198" name="Rectangle 14"/>
            <p:cNvSpPr>
              <a:spLocks noChangeArrowheads="1"/>
            </p:cNvSpPr>
            <p:nvPr/>
          </p:nvSpPr>
          <p:spPr bwMode="auto">
            <a:xfrm>
              <a:off x="1522" y="3639"/>
              <a:ext cx="93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15000"/>
                </a:lnSpc>
                <a:spcBef>
                  <a:spcPct val="25000"/>
                </a:spcBef>
                <a:buSzPct val="60000"/>
                <a:buFont typeface="Wingdings" pitchFamily="2" charset="2"/>
                <a:buNone/>
              </a:pPr>
              <a:r>
                <a:rPr lang="ja-JP" altLang="en-US" sz="2000" b="1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輸送力増強</a:t>
              </a:r>
              <a:endParaRPr lang="ja-JP" altLang="en-US" sz="2000" b="1">
                <a:solidFill>
                  <a:srgbClr val="00FF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733199" name="Line 15"/>
            <p:cNvSpPr>
              <a:spLocks noChangeShapeType="1"/>
            </p:cNvSpPr>
            <p:nvPr/>
          </p:nvSpPr>
          <p:spPr bwMode="auto">
            <a:xfrm>
              <a:off x="2630" y="2688"/>
              <a:ext cx="0" cy="8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1381125" y="2168859"/>
            <a:ext cx="2517775" cy="540061"/>
          </a:xfrm>
          <a:prstGeom prst="wedgeEllipseCallout">
            <a:avLst>
              <a:gd name="adj1" fmla="val 55678"/>
              <a:gd name="adj2" fmla="val 188629"/>
            </a:avLst>
          </a:prstGeom>
          <a:solidFill>
            <a:srgbClr val="FF99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 dirty="0">
                <a:solidFill>
                  <a:srgbClr val="FF0000"/>
                </a:solidFill>
                <a:ea typeface="HG丸ｺﾞｼｯｸM-PRO" pitchFamily="50" charset="-128"/>
              </a:rPr>
              <a:t>渋滞のピーク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6729E-6 L -0.08855 -1.7672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15FB-846B-4490-A346-1DBCE1257C9F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ラッシュアワー（累積グラフ）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到着のピークを見越して対策を打つ必要</a:t>
            </a:r>
          </a:p>
        </p:txBody>
      </p:sp>
      <p:sp>
        <p:nvSpPr>
          <p:cNvPr id="734212" name="Line 4"/>
          <p:cNvSpPr>
            <a:spLocks noChangeShapeType="1"/>
          </p:cNvSpPr>
          <p:nvPr/>
        </p:nvSpPr>
        <p:spPr bwMode="auto">
          <a:xfrm flipV="1">
            <a:off x="1579563" y="3200400"/>
            <a:ext cx="0" cy="238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4213" name="Line 5"/>
          <p:cNvSpPr>
            <a:spLocks noChangeShapeType="1"/>
          </p:cNvSpPr>
          <p:nvPr/>
        </p:nvSpPr>
        <p:spPr bwMode="auto">
          <a:xfrm>
            <a:off x="1579563" y="5570538"/>
            <a:ext cx="570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4214" name="Freeform 6"/>
          <p:cNvSpPr>
            <a:spLocks/>
          </p:cNvSpPr>
          <p:nvPr/>
        </p:nvSpPr>
        <p:spPr bwMode="auto">
          <a:xfrm>
            <a:off x="1649413" y="3092450"/>
            <a:ext cx="5541962" cy="2408238"/>
          </a:xfrm>
          <a:custGeom>
            <a:avLst/>
            <a:gdLst/>
            <a:ahLst/>
            <a:cxnLst>
              <a:cxn ang="0">
                <a:pos x="0" y="2260"/>
              </a:cxn>
              <a:cxn ang="0">
                <a:pos x="471" y="2094"/>
              </a:cxn>
              <a:cxn ang="0">
                <a:pos x="881" y="1684"/>
              </a:cxn>
              <a:cxn ang="0">
                <a:pos x="1169" y="1204"/>
              </a:cxn>
              <a:cxn ang="0">
                <a:pos x="1431" y="794"/>
              </a:cxn>
              <a:cxn ang="0">
                <a:pos x="1763" y="445"/>
              </a:cxn>
              <a:cxn ang="0">
                <a:pos x="2181" y="200"/>
              </a:cxn>
              <a:cxn ang="0">
                <a:pos x="2618" y="104"/>
              </a:cxn>
              <a:cxn ang="0">
                <a:pos x="3072" y="43"/>
              </a:cxn>
              <a:cxn ang="0">
                <a:pos x="3857" y="0"/>
              </a:cxn>
            </a:cxnLst>
            <a:rect l="0" t="0" r="r" b="b"/>
            <a:pathLst>
              <a:path w="3857" h="2260">
                <a:moveTo>
                  <a:pt x="0" y="2260"/>
                </a:moveTo>
                <a:cubicBezTo>
                  <a:pt x="162" y="2225"/>
                  <a:pt x="324" y="2190"/>
                  <a:pt x="471" y="2094"/>
                </a:cubicBezTo>
                <a:cubicBezTo>
                  <a:pt x="618" y="1998"/>
                  <a:pt x="765" y="1832"/>
                  <a:pt x="881" y="1684"/>
                </a:cubicBezTo>
                <a:cubicBezTo>
                  <a:pt x="997" y="1536"/>
                  <a:pt x="1077" y="1352"/>
                  <a:pt x="1169" y="1204"/>
                </a:cubicBezTo>
                <a:cubicBezTo>
                  <a:pt x="1261" y="1056"/>
                  <a:pt x="1332" y="921"/>
                  <a:pt x="1431" y="794"/>
                </a:cubicBezTo>
                <a:cubicBezTo>
                  <a:pt x="1530" y="667"/>
                  <a:pt x="1638" y="544"/>
                  <a:pt x="1763" y="445"/>
                </a:cubicBezTo>
                <a:cubicBezTo>
                  <a:pt x="1888" y="346"/>
                  <a:pt x="2039" y="257"/>
                  <a:pt x="2181" y="200"/>
                </a:cubicBezTo>
                <a:cubicBezTo>
                  <a:pt x="2323" y="143"/>
                  <a:pt x="2470" y="130"/>
                  <a:pt x="2618" y="104"/>
                </a:cubicBezTo>
                <a:cubicBezTo>
                  <a:pt x="2766" y="78"/>
                  <a:pt x="2866" y="60"/>
                  <a:pt x="3072" y="43"/>
                </a:cubicBezTo>
                <a:cubicBezTo>
                  <a:pt x="3278" y="26"/>
                  <a:pt x="3567" y="13"/>
                  <a:pt x="3857" y="0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4215" name="Line 7"/>
          <p:cNvSpPr>
            <a:spLocks noChangeShapeType="1"/>
          </p:cNvSpPr>
          <p:nvPr/>
        </p:nvSpPr>
        <p:spPr bwMode="auto">
          <a:xfrm flipV="1">
            <a:off x="2551113" y="3144838"/>
            <a:ext cx="3587750" cy="20526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4625975" y="3270250"/>
            <a:ext cx="2022475" cy="2944813"/>
            <a:chOff x="4625975" y="3270250"/>
            <a:chExt cx="2022475" cy="2944813"/>
          </a:xfrm>
        </p:grpSpPr>
        <p:sp>
          <p:nvSpPr>
            <p:cNvPr id="734217" name="Line 9"/>
            <p:cNvSpPr>
              <a:spLocks noChangeShapeType="1"/>
            </p:cNvSpPr>
            <p:nvPr/>
          </p:nvSpPr>
          <p:spPr bwMode="auto">
            <a:xfrm>
              <a:off x="6165850" y="3270250"/>
              <a:ext cx="0" cy="22987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218" name="Rectangle 10"/>
            <p:cNvSpPr>
              <a:spLocks noChangeArrowheads="1"/>
            </p:cNvSpPr>
            <p:nvPr/>
          </p:nvSpPr>
          <p:spPr bwMode="auto">
            <a:xfrm>
              <a:off x="4625975" y="5741988"/>
              <a:ext cx="20224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15000"/>
                </a:lnSpc>
                <a:spcBef>
                  <a:spcPct val="25000"/>
                </a:spcBef>
                <a:buSzPct val="60000"/>
                <a:buFont typeface="Wingdings" pitchFamily="2" charset="2"/>
                <a:buNone/>
              </a:pPr>
              <a:r>
                <a:rPr lang="ja-JP" altLang="en-US" sz="2000" b="1">
                  <a:solidFill>
                    <a:srgbClr val="00FF00"/>
                  </a:solidFill>
                  <a:latin typeface="HG丸ｺﾞｼｯｸM-PRO" pitchFamily="50" charset="-128"/>
                  <a:ea typeface="HG丸ｺﾞｼｯｸM-PRO" pitchFamily="50" charset="-128"/>
                </a:rPr>
                <a:t>渋滞の解消時刻</a:t>
              </a:r>
            </a:p>
          </p:txBody>
        </p:sp>
      </p:grpSp>
      <p:sp>
        <p:nvSpPr>
          <p:cNvPr id="734219" name="Line 11"/>
          <p:cNvSpPr>
            <a:spLocks noChangeShapeType="1"/>
          </p:cNvSpPr>
          <p:nvPr/>
        </p:nvSpPr>
        <p:spPr bwMode="auto">
          <a:xfrm flipV="1">
            <a:off x="3424238" y="3270250"/>
            <a:ext cx="1593850" cy="1416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4221" name="Rectangle 13"/>
          <p:cNvSpPr>
            <a:spLocks noChangeArrowheads="1"/>
          </p:cNvSpPr>
          <p:nvPr/>
        </p:nvSpPr>
        <p:spPr bwMode="auto">
          <a:xfrm>
            <a:off x="1973263" y="5730875"/>
            <a:ext cx="14827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r>
              <a:rPr lang="ja-JP" altLang="en-US" sz="20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輸送力増強</a:t>
            </a:r>
            <a:endParaRPr lang="ja-JP" altLang="en-US" sz="2000" b="1">
              <a:solidFill>
                <a:srgbClr val="00FF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34222" name="Line 14"/>
          <p:cNvSpPr>
            <a:spLocks noChangeShapeType="1"/>
          </p:cNvSpPr>
          <p:nvPr/>
        </p:nvSpPr>
        <p:spPr bwMode="auto">
          <a:xfrm>
            <a:off x="3429000" y="4724400"/>
            <a:ext cx="0" cy="806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lg" len="lg"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4223" name="AutoShape 15"/>
          <p:cNvSpPr>
            <a:spLocks noChangeArrowheads="1"/>
          </p:cNvSpPr>
          <p:nvPr/>
        </p:nvSpPr>
        <p:spPr bwMode="auto">
          <a:xfrm>
            <a:off x="822325" y="2743200"/>
            <a:ext cx="1828800" cy="958850"/>
          </a:xfrm>
          <a:prstGeom prst="wedgeEllipseCallout">
            <a:avLst>
              <a:gd name="adj1" fmla="val 109722"/>
              <a:gd name="adj2" fmla="val 91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>
                <a:solidFill>
                  <a:srgbClr val="FF0000"/>
                </a:solidFill>
                <a:ea typeface="HG丸ｺﾞｼｯｸM-PRO" pitchFamily="50" charset="-128"/>
              </a:rPr>
              <a:t>混雑度も減少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3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3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0773E-6 L -0.12795 -4.2077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3100" y="1997075"/>
            <a:ext cx="7772400" cy="2152650"/>
          </a:xfrm>
        </p:spPr>
        <p:txBody>
          <a:bodyPr/>
          <a:lstStyle/>
          <a:p>
            <a:r>
              <a:rPr lang="ja-JP" altLang="en-US" sz="5400" dirty="0" smtClean="0"/>
              <a:t>平均値とばらつき</a:t>
            </a:r>
            <a:endParaRPr lang="ja-JP" altLang="en-US" sz="5400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9872-D373-4683-B829-0B1046E3F01F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平均値による分析－</a:t>
            </a:r>
            <a:r>
              <a:rPr lang="ja-JP" altLang="en-US" dirty="0">
                <a:solidFill>
                  <a:srgbClr val="FF0000"/>
                </a:solidFill>
              </a:rPr>
              <a:t>定常条件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累積到着数＜累積退去数　ならば</a:t>
            </a:r>
            <a:r>
              <a:rPr lang="ja-JP" altLang="en-US">
                <a:solidFill>
                  <a:srgbClr val="FF0000"/>
                </a:solidFill>
              </a:rPr>
              <a:t>混雑は解消　？</a:t>
            </a:r>
            <a:endParaRPr lang="ja-JP" altLang="en-US"/>
          </a:p>
        </p:txBody>
      </p:sp>
      <p:sp>
        <p:nvSpPr>
          <p:cNvPr id="737284" name="Line 4"/>
          <p:cNvSpPr>
            <a:spLocks noChangeShapeType="1"/>
          </p:cNvSpPr>
          <p:nvPr/>
        </p:nvSpPr>
        <p:spPr bwMode="auto">
          <a:xfrm flipV="1">
            <a:off x="1847850" y="2628900"/>
            <a:ext cx="0" cy="315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285" name="Line 5"/>
          <p:cNvSpPr>
            <a:spLocks noChangeShapeType="1"/>
          </p:cNvSpPr>
          <p:nvPr/>
        </p:nvSpPr>
        <p:spPr bwMode="auto">
          <a:xfrm>
            <a:off x="1847850" y="5786438"/>
            <a:ext cx="500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286" name="Line 6"/>
          <p:cNvSpPr>
            <a:spLocks noChangeShapeType="1"/>
          </p:cNvSpPr>
          <p:nvPr/>
        </p:nvSpPr>
        <p:spPr bwMode="auto">
          <a:xfrm flipV="1">
            <a:off x="1847850" y="3159125"/>
            <a:ext cx="4427538" cy="262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287" name="Text Box 7"/>
          <p:cNvSpPr txBox="1">
            <a:spLocks noChangeArrowheads="1"/>
          </p:cNvSpPr>
          <p:nvPr/>
        </p:nvSpPr>
        <p:spPr bwMode="auto">
          <a:xfrm>
            <a:off x="7046913" y="5610225"/>
            <a:ext cx="868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solidFill>
                  <a:srgbClr val="0000CC"/>
                </a:solidFill>
                <a:ea typeface="HG丸ｺﾞｼｯｸM-PRO" pitchFamily="50" charset="-128"/>
              </a:rPr>
              <a:t>時間</a:t>
            </a:r>
          </a:p>
        </p:txBody>
      </p:sp>
      <p:sp>
        <p:nvSpPr>
          <p:cNvPr id="737288" name="Line 8"/>
          <p:cNvSpPr>
            <a:spLocks noChangeShapeType="1"/>
          </p:cNvSpPr>
          <p:nvPr/>
        </p:nvSpPr>
        <p:spPr bwMode="auto">
          <a:xfrm flipV="1">
            <a:off x="1865313" y="2889250"/>
            <a:ext cx="4410075" cy="18621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289" name="AutoShape 9"/>
          <p:cNvSpPr>
            <a:spLocks noChangeArrowheads="1"/>
          </p:cNvSpPr>
          <p:nvPr/>
        </p:nvSpPr>
        <p:spPr bwMode="auto">
          <a:xfrm>
            <a:off x="2171700" y="2717801"/>
            <a:ext cx="2111375" cy="654050"/>
          </a:xfrm>
          <a:prstGeom prst="wedgeEllipseCallout">
            <a:avLst>
              <a:gd name="adj1" fmla="val 70079"/>
              <a:gd name="adj2" fmla="val 8011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800" b="1">
                <a:solidFill>
                  <a:srgbClr val="0000CC"/>
                </a:solidFill>
                <a:ea typeface="HG丸ｺﾞｼｯｸM-PRO" pitchFamily="50" charset="-128"/>
              </a:rPr>
              <a:t>累積到着数</a:t>
            </a:r>
          </a:p>
        </p:txBody>
      </p:sp>
      <p:sp>
        <p:nvSpPr>
          <p:cNvPr id="737290" name="AutoShape 10"/>
          <p:cNvSpPr>
            <a:spLocks noChangeArrowheads="1"/>
          </p:cNvSpPr>
          <p:nvPr/>
        </p:nvSpPr>
        <p:spPr bwMode="auto">
          <a:xfrm>
            <a:off x="5343525" y="4529138"/>
            <a:ext cx="1984375" cy="588962"/>
          </a:xfrm>
          <a:prstGeom prst="wedgeEllipseCallout">
            <a:avLst>
              <a:gd name="adj1" fmla="val -74356"/>
              <a:gd name="adj2" fmla="val -14122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800" b="1" dirty="0">
                <a:solidFill>
                  <a:srgbClr val="FF0000"/>
                </a:solidFill>
                <a:ea typeface="HG丸ｺﾞｼｯｸM-PRO" pitchFamily="50" charset="-128"/>
              </a:rPr>
              <a:t>累積処理数</a:t>
            </a:r>
          </a:p>
        </p:txBody>
      </p:sp>
      <p:grpSp>
        <p:nvGrpSpPr>
          <p:cNvPr id="737291" name="Group 11"/>
          <p:cNvGrpSpPr>
            <a:grpSpLocks/>
          </p:cNvGrpSpPr>
          <p:nvPr/>
        </p:nvGrpSpPr>
        <p:grpSpPr bwMode="auto">
          <a:xfrm>
            <a:off x="2673350" y="5065713"/>
            <a:ext cx="771525" cy="261937"/>
            <a:chOff x="3423" y="2098"/>
            <a:chExt cx="486" cy="165"/>
          </a:xfrm>
        </p:grpSpPr>
        <p:sp>
          <p:nvSpPr>
            <p:cNvPr id="737292" name="Line 12"/>
            <p:cNvSpPr>
              <a:spLocks noChangeShapeType="1"/>
            </p:cNvSpPr>
            <p:nvPr/>
          </p:nvSpPr>
          <p:spPr bwMode="auto">
            <a:xfrm>
              <a:off x="3423" y="2263"/>
              <a:ext cx="4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7293" name="Freeform 13"/>
            <p:cNvSpPr>
              <a:spLocks/>
            </p:cNvSpPr>
            <p:nvPr/>
          </p:nvSpPr>
          <p:spPr bwMode="auto">
            <a:xfrm>
              <a:off x="3678" y="2098"/>
              <a:ext cx="60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83"/>
                </a:cxn>
                <a:cxn ang="0">
                  <a:pos x="58" y="165"/>
                </a:cxn>
              </a:cxnLst>
              <a:rect l="0" t="0" r="r" b="b"/>
              <a:pathLst>
                <a:path w="60" h="165">
                  <a:moveTo>
                    <a:pt x="0" y="0"/>
                  </a:moveTo>
                  <a:cubicBezTo>
                    <a:pt x="20" y="28"/>
                    <a:pt x="40" y="56"/>
                    <a:pt x="50" y="83"/>
                  </a:cubicBezTo>
                  <a:cubicBezTo>
                    <a:pt x="60" y="110"/>
                    <a:pt x="59" y="137"/>
                    <a:pt x="58" y="16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37294" name="Group 14"/>
          <p:cNvGrpSpPr>
            <a:grpSpLocks/>
          </p:cNvGrpSpPr>
          <p:nvPr/>
        </p:nvGrpSpPr>
        <p:grpSpPr bwMode="auto">
          <a:xfrm>
            <a:off x="2544763" y="4189413"/>
            <a:ext cx="1044575" cy="300037"/>
            <a:chOff x="2000" y="3209"/>
            <a:chExt cx="658" cy="189"/>
          </a:xfrm>
        </p:grpSpPr>
        <p:sp>
          <p:nvSpPr>
            <p:cNvPr id="737295" name="Line 15"/>
            <p:cNvSpPr>
              <a:spLocks noChangeShapeType="1"/>
            </p:cNvSpPr>
            <p:nvPr/>
          </p:nvSpPr>
          <p:spPr bwMode="auto">
            <a:xfrm>
              <a:off x="2000" y="3398"/>
              <a:ext cx="6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7296" name="Freeform 16"/>
            <p:cNvSpPr>
              <a:spLocks/>
            </p:cNvSpPr>
            <p:nvPr/>
          </p:nvSpPr>
          <p:spPr bwMode="auto">
            <a:xfrm>
              <a:off x="2436" y="3209"/>
              <a:ext cx="58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99"/>
                </a:cxn>
                <a:cxn ang="0">
                  <a:pos x="57" y="181"/>
                </a:cxn>
              </a:cxnLst>
              <a:rect l="0" t="0" r="r" b="b"/>
              <a:pathLst>
                <a:path w="58" h="181">
                  <a:moveTo>
                    <a:pt x="0" y="0"/>
                  </a:moveTo>
                  <a:cubicBezTo>
                    <a:pt x="20" y="34"/>
                    <a:pt x="40" y="69"/>
                    <a:pt x="49" y="99"/>
                  </a:cubicBezTo>
                  <a:cubicBezTo>
                    <a:pt x="58" y="129"/>
                    <a:pt x="57" y="155"/>
                    <a:pt x="57" y="18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440846" y="4898886"/>
                <a:ext cx="1109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smtClean="0">
                          <a:latin typeface="Cambria Math"/>
                        </a:rPr>
                        <m:t>𝜅</m:t>
                      </m:r>
                      <m:r>
                        <a:rPr lang="en-US" altLang="ja-JP" b="0" i="1" smtClean="0">
                          <a:latin typeface="Cambria Math"/>
                        </a:rPr>
                        <m:t>&gt;</m:t>
                      </m:r>
                      <m:r>
                        <a:rPr lang="en-US" altLang="ja-JP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46" y="4898886"/>
                <a:ext cx="110972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3516997" y="4053120"/>
                <a:ext cx="5329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97" y="4053120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252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B31D-D14F-4209-B021-1E41FF30558E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平均値による分析－定常条件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累積到着数＞累積退去数　ならば</a:t>
            </a:r>
            <a:r>
              <a:rPr lang="ja-JP" altLang="en-US">
                <a:solidFill>
                  <a:srgbClr val="FF0000"/>
                </a:solidFill>
              </a:rPr>
              <a:t>混雑は解消しない</a:t>
            </a:r>
            <a:endParaRPr lang="ja-JP" altLang="en-US"/>
          </a:p>
        </p:txBody>
      </p:sp>
      <p:sp>
        <p:nvSpPr>
          <p:cNvPr id="736260" name="Line 4"/>
          <p:cNvSpPr>
            <a:spLocks noChangeShapeType="1"/>
          </p:cNvSpPr>
          <p:nvPr/>
        </p:nvSpPr>
        <p:spPr bwMode="auto">
          <a:xfrm flipV="1">
            <a:off x="1849438" y="2628900"/>
            <a:ext cx="0" cy="315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6261" name="Line 5"/>
          <p:cNvSpPr>
            <a:spLocks noChangeShapeType="1"/>
          </p:cNvSpPr>
          <p:nvPr/>
        </p:nvSpPr>
        <p:spPr bwMode="auto">
          <a:xfrm>
            <a:off x="1849438" y="5786438"/>
            <a:ext cx="500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6262" name="Line 6"/>
          <p:cNvSpPr>
            <a:spLocks noChangeShapeType="1"/>
          </p:cNvSpPr>
          <p:nvPr/>
        </p:nvSpPr>
        <p:spPr bwMode="auto">
          <a:xfrm flipV="1">
            <a:off x="1849438" y="2889250"/>
            <a:ext cx="4248150" cy="289718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6263" name="Text Box 7"/>
          <p:cNvSpPr txBox="1">
            <a:spLocks noChangeArrowheads="1"/>
          </p:cNvSpPr>
          <p:nvPr/>
        </p:nvSpPr>
        <p:spPr bwMode="auto">
          <a:xfrm>
            <a:off x="7048500" y="5610225"/>
            <a:ext cx="86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solidFill>
                  <a:srgbClr val="0000CC"/>
                </a:solidFill>
                <a:ea typeface="HG丸ｺﾞｼｯｸM-PRO" pitchFamily="50" charset="-128"/>
              </a:rPr>
              <a:t>時間</a:t>
            </a:r>
          </a:p>
        </p:txBody>
      </p:sp>
      <p:sp>
        <p:nvSpPr>
          <p:cNvPr id="736264" name="Line 8"/>
          <p:cNvSpPr>
            <a:spLocks noChangeShapeType="1"/>
          </p:cNvSpPr>
          <p:nvPr/>
        </p:nvSpPr>
        <p:spPr bwMode="auto">
          <a:xfrm flipV="1">
            <a:off x="1866900" y="3924300"/>
            <a:ext cx="4410075" cy="1862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36265" name="Group 9"/>
          <p:cNvGrpSpPr>
            <a:grpSpLocks/>
          </p:cNvGrpSpPr>
          <p:nvPr/>
        </p:nvGrpSpPr>
        <p:grpSpPr bwMode="auto">
          <a:xfrm>
            <a:off x="5068888" y="3330575"/>
            <a:ext cx="771525" cy="261938"/>
            <a:chOff x="3423" y="2098"/>
            <a:chExt cx="486" cy="165"/>
          </a:xfrm>
        </p:grpSpPr>
        <p:sp>
          <p:nvSpPr>
            <p:cNvPr id="736266" name="Line 10"/>
            <p:cNvSpPr>
              <a:spLocks noChangeShapeType="1"/>
            </p:cNvSpPr>
            <p:nvPr/>
          </p:nvSpPr>
          <p:spPr bwMode="auto">
            <a:xfrm>
              <a:off x="3423" y="2263"/>
              <a:ext cx="4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6267" name="Freeform 11"/>
            <p:cNvSpPr>
              <a:spLocks/>
            </p:cNvSpPr>
            <p:nvPr/>
          </p:nvSpPr>
          <p:spPr bwMode="auto">
            <a:xfrm>
              <a:off x="3678" y="2098"/>
              <a:ext cx="60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83"/>
                </a:cxn>
                <a:cxn ang="0">
                  <a:pos x="58" y="165"/>
                </a:cxn>
              </a:cxnLst>
              <a:rect l="0" t="0" r="r" b="b"/>
              <a:pathLst>
                <a:path w="60" h="165">
                  <a:moveTo>
                    <a:pt x="0" y="0"/>
                  </a:moveTo>
                  <a:cubicBezTo>
                    <a:pt x="20" y="28"/>
                    <a:pt x="40" y="56"/>
                    <a:pt x="50" y="83"/>
                  </a:cubicBezTo>
                  <a:cubicBezTo>
                    <a:pt x="60" y="110"/>
                    <a:pt x="59" y="137"/>
                    <a:pt x="58" y="16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36269" name="Group 13"/>
          <p:cNvGrpSpPr>
            <a:grpSpLocks/>
          </p:cNvGrpSpPr>
          <p:nvPr/>
        </p:nvGrpSpPr>
        <p:grpSpPr bwMode="auto">
          <a:xfrm>
            <a:off x="2809875" y="5094288"/>
            <a:ext cx="1044575" cy="300037"/>
            <a:chOff x="2000" y="3209"/>
            <a:chExt cx="658" cy="189"/>
          </a:xfrm>
        </p:grpSpPr>
        <p:sp>
          <p:nvSpPr>
            <p:cNvPr id="736270" name="Line 14"/>
            <p:cNvSpPr>
              <a:spLocks noChangeShapeType="1"/>
            </p:cNvSpPr>
            <p:nvPr/>
          </p:nvSpPr>
          <p:spPr bwMode="auto">
            <a:xfrm>
              <a:off x="2000" y="3398"/>
              <a:ext cx="6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6271" name="Freeform 15"/>
            <p:cNvSpPr>
              <a:spLocks/>
            </p:cNvSpPr>
            <p:nvPr/>
          </p:nvSpPr>
          <p:spPr bwMode="auto">
            <a:xfrm>
              <a:off x="2436" y="3209"/>
              <a:ext cx="58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99"/>
                </a:cxn>
                <a:cxn ang="0">
                  <a:pos x="57" y="181"/>
                </a:cxn>
              </a:cxnLst>
              <a:rect l="0" t="0" r="r" b="b"/>
              <a:pathLst>
                <a:path w="58" h="181">
                  <a:moveTo>
                    <a:pt x="0" y="0"/>
                  </a:moveTo>
                  <a:cubicBezTo>
                    <a:pt x="20" y="34"/>
                    <a:pt x="40" y="69"/>
                    <a:pt x="49" y="99"/>
                  </a:cubicBezTo>
                  <a:cubicBezTo>
                    <a:pt x="58" y="129"/>
                    <a:pt x="57" y="155"/>
                    <a:pt x="57" y="18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6273" name="AutoShape 17"/>
          <p:cNvSpPr>
            <a:spLocks noChangeArrowheads="1"/>
          </p:cNvSpPr>
          <p:nvPr/>
        </p:nvSpPr>
        <p:spPr bwMode="auto">
          <a:xfrm>
            <a:off x="2216150" y="2762251"/>
            <a:ext cx="2066925" cy="609600"/>
          </a:xfrm>
          <a:prstGeom prst="wedgeEllipseCallout">
            <a:avLst>
              <a:gd name="adj1" fmla="val 81269"/>
              <a:gd name="adj2" fmla="val 10906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800" b="1">
                <a:solidFill>
                  <a:srgbClr val="0000CC"/>
                </a:solidFill>
                <a:ea typeface="HG丸ｺﾞｼｯｸM-PRO" pitchFamily="50" charset="-128"/>
              </a:rPr>
              <a:t>累積到着数</a:t>
            </a:r>
          </a:p>
        </p:txBody>
      </p:sp>
      <p:sp>
        <p:nvSpPr>
          <p:cNvPr id="736274" name="AutoShape 18"/>
          <p:cNvSpPr>
            <a:spLocks noChangeArrowheads="1"/>
          </p:cNvSpPr>
          <p:nvPr/>
        </p:nvSpPr>
        <p:spPr bwMode="auto">
          <a:xfrm>
            <a:off x="5343525" y="4529138"/>
            <a:ext cx="2028825" cy="633412"/>
          </a:xfrm>
          <a:prstGeom prst="wedgeEllipseCallout">
            <a:avLst>
              <a:gd name="adj1" fmla="val -53787"/>
              <a:gd name="adj2" fmla="val -8128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800" b="1">
                <a:solidFill>
                  <a:srgbClr val="FF0000"/>
                </a:solidFill>
                <a:ea typeface="HG丸ｺﾞｼｯｸM-PRO" pitchFamily="50" charset="-128"/>
              </a:rPr>
              <a:t>累積処理数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831105" y="3141018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05" y="3141018"/>
                <a:ext cx="53296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848936" y="4919960"/>
                <a:ext cx="543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36" y="4919960"/>
                <a:ext cx="54399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EB3B-0E36-444D-AC49-0FC764109AA9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待ち行列理論の主たる対象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7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ja-JP" altLang="en-US" dirty="0"/>
                  <a:t>単位時間当たりの処理可能量（速度</a:t>
                </a:r>
                <a:r>
                  <a:rPr lang="ja-JP" altLang="en-US" dirty="0" smtClean="0"/>
                  <a:t>）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𝜿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ja-JP" altLang="en-US" dirty="0"/>
                  <a:t>単位時間当たりのサービス要求量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𝝀</m:t>
                    </m:r>
                  </m:oMath>
                </a14:m>
                <a:endParaRPr lang="en-US" altLang="ja-JP" dirty="0"/>
              </a:p>
              <a:p>
                <a:pPr lvl="1"/>
                <a:endParaRPr lang="en-US" altLang="ja-JP" dirty="0"/>
              </a:p>
              <a:p>
                <a:r>
                  <a:rPr lang="ja-JP" altLang="en-US" dirty="0"/>
                  <a:t>定常条件：平均処理可能量＞平均要求量</a:t>
                </a: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トラフィック密度</a:t>
                </a:r>
                <a:r>
                  <a:rPr lang="ja-JP" altLang="en-US" dirty="0" smtClean="0"/>
                  <a:t>：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567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57" t="-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9" y="5325283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58" y="5303448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39" y="5317973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83" y="5303450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86" y="5325283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67" y="5303450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akasegawa\AppData\Local\Microsoft\Windows\Temporary Internet Files\Content.IE5\TW91G1CN\MC9003570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8677" y="4914165"/>
            <a:ext cx="1469091" cy="15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akasegawa\AppData\Local\Microsoft\Windows\Temporary Internet Files\Content.IE5\H53Q4Z51\MM9000409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69" y="5325283"/>
            <a:ext cx="576385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176845" y="3969060"/>
                <a:ext cx="1760097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𝜅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/>
                        </a:rPr>
                        <m:t>&lt;1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45" y="3969060"/>
                <a:ext cx="1760097" cy="7937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C11C-91E6-4BB5-AB59-417813B6C223}" type="slidenum">
              <a:rPr lang="en-US" altLang="ja-JP"/>
              <a:pPr/>
              <a:t>4</a:t>
            </a:fld>
            <a:endParaRPr lang="en-US" altLang="ja-JP"/>
          </a:p>
        </p:txBody>
      </p:sp>
      <p:pic>
        <p:nvPicPr>
          <p:cNvPr id="483333" name="Picture 5" descr="j014555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0" y="4068763"/>
            <a:ext cx="3657600" cy="2414587"/>
          </a:xfrm>
          <a:prstGeom prst="rect">
            <a:avLst/>
          </a:prstGeom>
          <a:noFill/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道路の通勤ラッシュ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とにかくスゴイ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道路が狭いからだ、道路を増やせ！</a:t>
            </a:r>
          </a:p>
          <a:p>
            <a:r>
              <a:rPr lang="ja-JP" altLang="en-US" dirty="0"/>
              <a:t>普段はガラガラ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コストは誰が負担するの？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5B22-9C4E-4438-B90C-456196FBA6F3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現実の問題の分析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サービス要求量（到着する客の数）は時々刻々変化する</a:t>
            </a:r>
          </a:p>
          <a:p>
            <a:pPr lvl="1"/>
            <a:r>
              <a:rPr lang="ja-JP" altLang="en-US" dirty="0"/>
              <a:t>通勤ラッシュ、お昼時のレストラン、深夜接続割引、</a:t>
            </a:r>
          </a:p>
          <a:p>
            <a:r>
              <a:rPr lang="ja-JP" altLang="en-US" dirty="0"/>
              <a:t>分析の主眼：</a:t>
            </a:r>
            <a:r>
              <a:rPr lang="ja-JP" altLang="en-US" dirty="0">
                <a:solidFill>
                  <a:srgbClr val="FF0000"/>
                </a:solidFill>
              </a:rPr>
              <a:t>ピーク時の処理能力は十分か？</a:t>
            </a:r>
          </a:p>
          <a:p>
            <a:r>
              <a:rPr lang="ja-JP" altLang="en-US" dirty="0"/>
              <a:t>サービス要求量の極端な変動は無いと仮定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782-A7E4-4843-BBC3-FFFAEE280457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ばらつきの影響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リトルの公式で設計すると苦情殺到！</a:t>
            </a:r>
          </a:p>
          <a:p>
            <a:pPr lvl="1"/>
            <a:r>
              <a:rPr lang="ja-JP" altLang="en-US"/>
              <a:t>平均値より多い日もあるし、少ない日もある</a:t>
            </a:r>
          </a:p>
          <a:p>
            <a:pPr lvl="1"/>
            <a:r>
              <a:rPr lang="ja-JP" altLang="en-US"/>
              <a:t>来場パターンは時間的に一様ではない</a:t>
            </a:r>
          </a:p>
          <a:p>
            <a:pPr lvl="1"/>
            <a:r>
              <a:rPr lang="ja-JP" altLang="en-US"/>
              <a:t>ピーク時でも波がある</a:t>
            </a:r>
          </a:p>
          <a:p>
            <a:endParaRPr lang="ja-JP" altLang="en-US"/>
          </a:p>
          <a:p>
            <a:r>
              <a:rPr lang="ja-JP" altLang="en-US"/>
              <a:t>ばらつきが諸悪の根元</a:t>
            </a:r>
          </a:p>
          <a:p>
            <a:r>
              <a:rPr lang="ja-JP" altLang="en-US">
                <a:solidFill>
                  <a:srgbClr val="FF3300"/>
                </a:solidFill>
              </a:rPr>
              <a:t>確率モデルによる分析が必要！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6532-A4D3-4373-9E0D-EAFEA390FEBF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バスの待ち時間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スケジュール通り一定間隔に到着すれば</a:t>
            </a:r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１０分間隔で来れば、</a:t>
            </a:r>
            <a:r>
              <a:rPr lang="ja-JP" altLang="en-US" dirty="0"/>
              <a:t>平均待ち時間は５分</a:t>
            </a:r>
          </a:p>
          <a:p>
            <a:r>
              <a:rPr lang="ja-JP" altLang="en-US" dirty="0"/>
              <a:t>渋滞で到着が不規則になると</a:t>
            </a:r>
          </a:p>
          <a:p>
            <a:pPr lvl="1"/>
            <a:r>
              <a:rPr lang="ja-JP" altLang="en-US" dirty="0"/>
              <a:t>平均待ち時間は増えるか？　減るか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lvl="1"/>
            <a:endParaRPr lang="ja-JP" altLang="en-US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５分と１５分が繰り返す場合、</a:t>
            </a:r>
          </a:p>
          <a:p>
            <a:pPr lvl="2"/>
            <a:r>
              <a:rPr lang="ja-JP" altLang="en-US" dirty="0"/>
              <a:t>５分のバスに乗る人の待ち時間は</a:t>
            </a:r>
            <a:r>
              <a:rPr lang="en-US" altLang="ja-JP" dirty="0"/>
              <a:t>2.5</a:t>
            </a:r>
            <a:r>
              <a:rPr lang="ja-JP" altLang="en-US" dirty="0"/>
              <a:t>分</a:t>
            </a:r>
          </a:p>
          <a:p>
            <a:pPr lvl="2"/>
            <a:r>
              <a:rPr lang="en-US" altLang="ja-JP" dirty="0"/>
              <a:t>15</a:t>
            </a:r>
            <a:r>
              <a:rPr lang="ja-JP" altLang="en-US" dirty="0"/>
              <a:t>分のバスに乗る人の待ち時間は</a:t>
            </a:r>
            <a:r>
              <a:rPr lang="en-US" altLang="ja-JP" dirty="0"/>
              <a:t>7.5</a:t>
            </a:r>
            <a:r>
              <a:rPr lang="ja-JP" altLang="en-US" dirty="0"/>
              <a:t>分</a:t>
            </a:r>
          </a:p>
          <a:p>
            <a:pPr lvl="2"/>
            <a:r>
              <a:rPr lang="ja-JP" altLang="en-US" dirty="0">
                <a:solidFill>
                  <a:srgbClr val="FF0000"/>
                </a:solidFill>
              </a:rPr>
              <a:t>結局、平均すると５分</a:t>
            </a:r>
            <a:r>
              <a:rPr lang="ja-JP" altLang="en-US" dirty="0"/>
              <a:t>？？？</a:t>
            </a:r>
          </a:p>
          <a:p>
            <a:pPr lvl="1"/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254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バスの待ち時間－－累積グラフ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停留所の待ち人数 ＝ 累積到着数 － 累積退去数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9FEB-13E4-4AB6-8743-CB12F668C083}" type="slidenum">
              <a:rPr lang="en-US" altLang="ja-JP" smtClean="0"/>
              <a:pPr/>
              <a:t>43</a:t>
            </a:fld>
            <a:endParaRPr lang="en-US" altLang="ja-JP"/>
          </a:p>
        </p:txBody>
      </p:sp>
      <p:cxnSp>
        <p:nvCxnSpPr>
          <p:cNvPr id="6" name="直線矢印コネクタ 5"/>
          <p:cNvCxnSpPr/>
          <p:nvPr/>
        </p:nvCxnSpPr>
        <p:spPr bwMode="auto">
          <a:xfrm flipV="1">
            <a:off x="1242145" y="2528900"/>
            <a:ext cx="0" cy="3150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直線矢印コネクタ 7"/>
          <p:cNvCxnSpPr/>
          <p:nvPr/>
        </p:nvCxnSpPr>
        <p:spPr bwMode="auto">
          <a:xfrm>
            <a:off x="1242145" y="5679250"/>
            <a:ext cx="52205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V="1">
            <a:off x="1242145" y="2663915"/>
            <a:ext cx="4815535" cy="30153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52435" y="2528900"/>
            <a:ext cx="1986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dirty="0" smtClean="0">
                <a:solidFill>
                  <a:srgbClr val="0000CC"/>
                </a:solidFill>
                <a:ea typeface="HG丸ｺﾞｼｯｸM-PRO" pitchFamily="50" charset="-128"/>
              </a:rPr>
              <a:t>累積到着客数</a:t>
            </a:r>
            <a:endParaRPr lang="ja-JP" altLang="en-US" sz="1800" b="1" dirty="0">
              <a:solidFill>
                <a:srgbClr val="0000CC"/>
              </a:solidFill>
              <a:ea typeface="HG丸ｺﾞｼｯｸM-PRO" pitchFamily="50" charset="-128"/>
            </a:endParaRPr>
          </a:p>
        </p:txBody>
      </p:sp>
      <p:sp>
        <p:nvSpPr>
          <p:cNvPr id="12" name="二等辺三角形 11"/>
          <p:cNvSpPr/>
          <p:nvPr/>
        </p:nvSpPr>
        <p:spPr bwMode="auto">
          <a:xfrm>
            <a:off x="2682305" y="5679250"/>
            <a:ext cx="180020" cy="29959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3" name="二等辺三角形 12"/>
          <p:cNvSpPr/>
          <p:nvPr/>
        </p:nvSpPr>
        <p:spPr bwMode="auto">
          <a:xfrm>
            <a:off x="3897440" y="5676068"/>
            <a:ext cx="180020" cy="29959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4" name="二等辺三角形 13"/>
          <p:cNvSpPr/>
          <p:nvPr/>
        </p:nvSpPr>
        <p:spPr bwMode="auto">
          <a:xfrm>
            <a:off x="5067570" y="5682432"/>
            <a:ext cx="180020" cy="29959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39134" y="6035159"/>
            <a:ext cx="1986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dirty="0" smtClean="0">
                <a:solidFill>
                  <a:srgbClr val="FF0000"/>
                </a:solidFill>
                <a:ea typeface="HG丸ｺﾞｼｯｸM-PRO" pitchFamily="50" charset="-128"/>
              </a:rPr>
              <a:t>バスの到着</a:t>
            </a:r>
            <a:endParaRPr lang="ja-JP" altLang="en-US" sz="1800" b="1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 bwMode="auto">
          <a:xfrm>
            <a:off x="1241630" y="3238500"/>
            <a:ext cx="4848225" cy="2447925"/>
          </a:xfrm>
          <a:custGeom>
            <a:avLst/>
            <a:gdLst>
              <a:gd name="connsiteX0" fmla="*/ 0 w 4848225"/>
              <a:gd name="connsiteY0" fmla="*/ 2438400 h 2447925"/>
              <a:gd name="connsiteX1" fmla="*/ 1524000 w 4848225"/>
              <a:gd name="connsiteY1" fmla="*/ 2447925 h 2447925"/>
              <a:gd name="connsiteX2" fmla="*/ 1524000 w 4848225"/>
              <a:gd name="connsiteY2" fmla="*/ 1495425 h 2447925"/>
              <a:gd name="connsiteX3" fmla="*/ 2733675 w 4848225"/>
              <a:gd name="connsiteY3" fmla="*/ 1495425 h 2447925"/>
              <a:gd name="connsiteX4" fmla="*/ 2733675 w 4848225"/>
              <a:gd name="connsiteY4" fmla="*/ 733425 h 2447925"/>
              <a:gd name="connsiteX5" fmla="*/ 3924300 w 4848225"/>
              <a:gd name="connsiteY5" fmla="*/ 733425 h 2447925"/>
              <a:gd name="connsiteX6" fmla="*/ 3924300 w 4848225"/>
              <a:gd name="connsiteY6" fmla="*/ 0 h 2447925"/>
              <a:gd name="connsiteX7" fmla="*/ 4848225 w 4848225"/>
              <a:gd name="connsiteY7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225" h="2447925">
                <a:moveTo>
                  <a:pt x="0" y="2438400"/>
                </a:moveTo>
                <a:lnTo>
                  <a:pt x="1524000" y="2447925"/>
                </a:lnTo>
                <a:lnTo>
                  <a:pt x="1524000" y="1495425"/>
                </a:lnTo>
                <a:lnTo>
                  <a:pt x="2733675" y="1495425"/>
                </a:lnTo>
                <a:lnTo>
                  <a:pt x="2733675" y="733425"/>
                </a:lnTo>
                <a:lnTo>
                  <a:pt x="3924300" y="733425"/>
                </a:lnTo>
                <a:lnTo>
                  <a:pt x="3924300" y="0"/>
                </a:lnTo>
                <a:lnTo>
                  <a:pt x="4848225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5157580" y="4014065"/>
            <a:ext cx="0" cy="16683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>
            <a:stCxn id="17" idx="3"/>
          </p:cNvCxnSpPr>
          <p:nvPr/>
        </p:nvCxnSpPr>
        <p:spPr bwMode="auto">
          <a:xfrm>
            <a:off x="3975305" y="4733925"/>
            <a:ext cx="6072" cy="94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3177360" y="4462462"/>
            <a:ext cx="79794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087126" y="4289478"/>
            <a:ext cx="1475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dirty="0" smtClean="0">
                <a:ea typeface="HG丸ｺﾞｼｯｸM-PRO" pitchFamily="50" charset="-128"/>
              </a:rPr>
              <a:t>待ち時間</a:t>
            </a:r>
            <a:endParaRPr lang="ja-JP" altLang="en-US" sz="1800" b="1" dirty="0">
              <a:ea typeface="HG丸ｺﾞｼｯｸM-PRO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 bwMode="auto">
          <a:xfrm flipV="1">
            <a:off x="8622450" y="2528900"/>
            <a:ext cx="0" cy="3147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直線矢印コネクタ 34"/>
          <p:cNvCxnSpPr/>
          <p:nvPr/>
        </p:nvCxnSpPr>
        <p:spPr bwMode="auto">
          <a:xfrm flipH="1">
            <a:off x="6810619" y="5676068"/>
            <a:ext cx="1811832" cy="63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>
            <a:off x="4526995" y="4734145"/>
            <a:ext cx="41076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>
            <a:off x="5791757" y="3969060"/>
            <a:ext cx="28306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 flipH="1">
            <a:off x="7169975" y="4733925"/>
            <a:ext cx="1452475" cy="9485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 flipH="1">
            <a:off x="7452320" y="3981429"/>
            <a:ext cx="1170130" cy="7401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 flipH="1">
            <a:off x="7452319" y="3235297"/>
            <a:ext cx="1157987" cy="7461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 Box 11"/>
          <p:cNvSpPr txBox="1">
            <a:spLocks noChangeArrowheads="1"/>
          </p:cNvSpPr>
          <p:nvPr/>
        </p:nvSpPr>
        <p:spPr bwMode="auto">
          <a:xfrm rot="16200000">
            <a:off x="6306481" y="4590080"/>
            <a:ext cx="1475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dirty="0" smtClean="0">
                <a:ea typeface="HG丸ｺﾞｼｯｸM-PRO" pitchFamily="50" charset="-128"/>
              </a:rPr>
              <a:t>待ち時間</a:t>
            </a:r>
            <a:endParaRPr lang="ja-JP" altLang="en-US" sz="1800" b="1" dirty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0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CE59-3ED0-48CC-9169-4DA37E7C37A6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バスの待ち時間のグラフ化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958850"/>
          </a:xfrm>
        </p:spPr>
        <p:txBody>
          <a:bodyPr/>
          <a:lstStyle/>
          <a:p>
            <a:r>
              <a:rPr lang="ja-JP" altLang="en-US" dirty="0">
                <a:solidFill>
                  <a:srgbClr val="FF3300"/>
                </a:solidFill>
              </a:rPr>
              <a:t>グラフの平均的な高さ ＝ 客の平均待ち時間</a:t>
            </a:r>
          </a:p>
        </p:txBody>
      </p:sp>
      <p:sp>
        <p:nvSpPr>
          <p:cNvPr id="925701" name="Text Box 5"/>
          <p:cNvSpPr txBox="1">
            <a:spLocks noChangeArrowheads="1"/>
          </p:cNvSpPr>
          <p:nvPr/>
        </p:nvSpPr>
        <p:spPr bwMode="auto">
          <a:xfrm>
            <a:off x="7924800" y="5426075"/>
            <a:ext cx="86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ea typeface="HG丸ｺﾞｼｯｸM-PRO" pitchFamily="50" charset="-128"/>
              </a:rPr>
              <a:t>時間</a:t>
            </a:r>
          </a:p>
        </p:txBody>
      </p:sp>
      <p:sp>
        <p:nvSpPr>
          <p:cNvPr id="925702" name="AutoShape 6"/>
          <p:cNvSpPr>
            <a:spLocks noChangeArrowheads="1"/>
          </p:cNvSpPr>
          <p:nvPr/>
        </p:nvSpPr>
        <p:spPr bwMode="auto">
          <a:xfrm>
            <a:off x="6338888" y="5383213"/>
            <a:ext cx="1568450" cy="895350"/>
          </a:xfrm>
          <a:prstGeom prst="upArrowCallout">
            <a:avLst>
              <a:gd name="adj1" fmla="val 18978"/>
              <a:gd name="adj2" fmla="val 43794"/>
              <a:gd name="adj3" fmla="val 19241"/>
              <a:gd name="adj4" fmla="val 3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1600" b="1">
                <a:ea typeface="HG丸ｺﾞｼｯｸM-PRO" pitchFamily="50" charset="-128"/>
              </a:rPr>
              <a:t>バスの到着時刻</a:t>
            </a:r>
          </a:p>
        </p:txBody>
      </p:sp>
      <p:sp>
        <p:nvSpPr>
          <p:cNvPr id="925704" name="AutoShape 8"/>
          <p:cNvSpPr>
            <a:spLocks noChangeArrowheads="1"/>
          </p:cNvSpPr>
          <p:nvPr/>
        </p:nvSpPr>
        <p:spPr bwMode="auto">
          <a:xfrm>
            <a:off x="3748088" y="5397500"/>
            <a:ext cx="1568450" cy="895350"/>
          </a:xfrm>
          <a:prstGeom prst="upArrowCallout">
            <a:avLst>
              <a:gd name="adj1" fmla="val 18978"/>
              <a:gd name="adj2" fmla="val 43794"/>
              <a:gd name="adj3" fmla="val 19241"/>
              <a:gd name="adj4" fmla="val 3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1600" b="1">
                <a:ea typeface="HG丸ｺﾞｼｯｸM-PRO" pitchFamily="50" charset="-128"/>
              </a:rPr>
              <a:t>バスの到着時刻</a:t>
            </a:r>
          </a:p>
        </p:txBody>
      </p:sp>
      <p:sp>
        <p:nvSpPr>
          <p:cNvPr id="925706" name="Line 10"/>
          <p:cNvSpPr>
            <a:spLocks noChangeShapeType="1"/>
          </p:cNvSpPr>
          <p:nvPr/>
        </p:nvSpPr>
        <p:spPr bwMode="auto">
          <a:xfrm>
            <a:off x="1812925" y="5319713"/>
            <a:ext cx="6538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5707" name="Text Box 11"/>
          <p:cNvSpPr txBox="1">
            <a:spLocks noChangeArrowheads="1"/>
          </p:cNvSpPr>
          <p:nvPr/>
        </p:nvSpPr>
        <p:spPr bwMode="auto">
          <a:xfrm>
            <a:off x="2918704" y="4493027"/>
            <a:ext cx="115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dirty="0">
                <a:solidFill>
                  <a:srgbClr val="0000CC"/>
                </a:solidFill>
                <a:ea typeface="HG丸ｺﾞｼｯｸM-PRO" pitchFamily="50" charset="-128"/>
              </a:rPr>
              <a:t>待ち時間</a:t>
            </a:r>
          </a:p>
        </p:txBody>
      </p:sp>
      <p:pic>
        <p:nvPicPr>
          <p:cNvPr id="935938" name="Picture 2" descr="C:\Users\sakasegawa\AppData\Local\Microsoft\Windows\Temporary Internet Files\Content.IE5\E4OQ31IB\MC900344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540" y="5363553"/>
            <a:ext cx="1051025" cy="9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670050" y="5383213"/>
            <a:ext cx="1568450" cy="895350"/>
          </a:xfrm>
          <a:prstGeom prst="upArrowCallout">
            <a:avLst>
              <a:gd name="adj1" fmla="val 18978"/>
              <a:gd name="adj2" fmla="val 43794"/>
              <a:gd name="adj3" fmla="val 19241"/>
              <a:gd name="adj4" fmla="val 3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1600" b="1" dirty="0">
                <a:ea typeface="HG丸ｺﾞｼｯｸM-PRO" pitchFamily="50" charset="-128"/>
              </a:rPr>
              <a:t>客</a:t>
            </a:r>
            <a:r>
              <a:rPr lang="ja-JP" altLang="en-US" sz="1600" b="1" dirty="0" smtClean="0">
                <a:ea typeface="HG丸ｺﾞｼｯｸM-PRO" pitchFamily="50" charset="-128"/>
              </a:rPr>
              <a:t>の</a:t>
            </a:r>
            <a:r>
              <a:rPr lang="ja-JP" altLang="en-US" sz="1600" b="1" dirty="0">
                <a:ea typeface="HG丸ｺﾞｼｯｸM-PRO" pitchFamily="50" charset="-128"/>
              </a:rPr>
              <a:t>到着時刻</a:t>
            </a:r>
          </a:p>
        </p:txBody>
      </p:sp>
      <p:sp>
        <p:nvSpPr>
          <p:cNvPr id="2" name="右中かっこ 1"/>
          <p:cNvSpPr/>
          <p:nvPr/>
        </p:nvSpPr>
        <p:spPr bwMode="auto">
          <a:xfrm rot="16200000">
            <a:off x="3310417" y="3998344"/>
            <a:ext cx="373862" cy="2025484"/>
          </a:xfrm>
          <a:prstGeom prst="rightBrac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858963" y="2308225"/>
            <a:ext cx="6651625" cy="3155950"/>
            <a:chOff x="1858963" y="2308225"/>
            <a:chExt cx="6651625" cy="3155950"/>
          </a:xfrm>
        </p:grpSpPr>
        <p:sp>
          <p:nvSpPr>
            <p:cNvPr id="925700" name="Line 4"/>
            <p:cNvSpPr>
              <a:spLocks noChangeShapeType="1"/>
            </p:cNvSpPr>
            <p:nvPr/>
          </p:nvSpPr>
          <p:spPr bwMode="auto">
            <a:xfrm rot="16200000" flipV="1">
              <a:off x="297657" y="3877468"/>
              <a:ext cx="3155950" cy="17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5703" name="Line 7"/>
            <p:cNvSpPr>
              <a:spLocks noChangeShapeType="1"/>
            </p:cNvSpPr>
            <p:nvPr/>
          </p:nvSpPr>
          <p:spPr bwMode="auto">
            <a:xfrm flipH="1" flipV="1">
              <a:off x="4532313" y="2684462"/>
              <a:ext cx="2568574" cy="260667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5705" name="Line 9"/>
            <p:cNvSpPr>
              <a:spLocks noChangeShapeType="1"/>
            </p:cNvSpPr>
            <p:nvPr/>
          </p:nvSpPr>
          <p:spPr bwMode="auto">
            <a:xfrm flipH="1" flipV="1">
              <a:off x="1858963" y="2682875"/>
              <a:ext cx="2651125" cy="26225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5708" name="Line 12"/>
            <p:cNvSpPr>
              <a:spLocks noChangeShapeType="1"/>
            </p:cNvSpPr>
            <p:nvPr/>
          </p:nvSpPr>
          <p:spPr bwMode="auto">
            <a:xfrm flipV="1">
              <a:off x="2454275" y="3276600"/>
              <a:ext cx="0" cy="2027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5710" name="AutoShape 14"/>
            <p:cNvSpPr>
              <a:spLocks noChangeArrowheads="1"/>
            </p:cNvSpPr>
            <p:nvPr/>
          </p:nvSpPr>
          <p:spPr bwMode="auto">
            <a:xfrm>
              <a:off x="5861050" y="2362200"/>
              <a:ext cx="2649538" cy="644525"/>
            </a:xfrm>
            <a:prstGeom prst="wedgeEllipseCallout">
              <a:avLst>
                <a:gd name="adj1" fmla="val -61042"/>
                <a:gd name="adj2" fmla="val 16135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ja-JP" altLang="en-US" sz="1600" b="1" dirty="0"/>
                <a:t>傾き４５度の直線</a:t>
              </a:r>
            </a:p>
          </p:txBody>
        </p:sp>
        <p:cxnSp>
          <p:nvCxnSpPr>
            <p:cNvPr id="3" name="直線コネクタ 2"/>
            <p:cNvCxnSpPr>
              <a:endCxn id="925703" idx="1"/>
            </p:cNvCxnSpPr>
            <p:nvPr/>
          </p:nvCxnSpPr>
          <p:spPr bwMode="auto">
            <a:xfrm flipV="1">
              <a:off x="4532313" y="2684462"/>
              <a:ext cx="0" cy="26352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曲折矢印 3"/>
            <p:cNvSpPr/>
            <p:nvPr/>
          </p:nvSpPr>
          <p:spPr bwMode="auto">
            <a:xfrm flipH="1">
              <a:off x="2545659" y="3602346"/>
              <a:ext cx="905568" cy="855095"/>
            </a:xfrm>
            <a:prstGeom prst="bentArrow">
              <a:avLst>
                <a:gd name="adj1" fmla="val 25000"/>
                <a:gd name="adj2" fmla="val 26407"/>
                <a:gd name="adj3" fmla="val 23593"/>
                <a:gd name="adj4" fmla="val 4375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E10-687E-42B2-98B3-617AF0F0605A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バスの平均待ち時間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2192338"/>
          </a:xfrm>
        </p:spPr>
        <p:txBody>
          <a:bodyPr/>
          <a:lstStyle/>
          <a:p>
            <a:r>
              <a:rPr lang="ja-JP" altLang="en-US" dirty="0"/>
              <a:t>ランダム到着ならば</a:t>
            </a:r>
          </a:p>
          <a:p>
            <a:pPr lvl="1">
              <a:buFontTx/>
              <a:buNone/>
            </a:pPr>
            <a:r>
              <a:rPr lang="ja-JP" altLang="en-US" dirty="0">
                <a:sym typeface="Wingdings" pitchFamily="2" charset="2"/>
              </a:rPr>
              <a:t>　グラフの面積を計算して平均の高さを</a:t>
            </a:r>
            <a:r>
              <a:rPr lang="ja-JP" altLang="en-US" dirty="0" smtClean="0">
                <a:sym typeface="Wingdings" pitchFamily="2" charset="2"/>
              </a:rPr>
              <a:t>計算すれば分かる（</a:t>
            </a:r>
            <a:r>
              <a:rPr lang="ja-JP" altLang="en-US" dirty="0">
                <a:sym typeface="Wingdings" pitchFamily="2" charset="2"/>
              </a:rPr>
              <a:t>こどもでも計算できる！）</a:t>
            </a:r>
            <a:endParaRPr lang="ja-JP" altLang="en-US" dirty="0"/>
          </a:p>
        </p:txBody>
      </p:sp>
      <p:sp>
        <p:nvSpPr>
          <p:cNvPr id="900100" name="Line 4"/>
          <p:cNvSpPr>
            <a:spLocks noChangeShapeType="1"/>
          </p:cNvSpPr>
          <p:nvPr/>
        </p:nvSpPr>
        <p:spPr bwMode="auto">
          <a:xfrm rot="16200000" flipV="1">
            <a:off x="870744" y="4860131"/>
            <a:ext cx="20891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7956550" y="5867400"/>
            <a:ext cx="86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ea typeface="HG丸ｺﾞｼｯｸM-PRO" pitchFamily="50" charset="-128"/>
              </a:rPr>
              <a:t>時間</a:t>
            </a:r>
          </a:p>
        </p:txBody>
      </p:sp>
      <p:sp>
        <p:nvSpPr>
          <p:cNvPr id="900102" name="AutoShape 6"/>
          <p:cNvSpPr>
            <a:spLocks noChangeArrowheads="1"/>
          </p:cNvSpPr>
          <p:nvPr/>
        </p:nvSpPr>
        <p:spPr bwMode="auto">
          <a:xfrm>
            <a:off x="5151438" y="5810250"/>
            <a:ext cx="1568450" cy="696913"/>
          </a:xfrm>
          <a:prstGeom prst="upArrowCallout">
            <a:avLst>
              <a:gd name="adj1" fmla="val 24381"/>
              <a:gd name="adj2" fmla="val 56264"/>
              <a:gd name="adj3" fmla="val 19241"/>
              <a:gd name="adj4" fmla="val 3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1600" b="1">
                <a:ea typeface="HG丸ｺﾞｼｯｸM-PRO" pitchFamily="50" charset="-128"/>
              </a:rPr>
              <a:t>バスの到着時刻</a:t>
            </a:r>
          </a:p>
        </p:txBody>
      </p:sp>
      <p:sp>
        <p:nvSpPr>
          <p:cNvPr id="900103" name="Line 7"/>
          <p:cNvSpPr>
            <a:spLocks noChangeShapeType="1"/>
          </p:cNvSpPr>
          <p:nvPr/>
        </p:nvSpPr>
        <p:spPr bwMode="auto">
          <a:xfrm flipH="1" flipV="1">
            <a:off x="3626895" y="3278188"/>
            <a:ext cx="2498725" cy="24844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0104" name="AutoShape 8"/>
          <p:cNvSpPr>
            <a:spLocks noChangeArrowheads="1"/>
          </p:cNvSpPr>
          <p:nvPr/>
        </p:nvSpPr>
        <p:spPr bwMode="auto">
          <a:xfrm>
            <a:off x="2895600" y="5824538"/>
            <a:ext cx="1568450" cy="666750"/>
          </a:xfrm>
          <a:prstGeom prst="upArrowCallout">
            <a:avLst>
              <a:gd name="adj1" fmla="val 25484"/>
              <a:gd name="adj2" fmla="val 58810"/>
              <a:gd name="adj3" fmla="val 19241"/>
              <a:gd name="adj4" fmla="val 3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1600" b="1">
                <a:ea typeface="HG丸ｺﾞｼｯｸM-PRO" pitchFamily="50" charset="-128"/>
              </a:rPr>
              <a:t>バスの到着時刻</a:t>
            </a:r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 flipH="1" flipV="1">
            <a:off x="1874838" y="4038600"/>
            <a:ext cx="1782762" cy="17224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>
            <a:off x="1844675" y="5761038"/>
            <a:ext cx="6538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0107" name="Text Box 11"/>
          <p:cNvSpPr txBox="1">
            <a:spLocks noChangeArrowheads="1"/>
          </p:cNvSpPr>
          <p:nvPr/>
        </p:nvSpPr>
        <p:spPr bwMode="auto">
          <a:xfrm>
            <a:off x="549275" y="4267200"/>
            <a:ext cx="115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ea typeface="HG丸ｺﾞｼｯｸM-PRO" pitchFamily="50" charset="-128"/>
              </a:rPr>
              <a:t>待ち時間</a:t>
            </a:r>
          </a:p>
        </p:txBody>
      </p:sp>
      <p:sp>
        <p:nvSpPr>
          <p:cNvPr id="900108" name="Line 12"/>
          <p:cNvSpPr>
            <a:spLocks noChangeShapeType="1"/>
          </p:cNvSpPr>
          <p:nvPr/>
        </p:nvSpPr>
        <p:spPr bwMode="auto">
          <a:xfrm>
            <a:off x="1920875" y="4845050"/>
            <a:ext cx="533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0109" name="AutoShape 13"/>
          <p:cNvSpPr>
            <a:spLocks noChangeArrowheads="1"/>
          </p:cNvSpPr>
          <p:nvPr/>
        </p:nvSpPr>
        <p:spPr bwMode="auto">
          <a:xfrm>
            <a:off x="5549900" y="3073400"/>
            <a:ext cx="2524125" cy="754063"/>
          </a:xfrm>
          <a:prstGeom prst="wedgeEllipseCallout">
            <a:avLst>
              <a:gd name="adj1" fmla="val -54034"/>
              <a:gd name="adj2" fmla="val 182301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平均待ち時間</a:t>
            </a:r>
          </a:p>
        </p:txBody>
      </p:sp>
      <p:sp>
        <p:nvSpPr>
          <p:cNvPr id="900110" name="Line 14"/>
          <p:cNvSpPr>
            <a:spLocks noChangeShapeType="1"/>
          </p:cNvSpPr>
          <p:nvPr/>
        </p:nvSpPr>
        <p:spPr bwMode="auto">
          <a:xfrm flipH="1" flipV="1">
            <a:off x="7232720" y="4010025"/>
            <a:ext cx="1295400" cy="1265238"/>
          </a:xfrm>
          <a:prstGeom prst="line">
            <a:avLst/>
          </a:prstGeom>
          <a:noFill/>
          <a:ln w="28575">
            <a:solidFill>
              <a:srgbClr val="0000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0111" name="Line 15"/>
          <p:cNvSpPr>
            <a:spLocks noChangeShapeType="1"/>
          </p:cNvSpPr>
          <p:nvPr/>
        </p:nvSpPr>
        <p:spPr bwMode="auto">
          <a:xfrm flipH="1" flipV="1">
            <a:off x="6140450" y="4664075"/>
            <a:ext cx="1158875" cy="109696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" name="直線コネクタ 2"/>
          <p:cNvCxnSpPr/>
          <p:nvPr/>
        </p:nvCxnSpPr>
        <p:spPr bwMode="auto">
          <a:xfrm flipV="1">
            <a:off x="3626895" y="3278188"/>
            <a:ext cx="0" cy="2482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コネクタ 5"/>
          <p:cNvCxnSpPr/>
          <p:nvPr/>
        </p:nvCxnSpPr>
        <p:spPr bwMode="auto">
          <a:xfrm flipV="1">
            <a:off x="6125620" y="4625838"/>
            <a:ext cx="0" cy="113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944-1832-4F15-97F4-94A5EE0A3736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バスの平均待ち時間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2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7772400" cy="2192338"/>
              </a:xfrm>
            </p:spPr>
            <p:txBody>
              <a:bodyPr/>
              <a:lstStyle/>
              <a:p>
                <a:r>
                  <a:rPr lang="ja-JP" altLang="en-US" dirty="0" smtClean="0"/>
                  <a:t>面積の計算</a:t>
                </a:r>
              </a:p>
              <a:p>
                <a:pPr lvl="1"/>
                <a:r>
                  <a:rPr lang="ja-JP" altLang="en-US" dirty="0"/>
                  <a:t>直角三角形の集まり</a:t>
                </a:r>
              </a:p>
              <a:p>
                <a:pPr lvl="1"/>
                <a:r>
                  <a:rPr lang="ja-JP" altLang="en-US" dirty="0"/>
                  <a:t>１つの三角形の１つの辺は到着</a:t>
                </a:r>
                <a:r>
                  <a:rPr lang="ja-JP" altLang="en-US" dirty="0" smtClean="0"/>
                  <a:t>間隔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,…</m:t>
                    </m:r>
                  </m:oMath>
                </a14:m>
                <a:endParaRPr lang="ja-JP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/>
                      </a:rPr>
                      <m:t>𝑻</m:t>
                    </m:r>
                    <m:r>
                      <a:rPr lang="en-US" altLang="ja-JP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/>
                  <a:t>時間の間に</a:t>
                </a:r>
                <a14:m>
                  <m:oMath xmlns:m="http://schemas.openxmlformats.org/officeDocument/2006/math">
                    <m:r>
                      <a:rPr lang="en-US" altLang="ja-JP" b="1" i="0" dirty="0" smtClean="0">
                        <a:latin typeface="Cambria Math"/>
                      </a:rPr>
                      <m:t> </m:t>
                    </m:r>
                    <m:r>
                      <a:rPr lang="en-US" altLang="ja-JP" b="1" i="1" dirty="0" smtClean="0">
                        <a:latin typeface="Cambria Math"/>
                      </a:rPr>
                      <m:t>𝑵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ja-JP" altLang="en-US" dirty="0"/>
                  <a:t>台到着、</a:t>
                </a:r>
              </a:p>
            </p:txBody>
          </p:sp>
        </mc:Choice>
        <mc:Fallback xmlns="">
          <p:sp>
            <p:nvSpPr>
              <p:cNvPr id="902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7772400" cy="2192338"/>
              </a:xfrm>
              <a:blipFill rotWithShape="1">
                <a:blip r:embed="rId3"/>
                <a:stretch>
                  <a:fillRect l="-157" t="-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2148" name="Line 4"/>
          <p:cNvSpPr>
            <a:spLocks noChangeShapeType="1"/>
          </p:cNvSpPr>
          <p:nvPr/>
        </p:nvSpPr>
        <p:spPr bwMode="auto">
          <a:xfrm rot="16200000" flipV="1">
            <a:off x="807244" y="4707731"/>
            <a:ext cx="20891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49" name="Text Box 5"/>
          <p:cNvSpPr txBox="1">
            <a:spLocks noChangeArrowheads="1"/>
          </p:cNvSpPr>
          <p:nvPr/>
        </p:nvSpPr>
        <p:spPr bwMode="auto">
          <a:xfrm>
            <a:off x="7956550" y="5867400"/>
            <a:ext cx="86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ea typeface="HG丸ｺﾞｼｯｸM-PRO" pitchFamily="50" charset="-128"/>
              </a:rPr>
              <a:t>時間</a:t>
            </a:r>
          </a:p>
        </p:txBody>
      </p:sp>
      <p:sp>
        <p:nvSpPr>
          <p:cNvPr id="902150" name="Line 6"/>
          <p:cNvSpPr>
            <a:spLocks noChangeShapeType="1"/>
          </p:cNvSpPr>
          <p:nvPr/>
        </p:nvSpPr>
        <p:spPr bwMode="auto">
          <a:xfrm>
            <a:off x="1844675" y="5761038"/>
            <a:ext cx="6538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51" name="Text Box 7"/>
          <p:cNvSpPr txBox="1">
            <a:spLocks noChangeArrowheads="1"/>
          </p:cNvSpPr>
          <p:nvPr/>
        </p:nvSpPr>
        <p:spPr bwMode="auto">
          <a:xfrm>
            <a:off x="549275" y="4267200"/>
            <a:ext cx="115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ea typeface="HG丸ｺﾞｼｯｸM-PRO" pitchFamily="50" charset="-128"/>
              </a:rPr>
              <a:t>待ち時間</a:t>
            </a:r>
          </a:p>
        </p:txBody>
      </p:sp>
      <p:sp>
        <p:nvSpPr>
          <p:cNvPr id="902153" name="AutoShape 9" descr="縦線"/>
          <p:cNvSpPr>
            <a:spLocks noChangeArrowheads="1"/>
          </p:cNvSpPr>
          <p:nvPr/>
        </p:nvSpPr>
        <p:spPr bwMode="auto">
          <a:xfrm>
            <a:off x="1876425" y="4340225"/>
            <a:ext cx="1401763" cy="1401763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54" name="AutoShape 10" descr="縦線"/>
          <p:cNvSpPr>
            <a:spLocks noChangeArrowheads="1"/>
          </p:cNvSpPr>
          <p:nvPr/>
        </p:nvSpPr>
        <p:spPr bwMode="auto">
          <a:xfrm>
            <a:off x="3290888" y="3670300"/>
            <a:ext cx="2089150" cy="207010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55" name="AutoShape 11" descr="縦線"/>
          <p:cNvSpPr>
            <a:spLocks noChangeArrowheads="1"/>
          </p:cNvSpPr>
          <p:nvPr/>
        </p:nvSpPr>
        <p:spPr bwMode="auto">
          <a:xfrm>
            <a:off x="5375275" y="4543425"/>
            <a:ext cx="1054100" cy="1195388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56" name="AutoShape 12" descr="縦線"/>
          <p:cNvSpPr>
            <a:spLocks noChangeArrowheads="1"/>
          </p:cNvSpPr>
          <p:nvPr/>
        </p:nvSpPr>
        <p:spPr bwMode="auto">
          <a:xfrm>
            <a:off x="6443663" y="3978275"/>
            <a:ext cx="1571625" cy="176530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57" name="Line 13"/>
          <p:cNvSpPr>
            <a:spLocks noChangeShapeType="1"/>
          </p:cNvSpPr>
          <p:nvPr/>
        </p:nvSpPr>
        <p:spPr bwMode="auto">
          <a:xfrm flipH="1" flipV="1">
            <a:off x="1830388" y="4327525"/>
            <a:ext cx="1416050" cy="1387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58" name="Line 14"/>
          <p:cNvSpPr>
            <a:spLocks noChangeShapeType="1"/>
          </p:cNvSpPr>
          <p:nvPr/>
        </p:nvSpPr>
        <p:spPr bwMode="auto">
          <a:xfrm flipH="1" flipV="1">
            <a:off x="3262313" y="3641725"/>
            <a:ext cx="2117725" cy="208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59" name="Line 15"/>
          <p:cNvSpPr>
            <a:spLocks noChangeShapeType="1"/>
          </p:cNvSpPr>
          <p:nvPr/>
        </p:nvSpPr>
        <p:spPr bwMode="auto">
          <a:xfrm flipH="1" flipV="1">
            <a:off x="6432550" y="3992563"/>
            <a:ext cx="1554163" cy="173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60" name="Line 16"/>
          <p:cNvSpPr>
            <a:spLocks noChangeShapeType="1"/>
          </p:cNvSpPr>
          <p:nvPr/>
        </p:nvSpPr>
        <p:spPr bwMode="auto">
          <a:xfrm flipH="1" flipV="1">
            <a:off x="5365750" y="4540250"/>
            <a:ext cx="1050925" cy="1190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2166" name="AutoShape 22"/>
          <p:cNvSpPr>
            <a:spLocks noChangeArrowheads="1"/>
          </p:cNvSpPr>
          <p:nvPr/>
        </p:nvSpPr>
        <p:spPr bwMode="auto">
          <a:xfrm>
            <a:off x="4389438" y="3521075"/>
            <a:ext cx="960437" cy="1066800"/>
          </a:xfrm>
          <a:prstGeom prst="wedgeEllipseCallout">
            <a:avLst>
              <a:gd name="adj1" fmla="val -80250"/>
              <a:gd name="adj2" fmla="val 9553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292813" y="5867400"/>
                <a:ext cx="5642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        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13" y="5867400"/>
                <a:ext cx="564263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617133" y="3670300"/>
                <a:ext cx="694356" cy="851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1" lang="ja-JP" alt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133" y="3670300"/>
                <a:ext cx="694356" cy="8510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3B49-1E79-4611-9EBA-C781F3BFA79C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バスの平均待ち時間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2192338"/>
          </a:xfrm>
        </p:spPr>
        <p:txBody>
          <a:bodyPr/>
          <a:lstStyle/>
          <a:p>
            <a:r>
              <a:rPr lang="ja-JP" altLang="en-US"/>
              <a:t>平均の高さ</a:t>
            </a:r>
          </a:p>
        </p:txBody>
      </p:sp>
      <p:sp>
        <p:nvSpPr>
          <p:cNvPr id="904196" name="Line 4"/>
          <p:cNvSpPr>
            <a:spLocks noChangeShapeType="1"/>
          </p:cNvSpPr>
          <p:nvPr/>
        </p:nvSpPr>
        <p:spPr bwMode="auto">
          <a:xfrm rot="16200000" flipV="1">
            <a:off x="807244" y="4707731"/>
            <a:ext cx="20891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197" name="Text Box 5"/>
          <p:cNvSpPr txBox="1">
            <a:spLocks noChangeArrowheads="1"/>
          </p:cNvSpPr>
          <p:nvPr/>
        </p:nvSpPr>
        <p:spPr bwMode="auto">
          <a:xfrm>
            <a:off x="7956550" y="5867400"/>
            <a:ext cx="868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solidFill>
                  <a:srgbClr val="0000CC"/>
                </a:solidFill>
                <a:ea typeface="HG丸ｺﾞｼｯｸM-PRO" pitchFamily="50" charset="-128"/>
              </a:rPr>
              <a:t>時間</a:t>
            </a:r>
          </a:p>
        </p:txBody>
      </p:sp>
      <p:sp>
        <p:nvSpPr>
          <p:cNvPr id="904198" name="Line 6"/>
          <p:cNvSpPr>
            <a:spLocks noChangeShapeType="1"/>
          </p:cNvSpPr>
          <p:nvPr/>
        </p:nvSpPr>
        <p:spPr bwMode="auto">
          <a:xfrm>
            <a:off x="1844675" y="5761038"/>
            <a:ext cx="6538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199" name="Text Box 7"/>
          <p:cNvSpPr txBox="1">
            <a:spLocks noChangeArrowheads="1"/>
          </p:cNvSpPr>
          <p:nvPr/>
        </p:nvSpPr>
        <p:spPr bwMode="auto">
          <a:xfrm>
            <a:off x="549275" y="4267200"/>
            <a:ext cx="115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solidFill>
                  <a:srgbClr val="0000CC"/>
                </a:solidFill>
                <a:ea typeface="HG丸ｺﾞｼｯｸM-PRO" pitchFamily="50" charset="-128"/>
              </a:rPr>
              <a:t>待ち時間</a:t>
            </a:r>
          </a:p>
        </p:txBody>
      </p:sp>
      <p:sp>
        <p:nvSpPr>
          <p:cNvPr id="904200" name="AutoShape 8" descr="縦線"/>
          <p:cNvSpPr>
            <a:spLocks noChangeArrowheads="1"/>
          </p:cNvSpPr>
          <p:nvPr/>
        </p:nvSpPr>
        <p:spPr bwMode="auto">
          <a:xfrm>
            <a:off x="1876425" y="4340225"/>
            <a:ext cx="1401763" cy="1401763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201" name="AutoShape 9" descr="縦線"/>
          <p:cNvSpPr>
            <a:spLocks noChangeArrowheads="1"/>
          </p:cNvSpPr>
          <p:nvPr/>
        </p:nvSpPr>
        <p:spPr bwMode="auto">
          <a:xfrm>
            <a:off x="3290888" y="3670300"/>
            <a:ext cx="2089150" cy="207010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202" name="AutoShape 10" descr="縦線"/>
          <p:cNvSpPr>
            <a:spLocks noChangeArrowheads="1"/>
          </p:cNvSpPr>
          <p:nvPr/>
        </p:nvSpPr>
        <p:spPr bwMode="auto">
          <a:xfrm>
            <a:off x="5375275" y="4543425"/>
            <a:ext cx="1054100" cy="1195388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203" name="AutoShape 11" descr="縦線"/>
          <p:cNvSpPr>
            <a:spLocks noChangeArrowheads="1"/>
          </p:cNvSpPr>
          <p:nvPr/>
        </p:nvSpPr>
        <p:spPr bwMode="auto">
          <a:xfrm>
            <a:off x="6443663" y="3978275"/>
            <a:ext cx="1571625" cy="176530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204" name="Line 12"/>
          <p:cNvSpPr>
            <a:spLocks noChangeShapeType="1"/>
          </p:cNvSpPr>
          <p:nvPr/>
        </p:nvSpPr>
        <p:spPr bwMode="auto">
          <a:xfrm flipH="1" flipV="1">
            <a:off x="1830388" y="4327525"/>
            <a:ext cx="1416050" cy="1387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205" name="Line 13"/>
          <p:cNvSpPr>
            <a:spLocks noChangeShapeType="1"/>
          </p:cNvSpPr>
          <p:nvPr/>
        </p:nvSpPr>
        <p:spPr bwMode="auto">
          <a:xfrm flipH="1" flipV="1">
            <a:off x="3262313" y="3641725"/>
            <a:ext cx="2117725" cy="208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206" name="Line 14"/>
          <p:cNvSpPr>
            <a:spLocks noChangeShapeType="1"/>
          </p:cNvSpPr>
          <p:nvPr/>
        </p:nvSpPr>
        <p:spPr bwMode="auto">
          <a:xfrm flipH="1" flipV="1">
            <a:off x="6432550" y="3992563"/>
            <a:ext cx="1554163" cy="173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4207" name="Line 15"/>
          <p:cNvSpPr>
            <a:spLocks noChangeShapeType="1"/>
          </p:cNvSpPr>
          <p:nvPr/>
        </p:nvSpPr>
        <p:spPr bwMode="auto">
          <a:xfrm flipH="1" flipV="1">
            <a:off x="5365750" y="4540250"/>
            <a:ext cx="1050925" cy="1190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1662020" y="2348880"/>
                <a:ext cx="6073136" cy="1138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+…+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020" y="2348880"/>
                <a:ext cx="6073136" cy="11380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305175" y="3428765"/>
                <a:ext cx="3122137" cy="83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𝑬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×  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175" y="3428765"/>
                <a:ext cx="3122137" cy="8384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2292813" y="5867400"/>
                <a:ext cx="5642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        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13" y="5867400"/>
                <a:ext cx="564263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EFDF-4A2C-4903-AEEB-642B6FF93B44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バスの平均待ち時間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6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7772400" cy="4598988"/>
              </a:xfrm>
            </p:spPr>
            <p:txBody>
              <a:bodyPr/>
              <a:lstStyle/>
              <a:p>
                <a:pPr marL="342900" lvl="1" indent="-342900">
                  <a:buSzPct val="60000"/>
                  <a:buFont typeface="Wingdings" pitchFamily="2" charset="2"/>
                  <a:buChar char="Ø"/>
                </a:pPr>
                <a:r>
                  <a:rPr lang="ja-JP" altLang="en-US" dirty="0" smtClean="0"/>
                  <a:t>バスの到着間隔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𝑿</m:t>
                    </m:r>
                  </m:oMath>
                </a14:m>
                <a:r>
                  <a:rPr lang="ja-JP" altLang="en-US" dirty="0" smtClean="0"/>
                  <a:t> ：確率変数</a:t>
                </a:r>
              </a:p>
              <a:p>
                <a:pPr lvl="1"/>
                <a:r>
                  <a:rPr lang="ja-JP" altLang="en-US" dirty="0"/>
                  <a:t>期待値</a:t>
                </a:r>
                <a:r>
                  <a:rPr lang="ja-JP" altLang="en-US" dirty="0" smtClean="0"/>
                  <a:t>：　　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𝒎</m:t>
                    </m:r>
                    <m:r>
                      <a:rPr lang="en-US" altLang="ja-JP" b="1" i="1" smtClean="0">
                        <a:latin typeface="Cambria Math"/>
                      </a:rPr>
                      <m:t>=</m:t>
                    </m:r>
                    <m:r>
                      <a:rPr lang="en-US" altLang="ja-JP" b="1" i="1" smtClean="0">
                        <a:latin typeface="Cambria Math"/>
                      </a:rPr>
                      <m:t>𝑬</m:t>
                    </m:r>
                    <m:r>
                      <a:rPr lang="en-US" altLang="ja-JP" b="1" i="1" smtClean="0">
                        <a:latin typeface="Cambria Math"/>
                      </a:rPr>
                      <m:t>(</m:t>
                    </m:r>
                    <m:r>
                      <a:rPr lang="en-US" altLang="ja-JP" b="1" i="1" smtClean="0">
                        <a:latin typeface="Cambria Math"/>
                      </a:rPr>
                      <m:t>𝑿</m:t>
                    </m:r>
                    <m:r>
                      <a:rPr lang="en-US" altLang="ja-JP" b="1" i="1" smtClean="0">
                        <a:latin typeface="Cambria Math"/>
                      </a:rPr>
                      <m:t>)</m:t>
                    </m:r>
                  </m:oMath>
                </a14:m>
                <a:endParaRPr lang="ja-JP" altLang="en-US" dirty="0"/>
              </a:p>
              <a:p>
                <a:pPr lvl="1"/>
                <a:r>
                  <a:rPr lang="ja-JP" altLang="en-US" dirty="0"/>
                  <a:t>分散</a:t>
                </a:r>
                <a:r>
                  <a:rPr lang="ja-JP" altLang="en-US" dirty="0" smtClean="0"/>
                  <a:t>：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𝝈</m:t>
                        </m:r>
                      </m:e>
                      <m:sup>
                        <m:r>
                          <a:rPr lang="en-US" altLang="ja-JP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/>
                      </a:rPr>
                      <m:t>=</m:t>
                    </m:r>
                    <m:r>
                      <a:rPr lang="en-US" altLang="ja-JP" b="1" i="1" smtClean="0">
                        <a:latin typeface="Cambria Math"/>
                      </a:rPr>
                      <m:t>𝑽𝒂𝒓</m:t>
                    </m:r>
                    <m:d>
                      <m:d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altLang="ja-JP" b="1" i="1" smtClean="0">
                        <a:latin typeface="Cambria Math"/>
                      </a:rPr>
                      <m:t>=</m:t>
                    </m:r>
                    <m:r>
                      <a:rPr lang="en-US" altLang="ja-JP" b="1" i="1" smtClean="0"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ja-JP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ja-JP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b="1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　　　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 dirty="0" smtClean="0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ja-JP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𝝈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ja-JP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ja-JP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/>
                          </a:rPr>
                          <m:t>𝟏</m:t>
                        </m:r>
                        <m:r>
                          <a:rPr lang="en-US" altLang="ja-JP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ja-JP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ja-JP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ja-JP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/>
                          </a:rPr>
                          <m:t>𝟏</m:t>
                        </m:r>
                        <m:r>
                          <a:rPr lang="en-US" altLang="ja-JP" i="1" dirty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dirty="0" smtClean="0"/>
              </a:p>
              <a:p>
                <a:pPr>
                  <a:lnSpc>
                    <a:spcPct val="200000"/>
                  </a:lnSpc>
                </a:pPr>
                <a:r>
                  <a:rPr lang="ja-JP" altLang="en-US" dirty="0" smtClean="0"/>
                  <a:t>バスの平均待ち時間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>
                  <a:lnSpc>
                    <a:spcPct val="200000"/>
                  </a:lnSpc>
                </a:pPr>
                <a:r>
                  <a:rPr lang="ja-JP" altLang="en-US" dirty="0" smtClean="0">
                    <a:solidFill>
                      <a:srgbClr val="FF0000"/>
                    </a:solidFill>
                  </a:rPr>
                  <a:t>ばらつき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とともに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、待ち時間は限りなく増える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906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7772400" cy="4598988"/>
              </a:xfrm>
              <a:blipFill rotWithShape="1">
                <a:blip r:embed="rId3"/>
                <a:stretch>
                  <a:fillRect l="-157" t="-6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227295" y="2573905"/>
            <a:ext cx="1157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 dirty="0">
                <a:solidFill>
                  <a:srgbClr val="0000CC"/>
                </a:solidFill>
                <a:ea typeface="HG丸ｺﾞｼｯｸM-PRO" pitchFamily="50" charset="-128"/>
              </a:rPr>
              <a:t>変動係数</a:t>
            </a:r>
          </a:p>
        </p:txBody>
      </p:sp>
      <p:cxnSp>
        <p:nvCxnSpPr>
          <p:cNvPr id="3" name="直線矢印コネクタ 2"/>
          <p:cNvCxnSpPr>
            <a:stCxn id="11" idx="1"/>
          </p:cNvCxnSpPr>
          <p:nvPr/>
        </p:nvCxnSpPr>
        <p:spPr bwMode="auto">
          <a:xfrm flipH="1">
            <a:off x="7092280" y="2758571"/>
            <a:ext cx="135015" cy="4904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006715" y="4329100"/>
                <a:ext cx="5367880" cy="895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𝑬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𝒎</m:t>
                      </m:r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1" lang="ja-JP" alt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715" y="4329100"/>
                <a:ext cx="5367880" cy="8951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2163" y="2124075"/>
            <a:ext cx="7772400" cy="1955800"/>
          </a:xfrm>
        </p:spPr>
        <p:txBody>
          <a:bodyPr/>
          <a:lstStyle/>
          <a:p>
            <a:r>
              <a:rPr lang="ja-JP" altLang="en-US" sz="5400"/>
              <a:t>携帯電話の呼損率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0173-E4F9-4F53-B147-AEB2D70EE6E6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携帯電話の設備設計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携帯電話はどうしてつながるの</a:t>
            </a:r>
          </a:p>
          <a:p>
            <a:pPr lvl="1"/>
            <a:r>
              <a:rPr lang="ja-JP" altLang="en-US"/>
              <a:t>いつでも通じるためには膨大な設備が必要</a:t>
            </a:r>
          </a:p>
        </p:txBody>
      </p:sp>
      <p:pic>
        <p:nvPicPr>
          <p:cNvPr id="334894" name="Picture 46" descr="0cy2nfy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775" y="3994150"/>
            <a:ext cx="849313" cy="1042988"/>
          </a:xfrm>
          <a:prstGeom prst="rect">
            <a:avLst/>
          </a:prstGeom>
          <a:noFill/>
        </p:spPr>
      </p:pic>
      <p:cxnSp>
        <p:nvCxnSpPr>
          <p:cNvPr id="334895" name="AutoShape 47"/>
          <p:cNvCxnSpPr>
            <a:cxnSpLocks noChangeShapeType="1"/>
            <a:stCxn id="0" idx="1"/>
            <a:endCxn id="0" idx="1"/>
          </p:cNvCxnSpPr>
          <p:nvPr/>
        </p:nvCxnSpPr>
        <p:spPr bwMode="auto">
          <a:xfrm>
            <a:off x="1843088" y="3319463"/>
            <a:ext cx="1116012" cy="1292225"/>
          </a:xfrm>
          <a:prstGeom prst="straightConnector1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34896" name="AutoShape 48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1663700" y="4573588"/>
            <a:ext cx="1295400" cy="38100"/>
          </a:xfrm>
          <a:prstGeom prst="straightConnector1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34897" name="AutoShape 49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1795463" y="4611688"/>
            <a:ext cx="1163637" cy="1119187"/>
          </a:xfrm>
          <a:prstGeom prst="straightConnector1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34898" name="AutoShape 50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6542088" y="3262313"/>
            <a:ext cx="674687" cy="1254125"/>
          </a:xfrm>
          <a:prstGeom prst="straightConnector1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34899" name="AutoShape 51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6542088" y="4484688"/>
            <a:ext cx="1295400" cy="31750"/>
          </a:xfrm>
          <a:prstGeom prst="straightConnector1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34900" name="AutoShape 52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 flipV="1">
            <a:off x="6542088" y="4516438"/>
            <a:ext cx="836612" cy="1225550"/>
          </a:xfrm>
          <a:prstGeom prst="straightConnector1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</p:cxnSp>
      <p:sp>
        <p:nvSpPr>
          <p:cNvPr id="334901" name="Line 53"/>
          <p:cNvSpPr>
            <a:spLocks noChangeShapeType="1"/>
          </p:cNvSpPr>
          <p:nvPr/>
        </p:nvSpPr>
        <p:spPr bwMode="auto">
          <a:xfrm flipV="1">
            <a:off x="4070350" y="4643438"/>
            <a:ext cx="1600200" cy="0"/>
          </a:xfrm>
          <a:prstGeom prst="line">
            <a:avLst/>
          </a:prstGeom>
          <a:noFill/>
          <a:ln w="38100" cmpd="dbl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4902" name="Rectangle 54"/>
          <p:cNvSpPr>
            <a:spLocks noChangeArrowheads="1"/>
          </p:cNvSpPr>
          <p:nvPr/>
        </p:nvSpPr>
        <p:spPr bwMode="auto">
          <a:xfrm>
            <a:off x="3536950" y="5238750"/>
            <a:ext cx="29702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共有回線には限りがある</a:t>
            </a:r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r>
              <a:rPr lang="ja-JP" altLang="en-US" sz="16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（先着順）</a:t>
            </a:r>
          </a:p>
        </p:txBody>
      </p:sp>
      <p:sp>
        <p:nvSpPr>
          <p:cNvPr id="334903" name="Rectangle 55"/>
          <p:cNvSpPr>
            <a:spLocks noChangeArrowheads="1"/>
          </p:cNvSpPr>
          <p:nvPr/>
        </p:nvSpPr>
        <p:spPr bwMode="auto">
          <a:xfrm>
            <a:off x="3733800" y="3079750"/>
            <a:ext cx="2012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交換器（共有回線を割り当てる）</a:t>
            </a:r>
          </a:p>
        </p:txBody>
      </p:sp>
      <p:sp>
        <p:nvSpPr>
          <p:cNvPr id="334904" name="AutoShape 56"/>
          <p:cNvSpPr>
            <a:spLocks noChangeArrowheads="1"/>
          </p:cNvSpPr>
          <p:nvPr/>
        </p:nvSpPr>
        <p:spPr bwMode="auto">
          <a:xfrm rot="12001372">
            <a:off x="3887788" y="3536950"/>
            <a:ext cx="204787" cy="392113"/>
          </a:xfrm>
          <a:prstGeom prst="upArrow">
            <a:avLst>
              <a:gd name="adj1" fmla="val 50000"/>
              <a:gd name="adj2" fmla="val 47868"/>
            </a:avLst>
          </a:prstGeom>
          <a:solidFill>
            <a:srgbClr val="FF505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4905" name="AutoShape 57"/>
          <p:cNvSpPr>
            <a:spLocks noChangeArrowheads="1"/>
          </p:cNvSpPr>
          <p:nvPr/>
        </p:nvSpPr>
        <p:spPr bwMode="auto">
          <a:xfrm rot="-1361191">
            <a:off x="4965700" y="4738688"/>
            <a:ext cx="119063" cy="550862"/>
          </a:xfrm>
          <a:prstGeom prst="upArrow">
            <a:avLst>
              <a:gd name="adj1" fmla="val 50000"/>
              <a:gd name="adj2" fmla="val 115666"/>
            </a:avLst>
          </a:prstGeom>
          <a:solidFill>
            <a:srgbClr val="FF505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4906" name="AutoShape 58"/>
          <p:cNvSpPr>
            <a:spLocks noChangeArrowheads="1"/>
          </p:cNvSpPr>
          <p:nvPr/>
        </p:nvSpPr>
        <p:spPr bwMode="auto">
          <a:xfrm rot="9094742">
            <a:off x="5645150" y="3548063"/>
            <a:ext cx="196850" cy="392112"/>
          </a:xfrm>
          <a:prstGeom prst="upArrow">
            <a:avLst>
              <a:gd name="adj1" fmla="val 50000"/>
              <a:gd name="adj2" fmla="val 49798"/>
            </a:avLst>
          </a:prstGeom>
          <a:solidFill>
            <a:srgbClr val="FF505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34907" name="Picture 59" descr="3wnu10y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9100" y="4105275"/>
            <a:ext cx="1343025" cy="1012825"/>
          </a:xfrm>
          <a:prstGeom prst="rect">
            <a:avLst/>
          </a:prstGeom>
          <a:noFill/>
        </p:spPr>
      </p:pic>
      <p:pic>
        <p:nvPicPr>
          <p:cNvPr id="334908" name="Picture 60" descr="qs3imru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6775" y="2889250"/>
            <a:ext cx="515938" cy="744538"/>
          </a:xfrm>
          <a:prstGeom prst="rect">
            <a:avLst/>
          </a:prstGeom>
          <a:noFill/>
        </p:spPr>
      </p:pic>
      <p:sp>
        <p:nvSpPr>
          <p:cNvPr id="334914" name="Oval 66"/>
          <p:cNvSpPr>
            <a:spLocks noChangeArrowheads="1"/>
          </p:cNvSpPr>
          <p:nvPr/>
        </p:nvSpPr>
        <p:spPr bwMode="auto">
          <a:xfrm>
            <a:off x="2147888" y="3540125"/>
            <a:ext cx="314325" cy="2128838"/>
          </a:xfrm>
          <a:prstGeom prst="ellips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4915" name="Rectangle 67"/>
          <p:cNvSpPr>
            <a:spLocks noChangeArrowheads="1"/>
          </p:cNvSpPr>
          <p:nvPr/>
        </p:nvSpPr>
        <p:spPr bwMode="auto">
          <a:xfrm>
            <a:off x="3176588" y="5994400"/>
            <a:ext cx="37147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5000"/>
              </a:spcBef>
              <a:buSzPct val="60000"/>
              <a:buFont typeface="Wingdings" pitchFamily="2" charset="2"/>
              <a:buNone/>
            </a:pPr>
            <a:r>
              <a:rPr lang="ja-JP" altLang="en-US" sz="16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周波数帯には限りがある</a:t>
            </a:r>
          </a:p>
        </p:txBody>
      </p:sp>
      <p:sp>
        <p:nvSpPr>
          <p:cNvPr id="334916" name="AutoShape 68"/>
          <p:cNvSpPr>
            <a:spLocks noChangeArrowheads="1"/>
          </p:cNvSpPr>
          <p:nvPr/>
        </p:nvSpPr>
        <p:spPr bwMode="auto">
          <a:xfrm rot="-2998257">
            <a:off x="2562226" y="5348287"/>
            <a:ext cx="354012" cy="925513"/>
          </a:xfrm>
          <a:prstGeom prst="upArrow">
            <a:avLst>
              <a:gd name="adj1" fmla="val 28407"/>
              <a:gd name="adj2" fmla="val 68203"/>
            </a:avLst>
          </a:prstGeom>
          <a:solidFill>
            <a:srgbClr val="FF505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934916" name="Picture 4" descr="C:\Users\sakasegawa\AppData\Local\Microsoft\Windows\Temporary Internet Files\Content.IE5\H53Q4Z51\MC90044133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35" y="3744035"/>
            <a:ext cx="1101570" cy="11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2" y="4127853"/>
            <a:ext cx="523875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38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37" y="2902303"/>
            <a:ext cx="421062" cy="76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38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634791"/>
            <a:ext cx="3286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389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468594"/>
            <a:ext cx="459928" cy="90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F7FC-8D84-43C2-BB4F-1CDAB233FD52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携帯電話の掛かりにくさ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26400" cy="4414838"/>
          </a:xfrm>
        </p:spPr>
        <p:txBody>
          <a:bodyPr/>
          <a:lstStyle/>
          <a:p>
            <a:r>
              <a:rPr lang="ja-JP" altLang="en-US"/>
              <a:t>携帯の通話は、アンテナから先の回線（有線）が必要</a:t>
            </a:r>
          </a:p>
          <a:p>
            <a:pPr lvl="1"/>
            <a:r>
              <a:rPr lang="ja-JP" altLang="en-US">
                <a:solidFill>
                  <a:srgbClr val="FF0000"/>
                </a:solidFill>
              </a:rPr>
              <a:t>回線が全部使用中ならば、通話要求は拒否</a:t>
            </a:r>
          </a:p>
          <a:p>
            <a:r>
              <a:rPr lang="ja-JP" altLang="en-US"/>
              <a:t>通話要求が受け付けられない</a:t>
            </a:r>
          </a:p>
          <a:p>
            <a:pPr>
              <a:buFont typeface="Wingdings" pitchFamily="2" charset="2"/>
              <a:buNone/>
            </a:pPr>
            <a:r>
              <a:rPr lang="ja-JP" altLang="en-US"/>
              <a:t>　</a:t>
            </a:r>
            <a:r>
              <a:rPr lang="ja-JP" altLang="en-US">
                <a:sym typeface="Wingdings" pitchFamily="2" charset="2"/>
              </a:rPr>
              <a:t>　サービスが悪い</a:t>
            </a:r>
          </a:p>
          <a:p>
            <a:pPr>
              <a:buFont typeface="Wingdings" pitchFamily="2" charset="2"/>
              <a:buNone/>
            </a:pPr>
            <a:r>
              <a:rPr lang="ja-JP" altLang="en-US">
                <a:sym typeface="Wingdings" pitchFamily="2" charset="2"/>
              </a:rPr>
              <a:t>　　買い換えよう　、　とならないために</a:t>
            </a:r>
            <a:endParaRPr lang="ja-JP" altLang="en-US"/>
          </a:p>
        </p:txBody>
      </p:sp>
      <p:sp>
        <p:nvSpPr>
          <p:cNvPr id="912388" name="Rectangle 4"/>
          <p:cNvSpPr>
            <a:spLocks noChangeArrowheads="1"/>
          </p:cNvSpPr>
          <p:nvPr/>
        </p:nvSpPr>
        <p:spPr bwMode="auto">
          <a:xfrm>
            <a:off x="836585" y="4419110"/>
            <a:ext cx="7561262" cy="16201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b="1" dirty="0">
                <a:solidFill>
                  <a:srgbClr val="0000CC"/>
                </a:solidFill>
                <a:ea typeface="HG丸ｺﾞｼｯｸM-PRO" pitchFamily="50" charset="-128"/>
              </a:rPr>
              <a:t>回線を増設する　</a:t>
            </a:r>
            <a:r>
              <a:rPr lang="ja-JP" altLang="en-US" b="1" dirty="0">
                <a:solidFill>
                  <a:srgbClr val="0000CC"/>
                </a:solidFill>
                <a:ea typeface="HG丸ｺﾞｼｯｸM-PRO" pitchFamily="50" charset="-128"/>
                <a:sym typeface="Wingdings" pitchFamily="2" charset="2"/>
              </a:rPr>
              <a:t>　</a:t>
            </a:r>
            <a:r>
              <a:rPr lang="ja-JP" altLang="en-US" b="1" dirty="0">
                <a:solidFill>
                  <a:srgbClr val="FF0000"/>
                </a:solidFill>
                <a:ea typeface="HG丸ｺﾞｼｯｸM-PRO" pitchFamily="50" charset="-128"/>
                <a:sym typeface="Wingdings" pitchFamily="2" charset="2"/>
              </a:rPr>
              <a:t>どれくらい</a:t>
            </a:r>
            <a:r>
              <a:rPr lang="ja-JP" altLang="en-US" b="1" dirty="0" smtClean="0">
                <a:solidFill>
                  <a:srgbClr val="FF0000"/>
                </a:solidFill>
                <a:ea typeface="HG丸ｺﾞｼｯｸM-PRO" pitchFamily="50" charset="-128"/>
                <a:sym typeface="Wingdings" pitchFamily="2" charset="2"/>
              </a:rPr>
              <a:t>？</a:t>
            </a:r>
            <a:endParaRPr lang="en-US" altLang="ja-JP" b="1" dirty="0" smtClean="0">
              <a:solidFill>
                <a:srgbClr val="FF0000"/>
              </a:solidFill>
              <a:ea typeface="HG丸ｺﾞｼｯｸM-PRO" pitchFamily="50" charset="-128"/>
              <a:sym typeface="Wingdings" pitchFamily="2" charset="2"/>
            </a:endParaRPr>
          </a:p>
          <a:p>
            <a:endParaRPr lang="en-US" altLang="ja-JP" b="1" dirty="0">
              <a:solidFill>
                <a:srgbClr val="FF0000"/>
              </a:solidFill>
              <a:ea typeface="HG丸ｺﾞｼｯｸM-PRO" pitchFamily="50" charset="-128"/>
              <a:sym typeface="Wingdings" pitchFamily="2" charset="2"/>
            </a:endParaRPr>
          </a:p>
          <a:p>
            <a:r>
              <a:rPr lang="ja-JP" altLang="en-US" b="1" dirty="0" smtClean="0">
                <a:solidFill>
                  <a:srgbClr val="0000CC"/>
                </a:solidFill>
                <a:ea typeface="HG丸ｺﾞｼｯｸM-PRO" pitchFamily="50" charset="-128"/>
                <a:sym typeface="Wingdings" pitchFamily="2" charset="2"/>
              </a:rPr>
              <a:t>まずは現状分析</a:t>
            </a:r>
            <a:endParaRPr lang="ja-JP" altLang="en-US" b="1" dirty="0">
              <a:solidFill>
                <a:srgbClr val="0000CC"/>
              </a:solidFill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258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FCF-A155-4DD2-BA37-1D44886BCC16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携帯電話の呼損率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26400" cy="4414838"/>
          </a:xfrm>
          <a:ln/>
        </p:spPr>
        <p:txBody>
          <a:bodyPr/>
          <a:lstStyle/>
          <a:p>
            <a:r>
              <a:rPr lang="ja-JP" altLang="en-US" dirty="0"/>
              <a:t>呼損率：</a:t>
            </a:r>
          </a:p>
          <a:p>
            <a:pPr lvl="1"/>
            <a:r>
              <a:rPr lang="ja-JP" altLang="en-US" dirty="0"/>
              <a:t>全通話要求回数の内、つながらなかった通話要求の数</a:t>
            </a:r>
          </a:p>
          <a:p>
            <a:pPr lvl="1"/>
            <a:r>
              <a:rPr lang="ja-JP" altLang="en-US" dirty="0"/>
              <a:t>１日の内ですべての回線が使用中である</a:t>
            </a:r>
            <a:r>
              <a:rPr lang="ja-JP" altLang="en-US" dirty="0">
                <a:solidFill>
                  <a:srgbClr val="FF0000"/>
                </a:solidFill>
              </a:rPr>
              <a:t>時間比率</a:t>
            </a:r>
          </a:p>
          <a:p>
            <a:r>
              <a:rPr lang="ja-JP" altLang="en-US" dirty="0"/>
              <a:t>回線使用状況は確率変動する</a:t>
            </a:r>
          </a:p>
        </p:txBody>
      </p:sp>
      <p:sp>
        <p:nvSpPr>
          <p:cNvPr id="914454" name="AutoShape 22"/>
          <p:cNvSpPr>
            <a:spLocks noChangeArrowheads="1"/>
          </p:cNvSpPr>
          <p:nvPr/>
        </p:nvSpPr>
        <p:spPr bwMode="auto">
          <a:xfrm>
            <a:off x="6057165" y="4599130"/>
            <a:ext cx="2205037" cy="900112"/>
          </a:xfrm>
          <a:prstGeom prst="cloudCallout">
            <a:avLst>
              <a:gd name="adj1" fmla="val -63173"/>
              <a:gd name="adj2" fmla="val 30939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400" b="1">
                <a:solidFill>
                  <a:srgbClr val="0000CC"/>
                </a:solidFill>
                <a:ea typeface="HG丸ｺﾞｼｯｸM-PRO" pitchFamily="50" charset="-128"/>
              </a:rPr>
              <a:t>ここで通話要求しても呼損</a:t>
            </a:r>
          </a:p>
        </p:txBody>
      </p:sp>
      <p:cxnSp>
        <p:nvCxnSpPr>
          <p:cNvPr id="53" name="直線コネクタ 52"/>
          <p:cNvCxnSpPr/>
          <p:nvPr/>
        </p:nvCxnSpPr>
        <p:spPr bwMode="auto">
          <a:xfrm>
            <a:off x="1736685" y="3924055"/>
            <a:ext cx="18452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>
            <a:off x="1826695" y="4014065"/>
            <a:ext cx="12601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>
            <a:off x="2276745" y="4104075"/>
            <a:ext cx="5400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/>
          <p:nvPr/>
        </p:nvCxnSpPr>
        <p:spPr bwMode="auto">
          <a:xfrm>
            <a:off x="3401870" y="4104075"/>
            <a:ext cx="4500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/>
          <p:cNvCxnSpPr/>
          <p:nvPr/>
        </p:nvCxnSpPr>
        <p:spPr bwMode="auto">
          <a:xfrm>
            <a:off x="4166955" y="4104075"/>
            <a:ext cx="27903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>
            <a:off x="4707015" y="4014065"/>
            <a:ext cx="18452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コネクタ 58"/>
          <p:cNvCxnSpPr/>
          <p:nvPr/>
        </p:nvCxnSpPr>
        <p:spPr bwMode="auto">
          <a:xfrm>
            <a:off x="4436985" y="4194085"/>
            <a:ext cx="15301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コネクタ 59"/>
          <p:cNvCxnSpPr/>
          <p:nvPr/>
        </p:nvCxnSpPr>
        <p:spPr bwMode="auto">
          <a:xfrm>
            <a:off x="5022050" y="3924055"/>
            <a:ext cx="11251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円柱 60"/>
          <p:cNvSpPr/>
          <p:nvPr/>
        </p:nvSpPr>
        <p:spPr bwMode="auto">
          <a:xfrm rot="16200000">
            <a:off x="4144453" y="1336267"/>
            <a:ext cx="450050" cy="5445606"/>
          </a:xfrm>
          <a:prstGeom prst="can">
            <a:avLst/>
          </a:prstGeom>
          <a:solidFill>
            <a:srgbClr val="BBE0E3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5030182" y="3728870"/>
            <a:ext cx="945105" cy="630070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63" name="フローチャート : 抜出し 62"/>
          <p:cNvSpPr/>
          <p:nvPr/>
        </p:nvSpPr>
        <p:spPr bwMode="auto">
          <a:xfrm>
            <a:off x="5247075" y="5229200"/>
            <a:ext cx="135015" cy="225025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5022050" y="3924055"/>
            <a:ext cx="0" cy="1305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/>
          <p:cNvCxnSpPr/>
          <p:nvPr/>
        </p:nvCxnSpPr>
        <p:spPr bwMode="auto">
          <a:xfrm>
            <a:off x="5967155" y="3924055"/>
            <a:ext cx="0" cy="1305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矢印コネクタ 65"/>
          <p:cNvCxnSpPr/>
          <p:nvPr/>
        </p:nvCxnSpPr>
        <p:spPr bwMode="auto">
          <a:xfrm>
            <a:off x="1646675" y="5229200"/>
            <a:ext cx="56256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>
            <a:off x="1736685" y="5049180"/>
            <a:ext cx="900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>
            <a:off x="1826695" y="4869160"/>
            <a:ext cx="4500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直線コネクタ 68"/>
          <p:cNvCxnSpPr/>
          <p:nvPr/>
        </p:nvCxnSpPr>
        <p:spPr bwMode="auto">
          <a:xfrm>
            <a:off x="2276745" y="4689140"/>
            <a:ext cx="5400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線コネクタ 69"/>
          <p:cNvCxnSpPr/>
          <p:nvPr/>
        </p:nvCxnSpPr>
        <p:spPr bwMode="auto">
          <a:xfrm>
            <a:off x="2816805" y="4869160"/>
            <a:ext cx="315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コネクタ 70"/>
          <p:cNvCxnSpPr/>
          <p:nvPr/>
        </p:nvCxnSpPr>
        <p:spPr bwMode="auto">
          <a:xfrm>
            <a:off x="3086835" y="5049180"/>
            <a:ext cx="315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線コネクタ 71"/>
          <p:cNvCxnSpPr/>
          <p:nvPr/>
        </p:nvCxnSpPr>
        <p:spPr bwMode="auto">
          <a:xfrm>
            <a:off x="3401870" y="4869160"/>
            <a:ext cx="1800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線コネクタ 72"/>
          <p:cNvCxnSpPr/>
          <p:nvPr/>
        </p:nvCxnSpPr>
        <p:spPr bwMode="auto">
          <a:xfrm>
            <a:off x="3536885" y="5049180"/>
            <a:ext cx="315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線コネクタ 73"/>
          <p:cNvCxnSpPr/>
          <p:nvPr/>
        </p:nvCxnSpPr>
        <p:spPr bwMode="auto">
          <a:xfrm>
            <a:off x="4166955" y="5049180"/>
            <a:ext cx="270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線コネクタ 74"/>
          <p:cNvCxnSpPr/>
          <p:nvPr/>
        </p:nvCxnSpPr>
        <p:spPr bwMode="auto">
          <a:xfrm>
            <a:off x="4436985" y="4869160"/>
            <a:ext cx="270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/>
          <p:nvPr/>
        </p:nvCxnSpPr>
        <p:spPr bwMode="auto">
          <a:xfrm>
            <a:off x="4707015" y="4689140"/>
            <a:ext cx="315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コネクタ 76"/>
          <p:cNvCxnSpPr/>
          <p:nvPr/>
        </p:nvCxnSpPr>
        <p:spPr bwMode="auto">
          <a:xfrm>
            <a:off x="5022050" y="4509120"/>
            <a:ext cx="9451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>
            <a:off x="5967155" y="4689140"/>
            <a:ext cx="1800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/>
          <p:nvPr/>
        </p:nvCxnSpPr>
        <p:spPr bwMode="auto">
          <a:xfrm>
            <a:off x="6147175" y="4869160"/>
            <a:ext cx="270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フローチャート : 抜出し 79"/>
          <p:cNvSpPr/>
          <p:nvPr/>
        </p:nvSpPr>
        <p:spPr bwMode="auto">
          <a:xfrm>
            <a:off x="5607115" y="5229200"/>
            <a:ext cx="135015" cy="225025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1466655" y="5724255"/>
            <a:ext cx="6436137" cy="675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b="1" dirty="0" smtClean="0">
                <a:solidFill>
                  <a:srgbClr val="FF0000"/>
                </a:solidFill>
                <a:ea typeface="HG丸ｺﾞｼｯｸM-PRO" pitchFamily="50" charset="-128"/>
                <a:sym typeface="Wingdings" pitchFamily="2" charset="2"/>
              </a:rPr>
              <a:t>全回線通話中の確率が分かればよい</a:t>
            </a:r>
            <a:endParaRPr lang="en-US" altLang="ja-JP" b="1" dirty="0" smtClean="0">
              <a:solidFill>
                <a:srgbClr val="FF0000"/>
              </a:solidFill>
              <a:ea typeface="HG丸ｺﾞｼｯｸM-PRO" pitchFamily="50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使用回線数算出のための確率モデル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平衡状態ならば：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9FEB-13E4-4AB6-8743-CB12F668C083}" type="slidenum">
              <a:rPr lang="en-US" altLang="ja-JP" smtClean="0"/>
              <a:pPr/>
              <a:t>52</a:t>
            </a:fld>
            <a:endParaRPr lang="en-US" altLang="ja-JP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95" y="1988840"/>
            <a:ext cx="296848" cy="5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56" y="3607874"/>
            <a:ext cx="296848" cy="5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下矢印 11"/>
          <p:cNvSpPr/>
          <p:nvPr/>
        </p:nvSpPr>
        <p:spPr bwMode="auto">
          <a:xfrm flipV="1">
            <a:off x="2785210" y="2798930"/>
            <a:ext cx="211616" cy="4500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3" name="下矢印 12"/>
          <p:cNvSpPr/>
          <p:nvPr/>
        </p:nvSpPr>
        <p:spPr bwMode="auto">
          <a:xfrm>
            <a:off x="3626896" y="2798930"/>
            <a:ext cx="211616" cy="4500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2141731" y="1763815"/>
            <a:ext cx="2565285" cy="9001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2132637" y="3426708"/>
            <a:ext cx="2565285" cy="9001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1061610" y="2859689"/>
                <a:ext cx="15751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 sz="2000" b="1" dirty="0" smtClean="0">
                    <a:solidFill>
                      <a:srgbClr val="0000CC"/>
                    </a:solidFill>
                    <a:ea typeface="HG丸ｺﾞｼｯｸM-PRO" pitchFamily="50" charset="-128"/>
                  </a:rPr>
                  <a:t>通話要求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0000CC"/>
                        </a:solidFill>
                        <a:latin typeface="Cambria Math"/>
                        <a:ea typeface="HG丸ｺﾞｼｯｸM-PRO" pitchFamily="50" charset="-128"/>
                      </a:rPr>
                      <m:t>𝝀</m:t>
                    </m:r>
                  </m:oMath>
                </a14:m>
                <a:endParaRPr lang="en-US" altLang="ja-JP" sz="2000" b="1" dirty="0" smtClean="0">
                  <a:solidFill>
                    <a:srgbClr val="0000CC"/>
                  </a:solidFill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610" y="2859689"/>
                <a:ext cx="157517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544" t="-15152" b="-181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4076945" y="2775618"/>
                <a:ext cx="1575175" cy="54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 sz="2000" b="1" dirty="0" smtClean="0">
                    <a:solidFill>
                      <a:srgbClr val="0000CC"/>
                    </a:solidFill>
                    <a:ea typeface="HG丸ｺﾞｼｯｸM-PRO" pitchFamily="50" charset="-128"/>
                  </a:rPr>
                  <a:t>通話</a:t>
                </a:r>
                <a:r>
                  <a:rPr lang="ja-JP" altLang="en-US" sz="2000" b="1" dirty="0">
                    <a:solidFill>
                      <a:srgbClr val="0000CC"/>
                    </a:solidFill>
                    <a:ea typeface="HG丸ｺﾞｼｯｸM-PRO" pitchFamily="50" charset="-128"/>
                  </a:rPr>
                  <a:t>終了</a:t>
                </a:r>
                <a:r>
                  <a:rPr lang="ja-JP" altLang="en-US" sz="2000" b="1" dirty="0" smtClean="0">
                    <a:solidFill>
                      <a:srgbClr val="0000CC"/>
                    </a:solidFill>
                    <a:ea typeface="HG丸ｺﾞｼｯｸM-PRO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HG丸ｺﾞｼｯｸM-PRO" pitchFamily="50" charset="-128"/>
                          </a:rPr>
                        </m:ctrlPr>
                      </m:fPr>
                      <m:num>
                        <m:r>
                          <a:rPr lang="en-US" altLang="ja-JP" sz="2000" b="1" i="1" smtClean="0">
                            <a:solidFill>
                              <a:srgbClr val="0000CC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𝒌</m:t>
                        </m:r>
                      </m:num>
                      <m:den>
                        <m:r>
                          <a:rPr lang="en-US" altLang="ja-JP" sz="2000" b="1" i="1" smtClean="0">
                            <a:solidFill>
                              <a:srgbClr val="0000CC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𝒎</m:t>
                        </m:r>
                      </m:den>
                    </m:f>
                  </m:oMath>
                </a14:m>
                <a:endParaRPr lang="en-US" altLang="ja-JP" sz="2000" b="1" dirty="0" smtClean="0">
                  <a:solidFill>
                    <a:srgbClr val="0000CC"/>
                  </a:solidFill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45" y="2775618"/>
                <a:ext cx="1575175" cy="541623"/>
              </a:xfrm>
              <a:prstGeom prst="rect">
                <a:avLst/>
              </a:prstGeom>
              <a:blipFill rotWithShape="1">
                <a:blip r:embed="rId5"/>
                <a:stretch>
                  <a:fillRect l="-3101" b="-33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4981361" y="1907769"/>
                <a:ext cx="31407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0000CC"/>
                        </a:solidFill>
                        <a:latin typeface="Cambria Math"/>
                        <a:ea typeface="HG丸ｺﾞｼｯｸM-PRO" pitchFamily="50" charset="-128"/>
                      </a:rPr>
                      <m:t>𝒌</m:t>
                    </m:r>
                    <m:r>
                      <a:rPr lang="en-US" altLang="ja-JP" sz="2000" b="1" i="1" smtClean="0">
                        <a:solidFill>
                          <a:srgbClr val="0000CC"/>
                        </a:solidFill>
                        <a:latin typeface="Cambria Math"/>
                        <a:ea typeface="HG丸ｺﾞｼｯｸM-PRO" pitchFamily="50" charset="-128"/>
                      </a:rPr>
                      <m:t> </m:t>
                    </m:r>
                  </m:oMath>
                </a14:m>
                <a:r>
                  <a:rPr lang="ja-JP" altLang="en-US" sz="2000" b="1" dirty="0" smtClean="0">
                    <a:solidFill>
                      <a:srgbClr val="0000CC"/>
                    </a:solidFill>
                    <a:ea typeface="HG丸ｺﾞｼｯｸM-PRO" pitchFamily="50" charset="-128"/>
                  </a:rPr>
                  <a:t>回線使用中 </a:t>
                </a:r>
                <a:r>
                  <a:rPr lang="en-US" altLang="ja-JP" sz="2000" b="1" dirty="0" smtClean="0">
                    <a:solidFill>
                      <a:srgbClr val="0000CC"/>
                    </a:solidFill>
                    <a:ea typeface="HG丸ｺﾞｼｯｸM-PRO" pitchFamily="50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HG丸ｺﾞｼｯｸM-PRO" pitchFamily="50" charset="-128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0000CC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𝒑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0000CC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𝒌</m:t>
                        </m:r>
                      </m:sub>
                    </m:sSub>
                  </m:oMath>
                </a14:m>
                <a:endParaRPr lang="en-US" altLang="ja-JP" sz="2000" b="1" dirty="0" smtClean="0">
                  <a:solidFill>
                    <a:srgbClr val="0000CC"/>
                  </a:solidFill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1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1361" y="1907769"/>
                <a:ext cx="3140791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15152" b="-287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4981361" y="3876758"/>
                <a:ext cx="364108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ja-JP" sz="1800" b="1" i="1" smtClean="0">
                        <a:solidFill>
                          <a:srgbClr val="0000CC"/>
                        </a:solidFill>
                        <a:latin typeface="Cambria Math"/>
                        <a:ea typeface="HG丸ｺﾞｼｯｸM-PRO" pitchFamily="50" charset="-128"/>
                      </a:rPr>
                      <m:t>𝒌</m:t>
                    </m:r>
                    <m:r>
                      <a:rPr lang="en-US" altLang="ja-JP" sz="1800" b="1" i="1" smtClean="0">
                        <a:solidFill>
                          <a:srgbClr val="0000CC"/>
                        </a:solidFill>
                        <a:latin typeface="Cambria Math"/>
                        <a:ea typeface="HG丸ｺﾞｼｯｸM-PRO" pitchFamily="50" charset="-128"/>
                      </a:rPr>
                      <m:t>−</m:t>
                    </m:r>
                    <m:r>
                      <a:rPr lang="en-US" altLang="ja-JP" sz="1800" b="1" i="1" smtClean="0">
                        <a:solidFill>
                          <a:srgbClr val="0000CC"/>
                        </a:solidFill>
                        <a:latin typeface="Cambria Math"/>
                        <a:ea typeface="HG丸ｺﾞｼｯｸM-PRO" pitchFamily="50" charset="-128"/>
                      </a:rPr>
                      <m:t>𝟏</m:t>
                    </m:r>
                    <m:r>
                      <a:rPr lang="en-US" altLang="ja-JP" sz="1800" b="1" i="0" smtClean="0">
                        <a:solidFill>
                          <a:srgbClr val="0000CC"/>
                        </a:solidFill>
                        <a:latin typeface="Cambria Math"/>
                        <a:ea typeface="HG丸ｺﾞｼｯｸM-PRO" pitchFamily="50" charset="-128"/>
                      </a:rPr>
                      <m:t> </m:t>
                    </m:r>
                  </m:oMath>
                </a14:m>
                <a:r>
                  <a:rPr lang="ja-JP" altLang="en-US" sz="1800" b="1" dirty="0" smtClean="0">
                    <a:solidFill>
                      <a:srgbClr val="0000CC"/>
                    </a:solidFill>
                    <a:ea typeface="HG丸ｺﾞｼｯｸM-PRO" pitchFamily="50" charset="-128"/>
                  </a:rPr>
                  <a:t>回線使用中 </a:t>
                </a:r>
                <a:r>
                  <a:rPr lang="en-US" altLang="ja-JP" sz="1800" b="1" dirty="0" smtClean="0">
                    <a:solidFill>
                      <a:srgbClr val="0000CC"/>
                    </a:solidFill>
                    <a:ea typeface="HG丸ｺﾞｼｯｸM-PRO" pitchFamily="50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HG丸ｺﾞｼｯｸM-PRO" pitchFamily="50" charset="-128"/>
                          </a:rPr>
                        </m:ctrlPr>
                      </m:sSubPr>
                      <m:e>
                        <m:r>
                          <a:rPr lang="en-US" altLang="ja-JP" sz="1800" b="1" i="1" smtClean="0">
                            <a:solidFill>
                              <a:srgbClr val="0000CC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𝒑</m:t>
                        </m:r>
                      </m:e>
                      <m:sub>
                        <m:r>
                          <a:rPr lang="en-US" altLang="ja-JP" sz="1800" b="1" i="1" smtClean="0">
                            <a:solidFill>
                              <a:srgbClr val="0000CC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𝒌</m:t>
                        </m:r>
                        <m:r>
                          <a:rPr lang="en-US" altLang="ja-JP" sz="1800" b="1" i="1" smtClean="0">
                            <a:solidFill>
                              <a:srgbClr val="0000CC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−</m:t>
                        </m:r>
                        <m:r>
                          <a:rPr lang="en-US" altLang="ja-JP" sz="1800" b="1" i="1" smtClean="0">
                            <a:solidFill>
                              <a:srgbClr val="0000CC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𝟏</m:t>
                        </m:r>
                      </m:sub>
                    </m:sSub>
                  </m:oMath>
                </a14:m>
                <a:endParaRPr lang="en-US" altLang="ja-JP" sz="1800" b="1" dirty="0" smtClean="0">
                  <a:solidFill>
                    <a:srgbClr val="0000CC"/>
                  </a:solidFill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1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1361" y="3876758"/>
                <a:ext cx="364108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6393" b="-262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6102170" y="2793122"/>
                <a:ext cx="22773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11113" algn="l"/>
                <a:r>
                  <a:rPr kumimoji="1" lang="en-US" altLang="ja-JP" b="1" dirty="0" smtClean="0">
                    <a:solidFill>
                      <a:srgbClr val="0000CC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00CC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altLang="ja-JP" dirty="0" smtClean="0">
                    <a:solidFill>
                      <a:srgbClr val="0000CC"/>
                    </a:solidFill>
                  </a:rPr>
                  <a:t>:</a:t>
                </a:r>
                <a:r>
                  <a:rPr lang="ja-JP" altLang="en-US" sz="2000" b="1" dirty="0" smtClean="0">
                    <a:solidFill>
                      <a:srgbClr val="0000CC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通話時間</a:t>
                </a:r>
                <a:r>
                  <a:rPr lang="en-US" altLang="ja-JP" b="1" dirty="0" smtClean="0">
                    <a:solidFill>
                      <a:srgbClr val="0000CC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)</a:t>
                </a:r>
                <a:endParaRPr lang="ja-JP" altLang="en-US" sz="2000" b="1" dirty="0">
                  <a:solidFill>
                    <a:srgbClr val="0000CC"/>
                  </a:solidFill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2793122"/>
                <a:ext cx="227737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476" t="-18421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826695" y="5499230"/>
                <a:ext cx="5688343" cy="794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𝝀</m:t>
                      </m:r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b="1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den>
                      </m:f>
                      <m:r>
                        <a:rPr kumimoji="1" lang="en-US" altLang="ja-JP" b="1" i="1">
                          <a:solidFill>
                            <a:srgbClr val="0000CC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kumimoji="1" lang="ja-JP" altLang="en-US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　　　　　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𝝀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95" y="5499230"/>
                <a:ext cx="5688343" cy="7947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矢印 21"/>
          <p:cNvSpPr/>
          <p:nvPr/>
        </p:nvSpPr>
        <p:spPr bwMode="auto">
          <a:xfrm>
            <a:off x="4801342" y="5769260"/>
            <a:ext cx="310718" cy="4050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1421650" y="5364215"/>
            <a:ext cx="6363541" cy="1095441"/>
          </a:xfrm>
          <a:prstGeom prst="roundRect">
            <a:avLst/>
          </a:prstGeom>
          <a:solidFill>
            <a:srgbClr val="FF0000">
              <a:alpha val="3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pic>
        <p:nvPicPr>
          <p:cNvPr id="93389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1943835"/>
            <a:ext cx="347920" cy="5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5" y="1943835"/>
            <a:ext cx="347920" cy="5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43835"/>
            <a:ext cx="347920" cy="5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75" y="3609020"/>
            <a:ext cx="347920" cy="5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25" y="3609020"/>
            <a:ext cx="347920" cy="5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呼損率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公式</a:t>
            </a:r>
            <a:r>
              <a:rPr kumimoji="1" lang="ja-JP" altLang="en-US" dirty="0"/>
              <a:t>（アーラン</a:t>
            </a:r>
            <a:r>
              <a:rPr kumimoji="1" lang="ja-JP" altLang="en-US" dirty="0" smtClean="0"/>
              <a:t>の呼損式）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/>
                      </a:rPr>
                      <m:t>𝒂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=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𝝀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kumimoji="1" lang="ja-JP" altLang="en-US" sz="2000" dirty="0" smtClean="0"/>
                  <a:t>：通話</a:t>
                </a:r>
                <a:r>
                  <a:rPr kumimoji="1" lang="ja-JP" altLang="en-US" sz="2000" dirty="0"/>
                  <a:t>時間中の到着数（アーラン</a:t>
                </a:r>
                <a:r>
                  <a:rPr kumimoji="1" lang="ja-JP" altLang="en-US" sz="2000" dirty="0" smtClean="0"/>
                  <a:t>）</a:t>
                </a:r>
                <a:endParaRPr kumimoji="1" lang="en-US" altLang="ja-JP" sz="2000" dirty="0" smtClean="0"/>
              </a:p>
              <a:p>
                <a:pPr marL="0" indent="0">
                  <a:buNone/>
                </a:pPr>
                <a:r>
                  <a:rPr kumimoji="1" lang="en-US" altLang="ja-JP" sz="2000" b="1" dirty="0" smtClean="0"/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kumimoji="1" lang="ja-JP" altLang="en-US" sz="2000" dirty="0" smtClean="0"/>
                  <a:t>：回線数</a:t>
                </a:r>
                <a:endParaRPr kumimoji="1" lang="en-US" altLang="ja-JP" sz="20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9FEB-13E4-4AB6-8743-CB12F668C083}" type="slidenum">
              <a:rPr lang="en-US" altLang="ja-JP" smtClean="0"/>
              <a:pPr/>
              <a:t>53</a:t>
            </a:fld>
            <a:endParaRPr lang="en-US" altLang="ja-JP"/>
          </a:p>
        </p:txBody>
      </p:sp>
      <p:sp>
        <p:nvSpPr>
          <p:cNvPr id="8" name="角丸四角形 7"/>
          <p:cNvSpPr/>
          <p:nvPr/>
        </p:nvSpPr>
        <p:spPr bwMode="auto">
          <a:xfrm>
            <a:off x="2141730" y="3789040"/>
            <a:ext cx="4680520" cy="1665185"/>
          </a:xfrm>
          <a:prstGeom prst="roundRect">
            <a:avLst/>
          </a:prstGeom>
          <a:solidFill>
            <a:srgbClr val="FF0000">
              <a:alpha val="3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41530" y="2708920"/>
                <a:ext cx="8415934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𝝀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b="1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…=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2708920"/>
                <a:ext cx="8415934" cy="8485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76545" y="3874115"/>
                <a:ext cx="8055895" cy="1424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</m:sSub>
                      <m:r>
                        <a:rPr kumimoji="1" lang="en-US" altLang="ja-JP" b="1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𝑴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𝑴</m:t>
                              </m:r>
                              <m: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r>
                            <a:rPr kumimoji="1" lang="en-US" altLang="ja-JP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+…+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𝑴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𝑴</m:t>
                              </m:r>
                              <m: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3874115"/>
                <a:ext cx="8055895" cy="14244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5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055-9FEB-4E85-924B-C490F994388D}" type="slidenum">
              <a:rPr lang="en-US" altLang="ja-JP"/>
              <a:pPr/>
              <a:t>54</a:t>
            </a:fld>
            <a:endParaRPr lang="en-US" altLang="ja-JP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アーランの呼損式</a:t>
            </a:r>
            <a:r>
              <a:rPr lang="ja-JP" altLang="en-US" dirty="0"/>
              <a:t>（呼損率）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6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676400"/>
                <a:ext cx="7712075" cy="4419600"/>
              </a:xfrm>
              <a:ln/>
            </p:spPr>
            <p:txBody>
              <a:bodyPr/>
              <a:lstStyle/>
              <a:p>
                <a:r>
                  <a:rPr lang="ja-JP" altLang="en-US" sz="2000" dirty="0" smtClean="0"/>
                  <a:t>アーラン：デンマークの電話技師の名前</a:t>
                </a:r>
              </a:p>
              <a:p>
                <a:r>
                  <a:rPr lang="ja-JP" altLang="en-US" sz="2000" dirty="0"/>
                  <a:t>アーラン：通話中の平均到着数</a:t>
                </a:r>
                <a14:m>
                  <m:oMath xmlns:m="http://schemas.openxmlformats.org/officeDocument/2006/math">
                    <m:r>
                      <a:rPr kumimoji="1" lang="ja-JP" altLang="en-US" sz="2000" b="1" i="1" smtClean="0">
                        <a:latin typeface="Cambria Math"/>
                      </a:rPr>
                      <m:t>　</m:t>
                    </m:r>
                    <m:r>
                      <a:rPr kumimoji="1" lang="en-US" altLang="ja-JP" sz="2000" i="1">
                        <a:latin typeface="Cambria Math"/>
                      </a:rPr>
                      <m:t>𝒂</m:t>
                    </m:r>
                    <m:r>
                      <a:rPr kumimoji="1" lang="en-US" altLang="ja-JP" sz="2000" i="1">
                        <a:latin typeface="Cambria Math"/>
                      </a:rPr>
                      <m:t>=</m:t>
                    </m:r>
                    <m:r>
                      <a:rPr kumimoji="1" lang="en-US" altLang="ja-JP" sz="2000" i="1">
                        <a:latin typeface="Cambria Math"/>
                      </a:rPr>
                      <m:t>𝝀</m:t>
                    </m:r>
                    <m:r>
                      <a:rPr kumimoji="1" lang="en-US" altLang="ja-JP" sz="2000" i="1">
                        <a:latin typeface="Cambria Math"/>
                      </a:rPr>
                      <m:t>𝒎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22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676400"/>
                <a:ext cx="7712075" cy="4419600"/>
              </a:xfrm>
              <a:blipFill rotWithShape="1">
                <a:blip r:embed="rId4"/>
                <a:stretch>
                  <a:fillRect t="-69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26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241425" y="3068638"/>
          <a:ext cx="6705600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77" name="グラフ" r:id="rId5" imgW="4753094" imgH="2124266" progId="Excel.Sheet.8">
                  <p:embed/>
                </p:oleObj>
              </mc:Choice>
              <mc:Fallback>
                <p:oleObj name="グラフ" r:id="rId5" imgW="4753094" imgH="2124266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3068638"/>
                        <a:ext cx="6705600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997075"/>
            <a:ext cx="8235950" cy="2017713"/>
          </a:xfrm>
        </p:spPr>
        <p:txBody>
          <a:bodyPr/>
          <a:lstStyle/>
          <a:p>
            <a:r>
              <a:rPr lang="ja-JP" altLang="en-US"/>
              <a:t>待ち時間のシミュレーション分析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F73-1FD6-4227-AD6D-3BA5DB9FF1ED}" type="slidenum">
              <a:rPr lang="en-US" altLang="ja-JP"/>
              <a:pPr/>
              <a:t>56</a:t>
            </a:fld>
            <a:endParaRPr lang="en-US" altLang="ja-JP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待ち時間と到着、サービスの関係</a:t>
            </a:r>
            <a:endParaRPr lang="ja-JP" altLang="en-US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単一窓口待ち行列モデル</a:t>
            </a:r>
          </a:p>
          <a:p>
            <a:pPr lvl="1"/>
            <a:r>
              <a:rPr lang="ja-JP" altLang="en-US" dirty="0"/>
              <a:t>待ち時間の漸化式</a:t>
            </a:r>
          </a:p>
        </p:txBody>
      </p:sp>
      <p:pic>
        <p:nvPicPr>
          <p:cNvPr id="771076" name="Picture 4" descr="PE02709_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732" y="1552714"/>
            <a:ext cx="1706562" cy="1538288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36613" y="2978950"/>
            <a:ext cx="9297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到着時刻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13075" y="2978950"/>
            <a:ext cx="1859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サービス開始時刻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86550" y="2978950"/>
            <a:ext cx="9297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退去時刻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80336" y="4662202"/>
            <a:ext cx="1846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次の客の到着時刻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46738" y="4682171"/>
            <a:ext cx="27699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次の客のサービス開始時刻</a:t>
            </a: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836613" y="3915257"/>
            <a:ext cx="6983413" cy="141288"/>
          </a:xfrm>
          <a:custGeom>
            <a:avLst/>
            <a:gdLst>
              <a:gd name="T0" fmla="*/ 7 w 4399"/>
              <a:gd name="T1" fmla="*/ 37 h 89"/>
              <a:gd name="T2" fmla="*/ 4326 w 4399"/>
              <a:gd name="T3" fmla="*/ 37 h 89"/>
              <a:gd name="T4" fmla="*/ 4328 w 4399"/>
              <a:gd name="T5" fmla="*/ 37 h 89"/>
              <a:gd name="T6" fmla="*/ 4331 w 4399"/>
              <a:gd name="T7" fmla="*/ 39 h 89"/>
              <a:gd name="T8" fmla="*/ 4331 w 4399"/>
              <a:gd name="T9" fmla="*/ 43 h 89"/>
              <a:gd name="T10" fmla="*/ 4333 w 4399"/>
              <a:gd name="T11" fmla="*/ 44 h 89"/>
              <a:gd name="T12" fmla="*/ 4331 w 4399"/>
              <a:gd name="T13" fmla="*/ 48 h 89"/>
              <a:gd name="T14" fmla="*/ 4331 w 4399"/>
              <a:gd name="T15" fmla="*/ 50 h 89"/>
              <a:gd name="T16" fmla="*/ 4328 w 4399"/>
              <a:gd name="T17" fmla="*/ 52 h 89"/>
              <a:gd name="T18" fmla="*/ 4326 w 4399"/>
              <a:gd name="T19" fmla="*/ 53 h 89"/>
              <a:gd name="T20" fmla="*/ 7 w 4399"/>
              <a:gd name="T21" fmla="*/ 53 h 89"/>
              <a:gd name="T22" fmla="*/ 4 w 4399"/>
              <a:gd name="T23" fmla="*/ 52 h 89"/>
              <a:gd name="T24" fmla="*/ 2 w 4399"/>
              <a:gd name="T25" fmla="*/ 50 h 89"/>
              <a:gd name="T26" fmla="*/ 0 w 4399"/>
              <a:gd name="T27" fmla="*/ 48 h 89"/>
              <a:gd name="T28" fmla="*/ 0 w 4399"/>
              <a:gd name="T29" fmla="*/ 44 h 89"/>
              <a:gd name="T30" fmla="*/ 0 w 4399"/>
              <a:gd name="T31" fmla="*/ 43 h 89"/>
              <a:gd name="T32" fmla="*/ 2 w 4399"/>
              <a:gd name="T33" fmla="*/ 39 h 89"/>
              <a:gd name="T34" fmla="*/ 4 w 4399"/>
              <a:gd name="T35" fmla="*/ 37 h 89"/>
              <a:gd name="T36" fmla="*/ 7 w 4399"/>
              <a:gd name="T37" fmla="*/ 37 h 89"/>
              <a:gd name="T38" fmla="*/ 7 w 4399"/>
              <a:gd name="T39" fmla="*/ 37 h 89"/>
              <a:gd name="T40" fmla="*/ 4310 w 4399"/>
              <a:gd name="T41" fmla="*/ 0 h 89"/>
              <a:gd name="T42" fmla="*/ 4399 w 4399"/>
              <a:gd name="T43" fmla="*/ 44 h 89"/>
              <a:gd name="T44" fmla="*/ 4310 w 4399"/>
              <a:gd name="T45" fmla="*/ 89 h 89"/>
              <a:gd name="T46" fmla="*/ 4310 w 4399"/>
              <a:gd name="T4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99" h="89">
                <a:moveTo>
                  <a:pt x="7" y="37"/>
                </a:moveTo>
                <a:lnTo>
                  <a:pt x="4326" y="37"/>
                </a:lnTo>
                <a:lnTo>
                  <a:pt x="4328" y="37"/>
                </a:lnTo>
                <a:lnTo>
                  <a:pt x="4331" y="39"/>
                </a:lnTo>
                <a:lnTo>
                  <a:pt x="4331" y="43"/>
                </a:lnTo>
                <a:lnTo>
                  <a:pt x="4333" y="44"/>
                </a:lnTo>
                <a:lnTo>
                  <a:pt x="4331" y="48"/>
                </a:lnTo>
                <a:lnTo>
                  <a:pt x="4331" y="50"/>
                </a:lnTo>
                <a:lnTo>
                  <a:pt x="4328" y="52"/>
                </a:lnTo>
                <a:lnTo>
                  <a:pt x="4326" y="53"/>
                </a:lnTo>
                <a:lnTo>
                  <a:pt x="7" y="53"/>
                </a:lnTo>
                <a:lnTo>
                  <a:pt x="4" y="52"/>
                </a:lnTo>
                <a:lnTo>
                  <a:pt x="2" y="50"/>
                </a:lnTo>
                <a:lnTo>
                  <a:pt x="0" y="48"/>
                </a:lnTo>
                <a:lnTo>
                  <a:pt x="0" y="44"/>
                </a:lnTo>
                <a:lnTo>
                  <a:pt x="0" y="43"/>
                </a:lnTo>
                <a:lnTo>
                  <a:pt x="2" y="39"/>
                </a:lnTo>
                <a:lnTo>
                  <a:pt x="4" y="37"/>
                </a:lnTo>
                <a:lnTo>
                  <a:pt x="7" y="37"/>
                </a:lnTo>
                <a:lnTo>
                  <a:pt x="7" y="37"/>
                </a:lnTo>
                <a:close/>
                <a:moveTo>
                  <a:pt x="4310" y="0"/>
                </a:moveTo>
                <a:lnTo>
                  <a:pt x="4399" y="44"/>
                </a:lnTo>
                <a:lnTo>
                  <a:pt x="4310" y="89"/>
                </a:lnTo>
                <a:lnTo>
                  <a:pt x="4310" y="0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3536885" y="3985107"/>
            <a:ext cx="168275" cy="677095"/>
          </a:xfrm>
          <a:custGeom>
            <a:avLst/>
            <a:gdLst>
              <a:gd name="T0" fmla="*/ 53 w 106"/>
              <a:gd name="T1" fmla="*/ 0 h 319"/>
              <a:gd name="T2" fmla="*/ 0 w 106"/>
              <a:gd name="T3" fmla="*/ 319 h 319"/>
              <a:gd name="T4" fmla="*/ 106 w 106"/>
              <a:gd name="T5" fmla="*/ 319 h 319"/>
              <a:gd name="T6" fmla="*/ 53 w 106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319">
                <a:moveTo>
                  <a:pt x="53" y="0"/>
                </a:moveTo>
                <a:lnTo>
                  <a:pt x="0" y="319"/>
                </a:lnTo>
                <a:lnTo>
                  <a:pt x="106" y="319"/>
                </a:lnTo>
                <a:lnTo>
                  <a:pt x="53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"/>
              <p:cNvSpPr>
                <a:spLocks noChangeArrowheads="1"/>
              </p:cNvSpPr>
              <p:nvPr/>
            </p:nvSpPr>
            <p:spPr bwMode="auto">
              <a:xfrm>
                <a:off x="2006715" y="3564015"/>
                <a:ext cx="148516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HG丸ｺﾞｼｯｸM-PRO" pitchFamily="50" charset="-128"/>
                            <a:cs typeface="ＭＳ Ｐゴシック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𝑾</m:t>
                        </m:r>
                      </m:e>
                      <m:sub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1" lang="ja-JP" altLang="en-US" sz="1600" b="1" dirty="0" smtClean="0">
                    <a:solidFill>
                      <a:srgbClr val="CC0000"/>
                    </a:solidFill>
                    <a:latin typeface="HG丸ｺﾞｼｯｸM-PRO" pitchFamily="50" charset="-128"/>
                    <a:ea typeface="HG丸ｺﾞｼｯｸM-PRO" pitchFamily="50" charset="-128"/>
                    <a:cs typeface="ＭＳ Ｐゴシック" pitchFamily="50" charset="-128"/>
                  </a:rPr>
                  <a:t>：待ち</a:t>
                </a:r>
                <a:r>
                  <a:rPr kumimoji="1" lang="ja-JP" altLang="en-US" sz="1600" b="1" dirty="0">
                    <a:solidFill>
                      <a:srgbClr val="CC0000"/>
                    </a:solidFill>
                    <a:latin typeface="HG丸ｺﾞｼｯｸM-PRO" pitchFamily="50" charset="-128"/>
                    <a:ea typeface="HG丸ｺﾞｼｯｸM-PRO" pitchFamily="50" charset="-128"/>
                    <a:cs typeface="ＭＳ Ｐゴシック" pitchFamily="50" charset="-128"/>
                  </a:rPr>
                  <a:t>時間</a:t>
                </a:r>
                <a:endParaRPr kumimoji="1" lang="ja-JP" sz="16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4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715" y="3564015"/>
                <a:ext cx="1485165" cy="246221"/>
              </a:xfrm>
              <a:prstGeom prst="rect">
                <a:avLst/>
              </a:prstGeom>
              <a:blipFill rotWithShape="1">
                <a:blip r:embed="rId7"/>
                <a:stretch>
                  <a:fillRect l="-4508" t="-30000" b="-4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"/>
              <p:cNvSpPr>
                <a:spLocks noChangeArrowheads="1"/>
              </p:cNvSpPr>
              <p:nvPr/>
            </p:nvSpPr>
            <p:spPr bwMode="auto">
              <a:xfrm>
                <a:off x="4842030" y="3609020"/>
                <a:ext cx="175519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HG丸ｺﾞｼｯｸM-PRO" pitchFamily="50" charset="-128"/>
                            <a:cs typeface="ＭＳ Ｐゴシック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𝑺</m:t>
                        </m:r>
                      </m:e>
                      <m:sub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1" lang="ja-JP" altLang="en-US" sz="1600" b="1" dirty="0" smtClean="0">
                    <a:solidFill>
                      <a:srgbClr val="CC0000"/>
                    </a:solidFill>
                    <a:latin typeface="HG丸ｺﾞｼｯｸM-PRO" pitchFamily="50" charset="-128"/>
                    <a:ea typeface="HG丸ｺﾞｼｯｸM-PRO" pitchFamily="50" charset="-128"/>
                    <a:cs typeface="ＭＳ Ｐゴシック" pitchFamily="50" charset="-128"/>
                  </a:rPr>
                  <a:t>：サービス時間</a:t>
                </a:r>
                <a:endParaRPr kumimoji="1" lang="ja-JP" sz="16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2030" y="3609020"/>
                <a:ext cx="1755195" cy="246221"/>
              </a:xfrm>
              <a:prstGeom prst="rect">
                <a:avLst/>
              </a:prstGeom>
              <a:blipFill rotWithShape="1">
                <a:blip r:embed="rId8"/>
                <a:stretch>
                  <a:fillRect l="-3819" t="-27500" r="-2431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"/>
              <p:cNvSpPr>
                <a:spLocks noChangeArrowheads="1"/>
              </p:cNvSpPr>
              <p:nvPr/>
            </p:nvSpPr>
            <p:spPr bwMode="auto">
              <a:xfrm>
                <a:off x="1646675" y="4284095"/>
                <a:ext cx="171019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HG丸ｺﾞｼｯｸM-PRO" pitchFamily="50" charset="-128"/>
                            <a:cs typeface="ＭＳ Ｐゴシック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1600" b="1" i="1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𝒏</m:t>
                        </m:r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+</m:t>
                        </m:r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𝟏</m:t>
                        </m:r>
                      </m:sub>
                    </m:sSub>
                    <m:r>
                      <a:rPr kumimoji="1" lang="en-US" altLang="ja-JP" sz="1600" b="1" i="1">
                        <a:solidFill>
                          <a:srgbClr val="CC0000"/>
                        </a:solidFill>
                        <a:latin typeface="Cambria Math"/>
                        <a:ea typeface="HG丸ｺﾞｼｯｸM-PRO" pitchFamily="50" charset="-128"/>
                        <a:cs typeface="ＭＳ Ｐゴシック" pitchFamily="50" charset="-128"/>
                      </a:rPr>
                      <m:t> </m:t>
                    </m:r>
                  </m:oMath>
                </a14:m>
                <a:r>
                  <a:rPr kumimoji="1" lang="ja-JP" altLang="en-US" sz="1600" b="1" dirty="0" smtClean="0">
                    <a:solidFill>
                      <a:srgbClr val="CC0000"/>
                    </a:solidFill>
                    <a:latin typeface="HG丸ｺﾞｼｯｸM-PRO" pitchFamily="50" charset="-128"/>
                    <a:ea typeface="HG丸ｺﾞｼｯｸM-PRO" pitchFamily="50" charset="-128"/>
                    <a:cs typeface="ＭＳ Ｐゴシック" pitchFamily="50" charset="-128"/>
                  </a:rPr>
                  <a:t>：到着間隔</a:t>
                </a:r>
                <a:endParaRPr kumimoji="1" lang="ja-JP" sz="16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4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6675" y="4284095"/>
                <a:ext cx="1710190" cy="246221"/>
              </a:xfrm>
              <a:prstGeom prst="rect">
                <a:avLst/>
              </a:prstGeom>
              <a:blipFill rotWithShape="1">
                <a:blip r:embed="rId9"/>
                <a:stretch>
                  <a:fillRect l="-3915" t="-30000" b="-4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4121950" y="4239090"/>
                <a:ext cx="259769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HG丸ｺﾞｼｯｸM-PRO" pitchFamily="50" charset="-128"/>
                            <a:cs typeface="ＭＳ Ｐゴシック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1" i="1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𝑾</m:t>
                        </m:r>
                      </m:e>
                      <m:sub>
                        <m:r>
                          <a:rPr kumimoji="1" lang="en-US" altLang="ja-JP" sz="1600" b="1" i="1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𝒏</m:t>
                        </m:r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+</m:t>
                        </m:r>
                        <m:r>
                          <a:rPr kumimoji="1" lang="en-US" altLang="ja-JP" sz="1600" b="1" i="1" smtClean="0">
                            <a:solidFill>
                              <a:srgbClr val="CC0000"/>
                            </a:solidFill>
                            <a:latin typeface="Cambria Math"/>
                            <a:ea typeface="HG丸ｺﾞｼｯｸM-PRO" pitchFamily="50" charset="-128"/>
                            <a:cs typeface="ＭＳ Ｐゴシック" pitchFamily="50" charset="-128"/>
                          </a:rPr>
                          <m:t>𝟏</m:t>
                        </m:r>
                      </m:sub>
                    </m:sSub>
                    <m:r>
                      <a:rPr kumimoji="1" lang="en-US" altLang="ja-JP" sz="1600" b="1" i="1">
                        <a:solidFill>
                          <a:srgbClr val="CC0000"/>
                        </a:solidFill>
                        <a:latin typeface="Cambria Math"/>
                        <a:ea typeface="HG丸ｺﾞｼｯｸM-PRO" pitchFamily="50" charset="-128"/>
                        <a:cs typeface="ＭＳ Ｐゴシック" pitchFamily="50" charset="-128"/>
                      </a:rPr>
                      <m:t> </m:t>
                    </m:r>
                  </m:oMath>
                </a14:m>
                <a:r>
                  <a:rPr kumimoji="1" lang="ja-JP" altLang="en-US" sz="1600" b="1" dirty="0" smtClean="0">
                    <a:solidFill>
                      <a:srgbClr val="CC0000"/>
                    </a:solidFill>
                    <a:latin typeface="HG丸ｺﾞｼｯｸM-PRO" pitchFamily="50" charset="-128"/>
                    <a:ea typeface="HG丸ｺﾞｼｯｸM-PRO" pitchFamily="50" charset="-128"/>
                    <a:cs typeface="ＭＳ Ｐゴシック" pitchFamily="50" charset="-128"/>
                  </a:rPr>
                  <a:t>：次の客の待ち</a:t>
                </a:r>
                <a:r>
                  <a:rPr kumimoji="1" lang="ja-JP" altLang="en-US" sz="1600" b="1" dirty="0">
                    <a:solidFill>
                      <a:srgbClr val="CC0000"/>
                    </a:solidFill>
                    <a:latin typeface="HG丸ｺﾞｼｯｸM-PRO" pitchFamily="50" charset="-128"/>
                    <a:ea typeface="HG丸ｺﾞｼｯｸM-PRO" pitchFamily="50" charset="-128"/>
                    <a:cs typeface="ＭＳ Ｐゴシック" pitchFamily="50" charset="-128"/>
                  </a:rPr>
                  <a:t>時間</a:t>
                </a:r>
                <a:endParaRPr kumimoji="1" lang="ja-JP" sz="16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4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1950" y="4239090"/>
                <a:ext cx="2597694" cy="246221"/>
              </a:xfrm>
              <a:prstGeom prst="rect">
                <a:avLst/>
              </a:prstGeom>
              <a:blipFill rotWithShape="1">
                <a:blip r:embed="rId10"/>
                <a:stretch>
                  <a:fillRect l="-2582" t="-26829" b="-46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18"/>
          <p:cNvSpPr>
            <a:spLocks/>
          </p:cNvSpPr>
          <p:nvPr/>
        </p:nvSpPr>
        <p:spPr bwMode="auto">
          <a:xfrm>
            <a:off x="7119461" y="3985106"/>
            <a:ext cx="168275" cy="677095"/>
          </a:xfrm>
          <a:custGeom>
            <a:avLst/>
            <a:gdLst>
              <a:gd name="T0" fmla="*/ 53 w 106"/>
              <a:gd name="T1" fmla="*/ 0 h 319"/>
              <a:gd name="T2" fmla="*/ 0 w 106"/>
              <a:gd name="T3" fmla="*/ 319 h 319"/>
              <a:gd name="T4" fmla="*/ 106 w 106"/>
              <a:gd name="T5" fmla="*/ 319 h 319"/>
              <a:gd name="T6" fmla="*/ 53 w 106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319">
                <a:moveTo>
                  <a:pt x="53" y="0"/>
                </a:moveTo>
                <a:lnTo>
                  <a:pt x="0" y="319"/>
                </a:lnTo>
                <a:lnTo>
                  <a:pt x="106" y="319"/>
                </a:lnTo>
                <a:lnTo>
                  <a:pt x="53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2" name="Freeform 18"/>
          <p:cNvSpPr>
            <a:spLocks/>
          </p:cNvSpPr>
          <p:nvPr/>
        </p:nvSpPr>
        <p:spPr bwMode="auto">
          <a:xfrm flipV="1">
            <a:off x="3998680" y="3291965"/>
            <a:ext cx="168275" cy="677095"/>
          </a:xfrm>
          <a:custGeom>
            <a:avLst/>
            <a:gdLst>
              <a:gd name="T0" fmla="*/ 53 w 106"/>
              <a:gd name="T1" fmla="*/ 0 h 319"/>
              <a:gd name="T2" fmla="*/ 0 w 106"/>
              <a:gd name="T3" fmla="*/ 319 h 319"/>
              <a:gd name="T4" fmla="*/ 106 w 106"/>
              <a:gd name="T5" fmla="*/ 319 h 319"/>
              <a:gd name="T6" fmla="*/ 53 w 106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319">
                <a:moveTo>
                  <a:pt x="53" y="0"/>
                </a:moveTo>
                <a:lnTo>
                  <a:pt x="0" y="319"/>
                </a:lnTo>
                <a:lnTo>
                  <a:pt x="106" y="319"/>
                </a:lnTo>
                <a:lnTo>
                  <a:pt x="53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 flipV="1">
            <a:off x="7119461" y="3291964"/>
            <a:ext cx="168275" cy="677095"/>
          </a:xfrm>
          <a:custGeom>
            <a:avLst/>
            <a:gdLst>
              <a:gd name="T0" fmla="*/ 53 w 106"/>
              <a:gd name="T1" fmla="*/ 0 h 319"/>
              <a:gd name="T2" fmla="*/ 0 w 106"/>
              <a:gd name="T3" fmla="*/ 319 h 319"/>
              <a:gd name="T4" fmla="*/ 106 w 106"/>
              <a:gd name="T5" fmla="*/ 319 h 319"/>
              <a:gd name="T6" fmla="*/ 53 w 106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319">
                <a:moveTo>
                  <a:pt x="53" y="0"/>
                </a:moveTo>
                <a:lnTo>
                  <a:pt x="0" y="319"/>
                </a:lnTo>
                <a:lnTo>
                  <a:pt x="106" y="319"/>
                </a:lnTo>
                <a:lnTo>
                  <a:pt x="53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18"/>
          <p:cNvSpPr>
            <a:spLocks/>
          </p:cNvSpPr>
          <p:nvPr/>
        </p:nvSpPr>
        <p:spPr bwMode="auto">
          <a:xfrm flipV="1">
            <a:off x="1133209" y="3291965"/>
            <a:ext cx="168275" cy="677095"/>
          </a:xfrm>
          <a:custGeom>
            <a:avLst/>
            <a:gdLst>
              <a:gd name="T0" fmla="*/ 53 w 106"/>
              <a:gd name="T1" fmla="*/ 0 h 319"/>
              <a:gd name="T2" fmla="*/ 0 w 106"/>
              <a:gd name="T3" fmla="*/ 319 h 319"/>
              <a:gd name="T4" fmla="*/ 106 w 106"/>
              <a:gd name="T5" fmla="*/ 319 h 319"/>
              <a:gd name="T6" fmla="*/ 53 w 106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319">
                <a:moveTo>
                  <a:pt x="53" y="0"/>
                </a:moveTo>
                <a:lnTo>
                  <a:pt x="0" y="319"/>
                </a:lnTo>
                <a:lnTo>
                  <a:pt x="106" y="319"/>
                </a:lnTo>
                <a:lnTo>
                  <a:pt x="53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18"/>
          <p:cNvSpPr>
            <a:spLocks/>
          </p:cNvSpPr>
          <p:nvPr/>
        </p:nvSpPr>
        <p:spPr bwMode="auto">
          <a:xfrm>
            <a:off x="1133209" y="4003842"/>
            <a:ext cx="168275" cy="677095"/>
          </a:xfrm>
          <a:custGeom>
            <a:avLst/>
            <a:gdLst>
              <a:gd name="T0" fmla="*/ 53 w 106"/>
              <a:gd name="T1" fmla="*/ 0 h 319"/>
              <a:gd name="T2" fmla="*/ 0 w 106"/>
              <a:gd name="T3" fmla="*/ 319 h 319"/>
              <a:gd name="T4" fmla="*/ 106 w 106"/>
              <a:gd name="T5" fmla="*/ 319 h 319"/>
              <a:gd name="T6" fmla="*/ 53 w 106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319">
                <a:moveTo>
                  <a:pt x="53" y="0"/>
                </a:moveTo>
                <a:lnTo>
                  <a:pt x="0" y="319"/>
                </a:lnTo>
                <a:lnTo>
                  <a:pt x="106" y="319"/>
                </a:lnTo>
                <a:lnTo>
                  <a:pt x="53" y="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265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1875629" y="5396401"/>
                <a:ext cx="515610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𝑾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𝒏</m:t>
                          </m:r>
                        </m:sub>
                      </m:sSub>
                      <m:r>
                        <a:rPr kumimoji="1" lang="en-US" altLang="ja-JP" sz="2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𝒏</m:t>
                          </m:r>
                        </m:sub>
                      </m:sSub>
                      <m:r>
                        <a:rPr kumimoji="1" lang="en-US" altLang="ja-JP" sz="2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𝒏</m:t>
                          </m:r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+</m:t>
                          </m:r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𝑾</m:t>
                          </m:r>
                        </m:e>
                        <m:sub>
                          <m:r>
                            <a:rPr kumimoji="1" lang="en-US" altLang="ja-JP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𝒏</m:t>
                          </m:r>
                          <m:r>
                            <a:rPr kumimoji="1" lang="en-US" altLang="ja-JP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+</m:t>
                          </m:r>
                          <m:r>
                            <a:rPr kumimoji="1" lang="en-US" altLang="ja-JP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HG丸ｺﾞｼｯｸM-PRO" pitchFamily="50" charset="-128"/>
                              <a:cs typeface="ＭＳ Ｐゴシック" pitchFamily="50" charset="-128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sz="28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629" y="5396401"/>
                <a:ext cx="5156103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3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 bwMode="auto">
          <a:xfrm>
            <a:off x="2276745" y="4582207"/>
            <a:ext cx="4482864" cy="810090"/>
          </a:xfrm>
          <a:prstGeom prst="roundRect">
            <a:avLst/>
          </a:prstGeom>
          <a:solidFill>
            <a:srgbClr val="FF0000">
              <a:alpha val="3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リンドレーの公式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ある客の待ち時間は、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サービス時間と到着間隔で表現できる</a:t>
            </a:r>
            <a:endParaRPr kumimoji="1" lang="en-US" altLang="ja-JP" dirty="0" smtClean="0"/>
          </a:p>
          <a:p>
            <a:pPr lvl="1">
              <a:lnSpc>
                <a:spcPct val="200000"/>
              </a:lnSpc>
            </a:pPr>
            <a:r>
              <a:rPr kumimoji="1" lang="ja-JP" altLang="en-US" dirty="0" smtClean="0"/>
              <a:t>待たされる場合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lvl="1"/>
            <a:r>
              <a:rPr kumimoji="1" lang="ja-JP" altLang="en-US" dirty="0"/>
              <a:t>待たされない</a:t>
            </a:r>
            <a:r>
              <a:rPr kumimoji="1" lang="ja-JP" altLang="en-US" dirty="0" smtClean="0"/>
              <a:t>場合：もちろんゼロ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9FEB-13E4-4AB6-8743-CB12F668C083}" type="slidenum">
              <a:rPr lang="en-US" altLang="ja-JP" smtClean="0"/>
              <a:pPr/>
              <a:t>57</a:t>
            </a:fld>
            <a:endParaRPr lang="en-US" altLang="ja-JP"/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51045"/>
              </p:ext>
            </p:extLst>
          </p:nvPr>
        </p:nvGraphicFramePr>
        <p:xfrm>
          <a:off x="2764783" y="4761827"/>
          <a:ext cx="35067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7" name="数式" r:id="rId4" imgW="1777680" imgH="228600" progId="Equation.3">
                  <p:embed/>
                </p:oleObj>
              </mc:Choice>
              <mc:Fallback>
                <p:oleObj name="数式" r:id="rId4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783" y="4761827"/>
                        <a:ext cx="350678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46485"/>
              </p:ext>
            </p:extLst>
          </p:nvPr>
        </p:nvGraphicFramePr>
        <p:xfrm>
          <a:off x="2996825" y="3338990"/>
          <a:ext cx="2460702" cy="43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8" name="数式" r:id="rId6" imgW="1282680" imgH="228600" progId="Equation.3">
                  <p:embed/>
                </p:oleObj>
              </mc:Choice>
              <mc:Fallback>
                <p:oleObj name="数式" r:id="rId6" imgW="12826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825" y="3338990"/>
                        <a:ext cx="2460702" cy="43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7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D3C-8378-41D1-9758-8B1F03571C60}" type="slidenum">
              <a:rPr lang="en-US" altLang="ja-JP"/>
              <a:pPr/>
              <a:t>58</a:t>
            </a:fld>
            <a:endParaRPr lang="en-US" altLang="ja-JP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リンドレーの公式を利用した分析</a:t>
            </a:r>
            <a:endParaRPr lang="ja-JP" altLang="en-US" dirty="0"/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到着間隔、処理時間が分かれば</a:t>
            </a:r>
          </a:p>
          <a:p>
            <a:r>
              <a:rPr lang="ja-JP" altLang="en-US"/>
              <a:t>待ち時間は計算できる</a:t>
            </a: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763908" name="Picture 4" descr="PE02709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2438" y="1717675"/>
            <a:ext cx="1706562" cy="1538288"/>
          </a:xfrm>
          <a:prstGeom prst="rect">
            <a:avLst/>
          </a:prstGeom>
          <a:noFill/>
        </p:spPr>
      </p:pic>
      <p:graphicFrame>
        <p:nvGraphicFramePr>
          <p:cNvPr id="763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1045"/>
              </p:ext>
            </p:extLst>
          </p:nvPr>
        </p:nvGraphicFramePr>
        <p:xfrm>
          <a:off x="2636785" y="2888940"/>
          <a:ext cx="3106868" cy="261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940" name="数式" r:id="rId5" imgW="1600200" imgH="1346040" progId="Equation.3">
                  <p:embed/>
                </p:oleObj>
              </mc:Choice>
              <mc:Fallback>
                <p:oleObj name="数式" r:id="rId5" imgW="1600200" imgH="1346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785" y="2888940"/>
                        <a:ext cx="3106868" cy="2613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CA05-2CDB-4A73-9D42-8C25E013920F}" type="slidenum">
              <a:rPr lang="en-US" altLang="ja-JP"/>
              <a:pPr/>
              <a:t>59</a:t>
            </a:fld>
            <a:endParaRPr lang="en-US" altLang="ja-JP"/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シミュレーション分析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客が到着したつもり</a:t>
            </a:r>
          </a:p>
          <a:p>
            <a:r>
              <a:rPr lang="ja-JP" altLang="en-US"/>
              <a:t>待ったつもり</a:t>
            </a:r>
          </a:p>
          <a:p>
            <a:r>
              <a:rPr lang="ja-JP" altLang="en-US"/>
              <a:t>サービスを受けたつもり</a:t>
            </a:r>
          </a:p>
          <a:p>
            <a:r>
              <a:rPr lang="ja-JP" altLang="en-US"/>
              <a:t>変化のあった時刻さえ分かれば、待ち行列の動きは「計算」できる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3A2B-D82A-4469-834B-D19E74398540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携帯電話の設備設計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導入初期は</a:t>
            </a:r>
            <a:r>
              <a:rPr lang="ja-JP" altLang="en-US" dirty="0"/>
              <a:t>なぜトラブル続きだったか</a:t>
            </a:r>
          </a:p>
          <a:p>
            <a:pPr lvl="1"/>
            <a:r>
              <a:rPr lang="ja-JP" altLang="en-US" dirty="0" smtClean="0"/>
              <a:t>利用頻度の見積もりをせずに、</a:t>
            </a:r>
            <a:r>
              <a:rPr lang="ja-JP" altLang="en-US" dirty="0" smtClean="0">
                <a:solidFill>
                  <a:srgbClr val="FF0000"/>
                </a:solidFill>
              </a:rPr>
              <a:t>見切り発車？？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endParaRPr lang="ja-JP" altLang="en-US" dirty="0"/>
          </a:p>
          <a:p>
            <a:r>
              <a:rPr lang="ja-JP" altLang="en-US" dirty="0" smtClean="0"/>
              <a:t>設計基準 </a:t>
            </a:r>
            <a:r>
              <a:rPr lang="en-US" altLang="ja-JP" dirty="0" err="1" smtClean="0"/>
              <a:t>QoS</a:t>
            </a:r>
            <a:r>
              <a:rPr lang="ja-JP" altLang="en-US" dirty="0" smtClean="0"/>
              <a:t>：５０回</a:t>
            </a:r>
            <a:r>
              <a:rPr lang="ja-JP" altLang="en-US" dirty="0"/>
              <a:t>に１回くらいは</a:t>
            </a:r>
          </a:p>
          <a:p>
            <a:pPr marL="457200" lvl="1" indent="0">
              <a:buNone/>
            </a:pPr>
            <a:r>
              <a:rPr lang="ja-JP" altLang="en-US" dirty="0"/>
              <a:t>「つながらなくてごめんなさい」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と言っても良い程度ならばアンテナは何本必要か？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数理モデル（確率モデル）による見積もりが必要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数値実験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8206680" cy="44196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kumimoji="1" lang="ja-JP" altLang="en-US" dirty="0" smtClean="0"/>
                  <a:t>時刻 </a:t>
                </a:r>
                <a:r>
                  <a:rPr kumimoji="1" lang="en-US" altLang="ja-JP" dirty="0" smtClean="0"/>
                  <a:t>0 </a:t>
                </a:r>
                <a:r>
                  <a:rPr kumimoji="1" lang="ja-JP" altLang="en-US" dirty="0" smtClean="0"/>
                  <a:t>に、空のシステムに新たな客が到着</a:t>
                </a:r>
                <a:endParaRPr kumimoji="1" lang="en-US" altLang="ja-JP" dirty="0" smtClean="0"/>
              </a:p>
              <a:p>
                <a:pPr marL="857250" lvl="1" indent="-457200">
                  <a:buFont typeface="Wingdings" pitchFamily="2" charset="2"/>
                  <a:buChar char="Ø"/>
                </a:pPr>
                <a:r>
                  <a:rPr kumimoji="1" lang="ja-JP" altLang="en-US" dirty="0"/>
                  <a:t>その客の待ち時間</a:t>
                </a:r>
                <a:r>
                  <a:rPr kumimoji="1" lang="ja-JP" altLang="en-US" dirty="0" smtClean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kumimoji="1" lang="en-US" altLang="ja-JP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kumimoji="1" lang="en-US" altLang="ja-JP" b="1" i="1" smtClean="0">
                        <a:latin typeface="Cambria Math"/>
                      </a:rPr>
                      <m:t>=</m:t>
                    </m:r>
                    <m:r>
                      <a:rPr kumimoji="1" lang="en-US" altLang="ja-JP" b="1" i="1" smtClean="0">
                        <a:latin typeface="Cambria Math"/>
                      </a:rPr>
                      <m:t>𝟎</m:t>
                    </m:r>
                  </m:oMath>
                </a14:m>
                <a:endParaRPr kumimoji="1" lang="en-US" altLang="ja-JP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kumimoji="1" lang="ja-JP" altLang="en-US" dirty="0"/>
                  <a:t>その客</a:t>
                </a:r>
                <a:r>
                  <a:rPr kumimoji="1" lang="ja-JP" altLang="en-US" dirty="0" smtClean="0"/>
                  <a:t>の</a:t>
                </a:r>
                <a:r>
                  <a:rPr kumimoji="1" lang="ja-JP" altLang="en-US" dirty="0"/>
                  <a:t>サービス</a:t>
                </a:r>
                <a:r>
                  <a:rPr kumimoji="1" lang="ja-JP" altLang="en-US" dirty="0" smtClean="0"/>
                  <a:t>時間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と次の到着間隔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kumimoji="1"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dirty="0" smtClean="0"/>
                  <a:t>を決める</a:t>
                </a:r>
                <a:endParaRPr kumimoji="1" lang="en-US" altLang="ja-JP" dirty="0" smtClean="0"/>
              </a:p>
              <a:p>
                <a:pPr marL="857250" lvl="1" indent="-457200">
                  <a:buFont typeface="Wingdings" pitchFamily="2" charset="2"/>
                  <a:buChar char="Ø"/>
                </a:pPr>
                <a:r>
                  <a:rPr kumimoji="1" lang="ja-JP" altLang="en-US" dirty="0"/>
                  <a:t>次</a:t>
                </a:r>
                <a:r>
                  <a:rPr kumimoji="1" lang="ja-JP" altLang="en-US" dirty="0" smtClean="0"/>
                  <a:t>の客の待ち時間は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ja-JP" altLang="en-US" b="0" i="1">
                            <a:latin typeface="Cambria Math"/>
                          </a:rPr>
                          <m:t>　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 b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/>
                              </a:rPr>
                              <m:t>𝟎</m:t>
                            </m:r>
                            <m:r>
                              <a:rPr kumimoji="1" lang="en-US" altLang="ja-JP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1" lang="en-US" altLang="ja-JP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1" lang="en-US" altLang="ja-JP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kumimoji="1" lang="en-US" altLang="ja-JP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kumimoji="1" lang="ja-JP" altLang="en-US" dirty="0"/>
                  <a:t>その客のサービス時間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dirty="0"/>
                  <a:t>と次の到着間隔</a:t>
                </a:r>
                <a14:m>
                  <m:oMath xmlns:m="http://schemas.openxmlformats.org/officeDocument/2006/math">
                    <m:r>
                      <a:rPr kumimoji="1" lang="en-US" altLang="ja-JP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kumimoji="1"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dirty="0" smtClean="0"/>
                  <a:t>を</a:t>
                </a:r>
                <a:r>
                  <a:rPr kumimoji="1" lang="ja-JP" altLang="en-US" dirty="0"/>
                  <a:t>決める</a:t>
                </a:r>
                <a:endParaRPr kumimoji="1" lang="en-US" altLang="ja-JP" dirty="0"/>
              </a:p>
              <a:p>
                <a:pPr marL="857250" lvl="1" indent="-457200">
                  <a:buFont typeface="Wingdings" pitchFamily="2" charset="2"/>
                  <a:buChar char="Ø"/>
                </a:pPr>
                <a:r>
                  <a:rPr kumimoji="1" lang="ja-JP" altLang="en-US" dirty="0" err="1"/>
                  <a:t>次</a:t>
                </a:r>
                <a:r>
                  <a:rPr kumimoji="1" lang="ja-JP" altLang="en-US" dirty="0" err="1" smtClean="0"/>
                  <a:t>の次の</a:t>
                </a:r>
                <a:r>
                  <a:rPr kumimoji="1" lang="ja-JP" altLang="en-US" dirty="0" smtClean="0"/>
                  <a:t>客</a:t>
                </a:r>
                <a:r>
                  <a:rPr kumimoji="1" lang="ja-JP" altLang="en-US" dirty="0"/>
                  <a:t>の待ち時間</a:t>
                </a:r>
                <a:r>
                  <a:rPr kumimoji="1" lang="ja-JP" altLang="en-US" dirty="0" smtClean="0"/>
                  <a:t>は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ja-JP" altLang="en-US" b="0" i="1" smtClean="0">
                            <a:latin typeface="Cambria Math"/>
                          </a:rPr>
                          <m:t>　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 b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i="1">
                                <a:latin typeface="Cambria Math"/>
                              </a:rPr>
                              <m:t>𝟎</m:t>
                            </m:r>
                            <m:r>
                              <a:rPr kumimoji="1" lang="en-US" altLang="ja-JP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kumimoji="1" lang="en-US" altLang="ja-JP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kumimoji="1" lang="en-US" altLang="ja-JP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kumimoji="1" lang="en-US" altLang="ja-JP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kumimoji="1" lang="ja-JP" altLang="en-US" dirty="0" smtClean="0"/>
                  <a:t>以下</a:t>
                </a:r>
                <a:r>
                  <a:rPr kumimoji="1" lang="ja-JP" altLang="en-US" dirty="0"/>
                  <a:t>、同様</a:t>
                </a:r>
                <a:endParaRPr kumimoji="1"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8206680" cy="4419600"/>
              </a:xfrm>
              <a:blipFill rotWithShape="1">
                <a:blip r:embed="rId3"/>
                <a:stretch>
                  <a:fillRect l="-74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9FEB-13E4-4AB6-8743-CB12F668C083}" type="slidenum">
              <a:rPr lang="en-US" altLang="ja-JP" smtClean="0"/>
              <a:pPr/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26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/>
          <p:cNvGrpSpPr/>
          <p:nvPr/>
        </p:nvGrpSpPr>
        <p:grpSpPr>
          <a:xfrm>
            <a:off x="2230021" y="5421814"/>
            <a:ext cx="4052169" cy="1022521"/>
            <a:chOff x="2230021" y="5421814"/>
            <a:chExt cx="4052169" cy="1022521"/>
          </a:xfrm>
        </p:grpSpPr>
        <p:sp>
          <p:nvSpPr>
            <p:cNvPr id="62" name="角丸四角形 61"/>
            <p:cNvSpPr/>
            <p:nvPr/>
          </p:nvSpPr>
          <p:spPr bwMode="auto">
            <a:xfrm>
              <a:off x="2298388" y="5434408"/>
              <a:ext cx="3915436" cy="1009927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 bwMode="auto">
            <a:xfrm>
              <a:off x="2230021" y="5421814"/>
              <a:ext cx="4052169" cy="1840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 bwMode="auto">
            <a:xfrm>
              <a:off x="6102170" y="5447002"/>
              <a:ext cx="180020" cy="6048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</p:grpSp>
      <p:sp>
        <p:nvSpPr>
          <p:cNvPr id="2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5E7-3807-411E-8A9D-12BB51A711B4}" type="slidenum">
              <a:rPr lang="en-US" altLang="ja-JP"/>
              <a:pPr/>
              <a:t>61</a:t>
            </a:fld>
            <a:endParaRPr lang="en-US" altLang="ja-JP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架空</a:t>
            </a:r>
            <a:r>
              <a:rPr lang="ja-JP" altLang="en-US" dirty="0"/>
              <a:t>サービス</a:t>
            </a:r>
            <a:r>
              <a:rPr lang="ja-JP" altLang="en-US" dirty="0" smtClean="0"/>
              <a:t>時間、到着間隔の</a:t>
            </a:r>
            <a:r>
              <a:rPr lang="ja-JP" altLang="en-US" dirty="0"/>
              <a:t>生成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過去のデータからランダムに選ぶ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過去</a:t>
            </a:r>
            <a:r>
              <a:rPr lang="ja-JP" altLang="en-US" dirty="0"/>
              <a:t>のデータ</a:t>
            </a:r>
            <a:r>
              <a:rPr lang="ja-JP" altLang="en-US" dirty="0" smtClean="0"/>
              <a:t>をカードに書いて、ランダムに抽出する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経験分布</a:t>
            </a:r>
            <a:r>
              <a:rPr lang="ja-JP" altLang="en-US" dirty="0"/>
              <a:t>関数</a:t>
            </a:r>
            <a:endParaRPr lang="en-US" altLang="ja-JP" dirty="0" smtClean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844803"/>
              </p:ext>
            </p:extLst>
          </p:nvPr>
        </p:nvGraphicFramePr>
        <p:xfrm>
          <a:off x="2316375" y="3068960"/>
          <a:ext cx="4514425" cy="37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15" name="数式" r:id="rId4" imgW="2463480" imgH="203040" progId="Equation.3">
                  <p:embed/>
                </p:oleObj>
              </mc:Choice>
              <mc:Fallback>
                <p:oleObj name="数式" r:id="rId4" imgW="246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375" y="3068960"/>
                        <a:ext cx="4514425" cy="375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4907" name="Picture 43" descr="C:\Users\sakasegawa\AppData\Local\Microsoft\Windows\Temporary Internet Files\Content.IE5\S3MSSELI\MC9003465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12" y="1538790"/>
            <a:ext cx="1213275" cy="10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720460"/>
              </p:ext>
            </p:extLst>
          </p:nvPr>
        </p:nvGraphicFramePr>
        <p:xfrm>
          <a:off x="2590079" y="2219517"/>
          <a:ext cx="33639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16" name="数式" r:id="rId7" imgW="1879560" imgH="203040" progId="Equation.3">
                  <p:embed/>
                </p:oleObj>
              </mc:Choice>
              <mc:Fallback>
                <p:oleObj name="数式" r:id="rId7" imgW="1879560" imgH="203040" progId="Equation.3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079" y="2219517"/>
                        <a:ext cx="336391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3898644" y="4354286"/>
            <a:ext cx="4005445" cy="1710448"/>
            <a:chOff x="1736685" y="3113965"/>
            <a:chExt cx="4005445" cy="1710448"/>
          </a:xfrm>
        </p:grpSpPr>
        <p:cxnSp>
          <p:nvCxnSpPr>
            <p:cNvPr id="27" name="直線矢印コネクタ 26"/>
            <p:cNvCxnSpPr/>
            <p:nvPr/>
          </p:nvCxnSpPr>
          <p:spPr bwMode="auto">
            <a:xfrm>
              <a:off x="1736685" y="4194085"/>
              <a:ext cx="400544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直線矢印コネクタ 27"/>
            <p:cNvCxnSpPr/>
            <p:nvPr/>
          </p:nvCxnSpPr>
          <p:spPr bwMode="auto">
            <a:xfrm flipV="1">
              <a:off x="1736685" y="3564015"/>
              <a:ext cx="2295255" cy="13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直線矢印コネクタ 28"/>
            <p:cNvCxnSpPr/>
            <p:nvPr/>
          </p:nvCxnSpPr>
          <p:spPr bwMode="auto">
            <a:xfrm flipV="1">
              <a:off x="1736685" y="3113965"/>
              <a:ext cx="0" cy="10801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0" name="オブジェクト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697844"/>
                </p:ext>
              </p:extLst>
            </p:nvPr>
          </p:nvGraphicFramePr>
          <p:xfrm>
            <a:off x="2051720" y="4494213"/>
            <a:ext cx="31511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017" name="数式" r:id="rId9" imgW="1955520" imgH="203040" progId="Equation.3">
                    <p:embed/>
                  </p:oleObj>
                </mc:Choice>
                <mc:Fallback>
                  <p:oleObj name="数式" r:id="rId9" imgW="19555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4494213"/>
                          <a:ext cx="31511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直線コネクタ 30"/>
            <p:cNvCxnSpPr/>
            <p:nvPr/>
          </p:nvCxnSpPr>
          <p:spPr bwMode="auto">
            <a:xfrm>
              <a:off x="2231740" y="4014065"/>
              <a:ext cx="7200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直線コネクタ 31"/>
            <p:cNvCxnSpPr/>
            <p:nvPr/>
          </p:nvCxnSpPr>
          <p:spPr bwMode="auto">
            <a:xfrm>
              <a:off x="2951820" y="3834045"/>
              <a:ext cx="58506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線コネクタ 32"/>
            <p:cNvCxnSpPr/>
            <p:nvPr/>
          </p:nvCxnSpPr>
          <p:spPr bwMode="auto">
            <a:xfrm>
              <a:off x="3536885" y="3654025"/>
              <a:ext cx="49505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線コネクタ 33"/>
            <p:cNvCxnSpPr/>
            <p:nvPr/>
          </p:nvCxnSpPr>
          <p:spPr bwMode="auto">
            <a:xfrm>
              <a:off x="4031940" y="3474005"/>
              <a:ext cx="2492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線コネクタ 34"/>
            <p:cNvCxnSpPr/>
            <p:nvPr/>
          </p:nvCxnSpPr>
          <p:spPr bwMode="auto">
            <a:xfrm>
              <a:off x="4281188" y="3293985"/>
              <a:ext cx="69585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直線コネクタ 35"/>
            <p:cNvCxnSpPr/>
            <p:nvPr/>
          </p:nvCxnSpPr>
          <p:spPr bwMode="auto">
            <a:xfrm>
              <a:off x="4977045" y="3113965"/>
              <a:ext cx="58506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二等辺三角形 36"/>
            <p:cNvSpPr/>
            <p:nvPr/>
          </p:nvSpPr>
          <p:spPr bwMode="auto">
            <a:xfrm>
              <a:off x="2141730" y="4194085"/>
              <a:ext cx="180020" cy="13501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38" name="二等辺三角形 37"/>
            <p:cNvSpPr/>
            <p:nvPr/>
          </p:nvSpPr>
          <p:spPr bwMode="auto">
            <a:xfrm>
              <a:off x="2861810" y="4211470"/>
              <a:ext cx="180020" cy="13501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39" name="二等辺三角形 38"/>
            <p:cNvSpPr/>
            <p:nvPr/>
          </p:nvSpPr>
          <p:spPr bwMode="auto">
            <a:xfrm>
              <a:off x="3446875" y="4211470"/>
              <a:ext cx="180020" cy="13501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40" name="二等辺三角形 39"/>
            <p:cNvSpPr/>
            <p:nvPr/>
          </p:nvSpPr>
          <p:spPr bwMode="auto">
            <a:xfrm>
              <a:off x="3941930" y="4217952"/>
              <a:ext cx="180020" cy="13501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41" name="二等辺三角形 40"/>
            <p:cNvSpPr/>
            <p:nvPr/>
          </p:nvSpPr>
          <p:spPr bwMode="auto">
            <a:xfrm>
              <a:off x="4191178" y="4211469"/>
              <a:ext cx="180020" cy="13501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42" name="二等辺三角形 41"/>
            <p:cNvSpPr/>
            <p:nvPr/>
          </p:nvSpPr>
          <p:spPr bwMode="auto">
            <a:xfrm>
              <a:off x="4887035" y="4194085"/>
              <a:ext cx="180020" cy="13501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cxnSp>
          <p:nvCxnSpPr>
            <p:cNvPr id="43" name="直線矢印コネクタ 42"/>
            <p:cNvCxnSpPr>
              <a:endCxn id="40" idx="0"/>
            </p:cNvCxnSpPr>
            <p:nvPr/>
          </p:nvCxnSpPr>
          <p:spPr bwMode="auto">
            <a:xfrm>
              <a:off x="4031940" y="3577581"/>
              <a:ext cx="0" cy="6403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テキスト ボックス 4"/>
          <p:cNvSpPr txBox="1"/>
          <p:nvPr/>
        </p:nvSpPr>
        <p:spPr>
          <a:xfrm>
            <a:off x="1220846" y="4645985"/>
            <a:ext cx="211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ＭＳ Ｐゴシック" pitchFamily="50" charset="-128"/>
                <a:ea typeface="ＭＳ Ｐゴシック" pitchFamily="50" charset="-128"/>
              </a:rPr>
              <a:t>rand( )=0.6 </a:t>
            </a:r>
            <a:r>
              <a:rPr kumimoji="1" lang="ja-JP" altLang="en-US" sz="1800" b="1" dirty="0" smtClean="0">
                <a:latin typeface="ＭＳ Ｐゴシック" pitchFamily="50" charset="-128"/>
                <a:ea typeface="ＭＳ Ｐゴシック" pitchFamily="50" charset="-128"/>
              </a:rPr>
              <a:t>ならば、</a:t>
            </a:r>
            <a:endParaRPr kumimoji="1" lang="en-US" altLang="ja-JP" sz="18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1800" b="1" dirty="0" smtClean="0">
                <a:latin typeface="ＭＳ Ｐゴシック" pitchFamily="50" charset="-128"/>
                <a:ea typeface="ＭＳ Ｐゴシック" pitchFamily="50" charset="-128"/>
              </a:rPr>
              <a:t>架空</a:t>
            </a:r>
            <a:r>
              <a:rPr kumimoji="1" lang="ja-JP" altLang="en-US" sz="1800" b="1" dirty="0">
                <a:latin typeface="ＭＳ Ｐゴシック" pitchFamily="50" charset="-128"/>
                <a:ea typeface="ＭＳ Ｐゴシック" pitchFamily="50" charset="-128"/>
              </a:rPr>
              <a:t>サービス</a:t>
            </a:r>
            <a:r>
              <a:rPr kumimoji="1" lang="ja-JP" altLang="en-US" sz="1800" b="1" dirty="0" smtClean="0">
                <a:latin typeface="ＭＳ Ｐゴシック" pitchFamily="50" charset="-128"/>
                <a:ea typeface="ＭＳ Ｐゴシック" pitchFamily="50" charset="-128"/>
              </a:rPr>
              <a:t>時間は</a:t>
            </a:r>
            <a:r>
              <a:rPr kumimoji="1" lang="en-US" altLang="ja-JP" sz="1800" b="1" dirty="0" smtClean="0">
                <a:latin typeface="ＭＳ Ｐゴシック" pitchFamily="50" charset="-128"/>
                <a:ea typeface="ＭＳ Ｐゴシック" pitchFamily="50" charset="-128"/>
              </a:rPr>
              <a:t>4.5</a:t>
            </a:r>
            <a:endParaRPr kumimoji="1" lang="ja-JP" altLang="en-US" sz="18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二等辺三角形 5"/>
          <p:cNvSpPr/>
          <p:nvPr/>
        </p:nvSpPr>
        <p:spPr bwMode="auto">
          <a:xfrm rot="5400000">
            <a:off x="3527354" y="4556810"/>
            <a:ext cx="157516" cy="54006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2" name="二等辺三角形 21"/>
          <p:cNvSpPr/>
          <p:nvPr/>
        </p:nvSpPr>
        <p:spPr bwMode="auto">
          <a:xfrm>
            <a:off x="6121233" y="6051884"/>
            <a:ext cx="160957" cy="16742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841026" y="3984954"/>
            <a:ext cx="211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CC0000"/>
                </a:solidFill>
                <a:latin typeface="ＭＳ Ｐゴシック" pitchFamily="50" charset="-128"/>
                <a:ea typeface="ＭＳ Ｐゴシック" pitchFamily="50" charset="-128"/>
              </a:rPr>
              <a:t>乱数：</a:t>
            </a:r>
            <a:r>
              <a:rPr kumimoji="1" lang="en-US" altLang="ja-JP" sz="1800" b="1" dirty="0" smtClean="0">
                <a:solidFill>
                  <a:srgbClr val="CC0000"/>
                </a:solidFill>
                <a:latin typeface="ＭＳ Ｐゴシック" pitchFamily="50" charset="-128"/>
                <a:ea typeface="ＭＳ Ｐゴシック" pitchFamily="50" charset="-128"/>
              </a:rPr>
              <a:t>rand( )</a:t>
            </a:r>
            <a:endParaRPr kumimoji="1" lang="ja-JP" altLang="en-US" sz="1800" b="1" dirty="0">
              <a:solidFill>
                <a:srgbClr val="CC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262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E613-AB12-44FC-BC6F-9B6647C094E1}" type="slidenum">
              <a:rPr lang="en-US" altLang="ja-JP"/>
              <a:pPr/>
              <a:t>62</a:t>
            </a:fld>
            <a:endParaRPr lang="en-US" altLang="ja-JP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457200"/>
            <a:ext cx="8055895" cy="762000"/>
          </a:xfrm>
        </p:spPr>
        <p:txBody>
          <a:bodyPr/>
          <a:lstStyle/>
          <a:p>
            <a:r>
              <a:rPr lang="ja-JP" altLang="en-US" dirty="0" smtClean="0"/>
              <a:t>理想的なランダムデータ</a:t>
            </a:r>
            <a:r>
              <a:rPr lang="ja-JP" altLang="en-US" dirty="0"/>
              <a:t>の生成、</a:t>
            </a:r>
            <a:r>
              <a:rPr lang="ja-JP" altLang="en-US" dirty="0">
                <a:solidFill>
                  <a:srgbClr val="FF0000"/>
                </a:solidFill>
              </a:rPr>
              <a:t>逆関数法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累積分布関数</a:t>
            </a:r>
          </a:p>
          <a:p>
            <a:pPr lvl="1"/>
            <a:r>
              <a:rPr lang="ja-JP" altLang="en-US" dirty="0"/>
              <a:t>正規分布の場合</a:t>
            </a:r>
          </a:p>
          <a:p>
            <a:pPr lvl="1"/>
            <a:r>
              <a:rPr lang="ja-JP" altLang="en-US" dirty="0"/>
              <a:t>指数分布の場合</a:t>
            </a:r>
          </a:p>
        </p:txBody>
      </p:sp>
      <p:sp>
        <p:nvSpPr>
          <p:cNvPr id="805908" name="Text Box 20"/>
          <p:cNvSpPr txBox="1">
            <a:spLocks noChangeArrowheads="1"/>
          </p:cNvSpPr>
          <p:nvPr/>
        </p:nvSpPr>
        <p:spPr bwMode="auto">
          <a:xfrm>
            <a:off x="3986213" y="2168525"/>
            <a:ext cx="418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=NORMINV(RAND(),m,s)</a:t>
            </a:r>
          </a:p>
        </p:txBody>
      </p:sp>
      <p:sp>
        <p:nvSpPr>
          <p:cNvPr id="805909" name="Text Box 21"/>
          <p:cNvSpPr txBox="1">
            <a:spLocks noChangeArrowheads="1"/>
          </p:cNvSpPr>
          <p:nvPr/>
        </p:nvSpPr>
        <p:spPr bwMode="auto">
          <a:xfrm>
            <a:off x="4167188" y="2619375"/>
            <a:ext cx="418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/>
              <a:t>=-LN(RAND())</a:t>
            </a:r>
            <a:r>
              <a:rPr lang="en-US" altLang="ja-JP" b="1" dirty="0"/>
              <a:t>*m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151620" y="3474005"/>
            <a:ext cx="5063063" cy="2649989"/>
            <a:chOff x="679067" y="2204573"/>
            <a:chExt cx="5063063" cy="2649989"/>
          </a:xfrm>
        </p:grpSpPr>
        <p:cxnSp>
          <p:nvCxnSpPr>
            <p:cNvPr id="18" name="直線矢印コネクタ 17"/>
            <p:cNvCxnSpPr/>
            <p:nvPr/>
          </p:nvCxnSpPr>
          <p:spPr bwMode="auto">
            <a:xfrm>
              <a:off x="1736685" y="4194085"/>
              <a:ext cx="400544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直線矢印コネクタ 18"/>
            <p:cNvCxnSpPr/>
            <p:nvPr/>
          </p:nvCxnSpPr>
          <p:spPr bwMode="auto">
            <a:xfrm flipV="1">
              <a:off x="1736685" y="3158970"/>
              <a:ext cx="1890210" cy="135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直線矢印コネクタ 19"/>
            <p:cNvCxnSpPr/>
            <p:nvPr/>
          </p:nvCxnSpPr>
          <p:spPr bwMode="auto">
            <a:xfrm flipV="1">
              <a:off x="1736685" y="2573905"/>
              <a:ext cx="0" cy="16201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直線矢印コネクタ 20"/>
            <p:cNvCxnSpPr/>
            <p:nvPr/>
          </p:nvCxnSpPr>
          <p:spPr bwMode="auto">
            <a:xfrm flipH="1">
              <a:off x="3626895" y="3172536"/>
              <a:ext cx="10658" cy="10215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フリーフォーム 21"/>
            <p:cNvSpPr/>
            <p:nvPr/>
          </p:nvSpPr>
          <p:spPr>
            <a:xfrm>
              <a:off x="1871700" y="2650486"/>
              <a:ext cx="3782291" cy="1537454"/>
            </a:xfrm>
            <a:custGeom>
              <a:avLst/>
              <a:gdLst>
                <a:gd name="connsiteX0" fmla="*/ 0 w 3782291"/>
                <a:gd name="connsiteY0" fmla="*/ 1236519 h 1236519"/>
                <a:gd name="connsiteX1" fmla="*/ 613064 w 3782291"/>
                <a:gd name="connsiteY1" fmla="*/ 1070264 h 1236519"/>
                <a:gd name="connsiteX2" fmla="*/ 1340427 w 3782291"/>
                <a:gd name="connsiteY2" fmla="*/ 696191 h 1236519"/>
                <a:gd name="connsiteX3" fmla="*/ 2026227 w 3782291"/>
                <a:gd name="connsiteY3" fmla="*/ 280555 h 1236519"/>
                <a:gd name="connsiteX4" fmla="*/ 2888673 w 3782291"/>
                <a:gd name="connsiteY4" fmla="*/ 62346 h 1236519"/>
                <a:gd name="connsiteX5" fmla="*/ 3782291 w 3782291"/>
                <a:gd name="connsiteY5" fmla="*/ 0 h 123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2291" h="1236519">
                  <a:moveTo>
                    <a:pt x="0" y="1236519"/>
                  </a:moveTo>
                  <a:cubicBezTo>
                    <a:pt x="194830" y="1198419"/>
                    <a:pt x="389660" y="1160319"/>
                    <a:pt x="613064" y="1070264"/>
                  </a:cubicBezTo>
                  <a:cubicBezTo>
                    <a:pt x="836468" y="980209"/>
                    <a:pt x="1104900" y="827809"/>
                    <a:pt x="1340427" y="696191"/>
                  </a:cubicBezTo>
                  <a:cubicBezTo>
                    <a:pt x="1575954" y="564573"/>
                    <a:pt x="1768186" y="386196"/>
                    <a:pt x="2026227" y="280555"/>
                  </a:cubicBezTo>
                  <a:cubicBezTo>
                    <a:pt x="2284268" y="174914"/>
                    <a:pt x="2595996" y="109105"/>
                    <a:pt x="2888673" y="62346"/>
                  </a:cubicBezTo>
                  <a:cubicBezTo>
                    <a:pt x="3181350" y="15587"/>
                    <a:pt x="3481820" y="7793"/>
                    <a:pt x="3782291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79067" y="2204573"/>
              <a:ext cx="2115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b="1" dirty="0" smtClean="0">
                  <a:solidFill>
                    <a:srgbClr val="CC0000"/>
                  </a:solidFill>
                  <a:latin typeface="ＭＳ Ｐゴシック" pitchFamily="50" charset="-128"/>
                  <a:ea typeface="ＭＳ Ｐゴシック" pitchFamily="50" charset="-128"/>
                </a:rPr>
                <a:t>乱数：</a:t>
              </a:r>
              <a:r>
                <a:rPr kumimoji="1" lang="en-US" altLang="ja-JP" sz="1800" b="1" dirty="0" smtClean="0">
                  <a:solidFill>
                    <a:srgbClr val="CC0000"/>
                  </a:solidFill>
                  <a:latin typeface="ＭＳ Ｐゴシック" pitchFamily="50" charset="-128"/>
                  <a:ea typeface="ＭＳ Ｐゴシック" pitchFamily="50" charset="-128"/>
                </a:rPr>
                <a:t>rand( )</a:t>
              </a:r>
              <a:endParaRPr kumimoji="1" lang="ja-JP" altLang="en-US" sz="1800" b="1" dirty="0">
                <a:solidFill>
                  <a:srgbClr val="CC0000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166995"/>
                </p:ext>
              </p:extLst>
            </p:nvPr>
          </p:nvGraphicFramePr>
          <p:xfrm>
            <a:off x="3132389" y="4329100"/>
            <a:ext cx="989012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6008" name="数式" r:id="rId4" imgW="406048" imgH="215713" progId="Equation.3">
                    <p:embed/>
                  </p:oleObj>
                </mc:Choice>
                <mc:Fallback>
                  <p:oleObj name="数式" r:id="rId4" imgW="40604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2389" y="4329100"/>
                          <a:ext cx="989012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511947"/>
                </p:ext>
              </p:extLst>
            </p:nvPr>
          </p:nvGraphicFramePr>
          <p:xfrm>
            <a:off x="1331640" y="3005703"/>
            <a:ext cx="339725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6009" name="数式" r:id="rId6" imgW="114102" imgH="126780" progId="Equation.3">
                    <p:embed/>
                  </p:oleObj>
                </mc:Choice>
                <mc:Fallback>
                  <p:oleObj name="数式" r:id="rId6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3005703"/>
                          <a:ext cx="339725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雲形吹き出し 2"/>
          <p:cNvSpPr/>
          <p:nvPr/>
        </p:nvSpPr>
        <p:spPr bwMode="auto">
          <a:xfrm>
            <a:off x="4763272" y="4677385"/>
            <a:ext cx="2250250" cy="1160837"/>
          </a:xfrm>
          <a:prstGeom prst="cloudCallout">
            <a:avLst>
              <a:gd name="adj1" fmla="val -75783"/>
              <a:gd name="adj2" fmla="val 347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累積分布関数の</a:t>
            </a:r>
            <a:endParaRPr kumimoji="0" lang="en-US" altLang="ja-JP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逆関数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778792" y="3787380"/>
            <a:ext cx="16270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：累積分布関数</a:t>
            </a:r>
            <a:endParaRPr kumimoji="1" lang="ja-JP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962623"/>
              </p:ext>
            </p:extLst>
          </p:nvPr>
        </p:nvGraphicFramePr>
        <p:xfrm>
          <a:off x="6126544" y="3781418"/>
          <a:ext cx="6143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10" name="数式" r:id="rId8" imgW="342720" imgH="203040" progId="Equation.3">
                  <p:embed/>
                </p:oleObj>
              </mc:Choice>
              <mc:Fallback>
                <p:oleObj name="数式" r:id="rId8" imgW="342720" imgH="20304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544" y="3781418"/>
                        <a:ext cx="6143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D235-FAEF-4834-AB51-551877D2A4D6}" type="slidenum">
              <a:rPr lang="en-US" altLang="ja-JP"/>
              <a:pPr/>
              <a:t>63</a:t>
            </a:fld>
            <a:endParaRPr lang="en-US" altLang="ja-JP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EXCEL </a:t>
            </a:r>
            <a:r>
              <a:rPr lang="ja-JP" altLang="en-US"/>
              <a:t>のシミュレーション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ja-JP" altLang="en-US" dirty="0"/>
              <a:t>到着間隔は指数分布、平均６分</a:t>
            </a:r>
          </a:p>
          <a:p>
            <a:pPr lvl="1"/>
            <a:r>
              <a:rPr lang="ja-JP" altLang="en-US" dirty="0"/>
              <a:t>サービス時間は一定　４分</a:t>
            </a:r>
            <a:endParaRPr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64935" name="Object 7"/>
          <p:cNvGraphicFramePr>
            <a:graphicFrameLocks noChangeAspect="1"/>
          </p:cNvGraphicFramePr>
          <p:nvPr/>
        </p:nvGraphicFramePr>
        <p:xfrm>
          <a:off x="1466850" y="3789363"/>
          <a:ext cx="617220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83" name="グラフ" r:id="rId4" imgW="4867275" imgH="1771471" progId="Excel.Sheet.8">
                  <p:embed/>
                </p:oleObj>
              </mc:Choice>
              <mc:Fallback>
                <p:oleObj name="グラフ" r:id="rId4" imgW="4867275" imgH="1771471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3789363"/>
                        <a:ext cx="6172200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112757" y="2753925"/>
                <a:ext cx="48247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kumimoji="1" lang="en-US" altLang="ja-JP" b="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b="0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ja-JP" b="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kumimoji="1" lang="en-US" altLang="ja-JP" b="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1" lang="en-US" altLang="ja-JP" b="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b="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kumimoji="1" lang="en-US" altLang="ja-JP" b="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1" lang="en-US" altLang="ja-JP" b="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b="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57" y="2753925"/>
                <a:ext cx="482471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9086-C815-40AF-A442-C2E58529FB33}" type="slidenum">
              <a:rPr lang="en-US" altLang="ja-JP"/>
              <a:pPr/>
              <a:t>64</a:t>
            </a:fld>
            <a:endParaRPr lang="en-US" altLang="ja-JP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シミュレーションも良いけれど．．．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どれが正しいの？</a:t>
            </a:r>
            <a:endParaRPr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65958" name="Object 6"/>
          <p:cNvGraphicFramePr>
            <a:graphicFrameLocks noChangeAspect="1"/>
          </p:cNvGraphicFramePr>
          <p:nvPr/>
        </p:nvGraphicFramePr>
        <p:xfrm>
          <a:off x="566738" y="2808288"/>
          <a:ext cx="40497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86" name="グラフ" r:id="rId4" imgW="4867275" imgH="1771471" progId="Excel.Sheet.8">
                  <p:embed/>
                </p:oleObj>
              </mc:Choice>
              <mc:Fallback>
                <p:oleObj name="グラフ" r:id="rId4" imgW="4867275" imgH="1771471" progId="Excel.Sheet.8">
                  <p:embed/>
                  <p:pic>
                    <p:nvPicPr>
                      <p:cNvPr id="0" name="Picture 6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808288"/>
                        <a:ext cx="404971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59" name="Object 7"/>
          <p:cNvGraphicFramePr>
            <a:graphicFrameLocks noChangeAspect="1"/>
          </p:cNvGraphicFramePr>
          <p:nvPr/>
        </p:nvGraphicFramePr>
        <p:xfrm>
          <a:off x="566738" y="4714875"/>
          <a:ext cx="4005262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87" name="グラフ" r:id="rId6" imgW="4867275" imgH="1771471" progId="Excel.Sheet.8">
                  <p:embed/>
                </p:oleObj>
              </mc:Choice>
              <mc:Fallback>
                <p:oleObj name="グラフ" r:id="rId6" imgW="4867275" imgH="1771471" progId="Excel.Sheet.8">
                  <p:embed/>
                  <p:pic>
                    <p:nvPicPr>
                      <p:cNvPr id="0" name="Picture 7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714875"/>
                        <a:ext cx="4005262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0" name="Object 8"/>
          <p:cNvGraphicFramePr>
            <a:graphicFrameLocks noChangeAspect="1"/>
          </p:cNvGraphicFramePr>
          <p:nvPr/>
        </p:nvGraphicFramePr>
        <p:xfrm>
          <a:off x="4616450" y="2787650"/>
          <a:ext cx="4102100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88" name="グラフ" r:id="rId8" imgW="4867275" imgH="1771471" progId="Excel.Sheet.8">
                  <p:embed/>
                </p:oleObj>
              </mc:Choice>
              <mc:Fallback>
                <p:oleObj name="グラフ" r:id="rId8" imgW="4867275" imgH="1771471" progId="Excel.Sheet.8">
                  <p:embed/>
                  <p:pic>
                    <p:nvPicPr>
                      <p:cNvPr id="0" name="Picture 8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2787650"/>
                        <a:ext cx="4102100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1" name="Object 9"/>
          <p:cNvGraphicFramePr>
            <a:graphicFrameLocks noChangeAspect="1"/>
          </p:cNvGraphicFramePr>
          <p:nvPr/>
        </p:nvGraphicFramePr>
        <p:xfrm>
          <a:off x="4616450" y="4687888"/>
          <a:ext cx="410210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89" name="グラフ" r:id="rId10" imgW="4867275" imgH="1771471" progId="Excel.Sheet.8">
                  <p:embed/>
                </p:oleObj>
              </mc:Choice>
              <mc:Fallback>
                <p:oleObj name="グラフ" r:id="rId10" imgW="4867275" imgH="1771471" progId="Excel.Sheet.8">
                  <p:embed/>
                  <p:pic>
                    <p:nvPicPr>
                      <p:cNvPr id="0" name="Picture 9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687888"/>
                        <a:ext cx="4102100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右矢印 1"/>
          <p:cNvSpPr/>
          <p:nvPr/>
        </p:nvSpPr>
        <p:spPr bwMode="auto">
          <a:xfrm>
            <a:off x="4436985" y="1808820"/>
            <a:ext cx="360040" cy="63007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4887035" y="1493785"/>
            <a:ext cx="3735415" cy="1260140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chemeClr val="bg1"/>
                </a:solidFill>
                <a:latin typeface="+mj-lt"/>
              </a:rPr>
              <a:t>ばらつきの</a:t>
            </a:r>
            <a:r>
              <a:rPr lang="ja-JP" altLang="en-US" b="1" dirty="0" smtClean="0">
                <a:solidFill>
                  <a:schemeClr val="bg1"/>
                </a:solidFill>
                <a:latin typeface="+mj-lt"/>
              </a:rPr>
              <a:t>まとめ方</a:t>
            </a:r>
            <a:endParaRPr lang="en-US" altLang="ja-JP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236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ページ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483-119D-4BA7-96F8-38A36D4686B2}" type="slidenum">
              <a:rPr lang="en-US" altLang="ja-JP"/>
              <a:pPr/>
              <a:t>65</a:t>
            </a:fld>
            <a:endParaRPr lang="en-US" altLang="ja-JP"/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シミュレーションは標本調査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81950" cy="4419600"/>
          </a:xfrm>
        </p:spPr>
        <p:txBody>
          <a:bodyPr/>
          <a:lstStyle/>
          <a:p>
            <a:r>
              <a:rPr lang="ja-JP" altLang="en-US" dirty="0"/>
              <a:t>シミュレーション実験は標本調査と同じ</a:t>
            </a:r>
          </a:p>
          <a:p>
            <a:pPr lvl="1"/>
            <a:r>
              <a:rPr lang="ja-JP" altLang="en-US" dirty="0"/>
              <a:t>実験結果は、たまたま得られたものに</a:t>
            </a:r>
            <a:r>
              <a:rPr lang="ja-JP" altLang="en-US" dirty="0" smtClean="0"/>
              <a:t>すぎない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　　　　　　　しかし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実験</a:t>
            </a:r>
            <a:r>
              <a:rPr lang="ja-JP" altLang="en-US" dirty="0">
                <a:solidFill>
                  <a:srgbClr val="FF0000"/>
                </a:solidFill>
              </a:rPr>
              <a:t>を繰り返せば、だいたいの様子が分かる</a:t>
            </a:r>
          </a:p>
          <a:p>
            <a:r>
              <a:rPr lang="ja-JP" altLang="en-US" dirty="0" smtClean="0"/>
              <a:t>標本</a:t>
            </a:r>
            <a:r>
              <a:rPr lang="ja-JP" altLang="en-US" dirty="0"/>
              <a:t>調査</a:t>
            </a:r>
          </a:p>
          <a:p>
            <a:pPr lvl="1"/>
            <a:endParaRPr lang="en-US" altLang="ja-JP" dirty="0">
              <a:solidFill>
                <a:srgbClr val="3333FF"/>
              </a:solidFill>
            </a:endParaRPr>
          </a:p>
        </p:txBody>
      </p:sp>
      <p:sp>
        <p:nvSpPr>
          <p:cNvPr id="766985" name="AutoShape 9"/>
          <p:cNvSpPr>
            <a:spLocks/>
          </p:cNvSpPr>
          <p:nvPr/>
        </p:nvSpPr>
        <p:spPr bwMode="auto">
          <a:xfrm>
            <a:off x="521550" y="6039290"/>
            <a:ext cx="3735387" cy="492125"/>
          </a:xfrm>
          <a:prstGeom prst="accentBorderCallout2">
            <a:avLst>
              <a:gd name="adj1" fmla="val 42901"/>
              <a:gd name="adj2" fmla="val 101754"/>
              <a:gd name="adj3" fmla="val 23227"/>
              <a:gd name="adj4" fmla="val 114366"/>
              <a:gd name="adj5" fmla="val -85727"/>
              <a:gd name="adj6" fmla="val 98841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ja-JP" altLang="en-US" sz="1600" b="1">
                <a:solidFill>
                  <a:srgbClr val="FF0000"/>
                </a:solidFill>
                <a:ea typeface="HG丸ｺﾞｼｯｸM-PRO" pitchFamily="50" charset="-128"/>
              </a:rPr>
              <a:t>標本を増やすとばらつきが減る</a:t>
            </a:r>
          </a:p>
        </p:txBody>
      </p:sp>
      <p:sp>
        <p:nvSpPr>
          <p:cNvPr id="766986" name="AutoShape 10"/>
          <p:cNvSpPr>
            <a:spLocks/>
          </p:cNvSpPr>
          <p:nvPr/>
        </p:nvSpPr>
        <p:spPr bwMode="auto">
          <a:xfrm>
            <a:off x="7092280" y="3969060"/>
            <a:ext cx="990110" cy="492125"/>
          </a:xfrm>
          <a:prstGeom prst="accentBorderCallout2">
            <a:avLst>
              <a:gd name="adj1" fmla="val 23227"/>
              <a:gd name="adj2" fmla="val -5912"/>
              <a:gd name="adj3" fmla="val 23227"/>
              <a:gd name="adj4" fmla="val -29185"/>
              <a:gd name="adj5" fmla="val 204258"/>
              <a:gd name="adj6" fmla="val -99285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ja-JP" altLang="en-US" sz="1600" b="1" dirty="0" smtClean="0">
                <a:solidFill>
                  <a:srgbClr val="FF0000"/>
                </a:solidFill>
                <a:ea typeface="HG丸ｺﾞｼｯｸM-PRO" pitchFamily="50" charset="-128"/>
              </a:rPr>
              <a:t>誤差</a:t>
            </a:r>
            <a:endParaRPr lang="ja-JP" altLang="en-US" sz="1600" b="1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sp>
        <p:nvSpPr>
          <p:cNvPr id="766987" name="Oval 11"/>
          <p:cNvSpPr>
            <a:spLocks noChangeArrowheads="1"/>
          </p:cNvSpPr>
          <p:nvPr/>
        </p:nvSpPr>
        <p:spPr bwMode="auto">
          <a:xfrm>
            <a:off x="3536885" y="5229200"/>
            <a:ext cx="809625" cy="449262"/>
          </a:xfrm>
          <a:prstGeom prst="ellipse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6988" name="Oval 12"/>
          <p:cNvSpPr>
            <a:spLocks noChangeArrowheads="1"/>
          </p:cNvSpPr>
          <p:nvPr/>
        </p:nvSpPr>
        <p:spPr bwMode="auto">
          <a:xfrm>
            <a:off x="5337085" y="4959170"/>
            <a:ext cx="945105" cy="540060"/>
          </a:xfrm>
          <a:prstGeom prst="ellipse">
            <a:avLst/>
          </a:prstGeom>
          <a:solidFill>
            <a:srgbClr val="FFFF66">
              <a:alpha val="20000"/>
            </a:srgbClr>
          </a:solidFill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286634" y="4104075"/>
                <a:ext cx="7392107" cy="154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標本平均</m:t>
                      </m:r>
                      <m:r>
                        <a:rPr kumimoji="1" lang="ja-JP" altLang="en-US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　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kumimoji="1" lang="en-US" altLang="ja-JP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en-US" altLang="ja-JP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i="1" dirty="0">
                          <a:solidFill>
                            <a:srgbClr val="0000CC"/>
                          </a:solidFill>
                          <a:latin typeface="Cambria Math"/>
                        </a:rPr>
                        <m:t>分散</m:t>
                      </m:r>
                      <m:r>
                        <a:rPr kumimoji="1" lang="ja-JP" altLang="en-US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　　　　</m:t>
                      </m:r>
                      <m:r>
                        <a:rPr kumimoji="1" lang="en-US" altLang="ja-JP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kumimoji="1" lang="en-US" altLang="ja-JP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kumimoji="1" lang="en-US" altLang="ja-JP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kumimoji="1" lang="ja-JP" altLang="en-US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　　　　</m:t>
                      </m:r>
                      <m:r>
                        <a:rPr kumimoji="1" lang="en-US" altLang="ja-JP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kumimoji="1" lang="en-US" altLang="ja-JP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34" y="4104075"/>
                <a:ext cx="7392107" cy="15467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9"/>
          <p:cNvSpPr>
            <a:spLocks/>
          </p:cNvSpPr>
          <p:nvPr/>
        </p:nvSpPr>
        <p:spPr bwMode="auto">
          <a:xfrm>
            <a:off x="5967155" y="5994285"/>
            <a:ext cx="2250222" cy="492125"/>
          </a:xfrm>
          <a:prstGeom prst="accentBorderCallout2">
            <a:avLst>
              <a:gd name="adj1" fmla="val 51645"/>
              <a:gd name="adj2" fmla="val -4090"/>
              <a:gd name="adj3" fmla="val 29785"/>
              <a:gd name="adj4" fmla="val -23797"/>
              <a:gd name="adj5" fmla="val -83542"/>
              <a:gd name="adj6" fmla="val 2103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ja-JP" altLang="en-US" sz="1600" b="1" dirty="0" smtClean="0">
                <a:solidFill>
                  <a:srgbClr val="FF0000"/>
                </a:solidFill>
                <a:ea typeface="HG丸ｺﾞｼｯｸM-PRO" pitchFamily="50" charset="-128"/>
              </a:rPr>
              <a:t>誤差はあまり減らない</a:t>
            </a:r>
            <a:endParaRPr lang="ja-JP" altLang="en-US" sz="1600" b="1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417205" y="5229200"/>
            <a:ext cx="809625" cy="449262"/>
          </a:xfrm>
          <a:prstGeom prst="ellipse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3293985"/>
            <a:ext cx="56578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4582-FF36-4D3E-947D-6C70D6558153}" type="slidenum">
              <a:rPr lang="en-US" altLang="ja-JP"/>
              <a:pPr/>
              <a:t>66</a:t>
            </a:fld>
            <a:endParaRPr lang="en-US" altLang="ja-JP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平均待ち時間の公式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81950" cy="4419600"/>
          </a:xfrm>
        </p:spPr>
        <p:txBody>
          <a:bodyPr/>
          <a:lstStyle/>
          <a:p>
            <a:r>
              <a:rPr lang="ja-JP" altLang="en-US" dirty="0"/>
              <a:t>ポラツェックヒンチンの公式</a:t>
            </a:r>
            <a:r>
              <a:rPr lang="ja-JP" altLang="en-US" dirty="0" smtClean="0"/>
              <a:t>：</a:t>
            </a:r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267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816805" y="2303875"/>
                <a:ext cx="3331040" cy="916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𝑾</m:t>
                      </m:r>
                      <m:r>
                        <a:rPr kumimoji="1" lang="en-US" altLang="ja-JP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1" i="1">
                          <a:solidFill>
                            <a:srgbClr val="0000CC"/>
                          </a:solidFill>
                          <a:latin typeface="Cambria Math"/>
                        </a:rPr>
                        <m:t>𝒎</m:t>
                      </m:r>
                      <m:f>
                        <m:fPr>
                          <m:ctrlP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kumimoji="1" lang="en-US" altLang="ja-JP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𝝆</m:t>
                          </m:r>
                        </m:num>
                        <m:den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kumimoji="1" lang="ja-JP" alt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805" y="2303875"/>
                <a:ext cx="3331040" cy="916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強調線吹き出し 1 2"/>
          <p:cNvSpPr/>
          <p:nvPr/>
        </p:nvSpPr>
        <p:spPr bwMode="auto">
          <a:xfrm>
            <a:off x="3581890" y="3654025"/>
            <a:ext cx="945105" cy="405045"/>
          </a:xfrm>
          <a:prstGeom prst="accentCallout1">
            <a:avLst>
              <a:gd name="adj1" fmla="val 46281"/>
              <a:gd name="adj2" fmla="val 99037"/>
              <a:gd name="adj3" fmla="val 134525"/>
              <a:gd name="adj4" fmla="val 2354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公式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強調線吹き出し 1 10"/>
          <p:cNvSpPr/>
          <p:nvPr/>
        </p:nvSpPr>
        <p:spPr bwMode="auto">
          <a:xfrm>
            <a:off x="2231740" y="4554125"/>
            <a:ext cx="2115236" cy="405045"/>
          </a:xfrm>
          <a:prstGeom prst="accentCallout1">
            <a:avLst>
              <a:gd name="adj1" fmla="val 35269"/>
              <a:gd name="adj2" fmla="val 99342"/>
              <a:gd name="adj3" fmla="val 71204"/>
              <a:gd name="adj4" fmla="val 1394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シミュレーション</a:t>
            </a:r>
          </a:p>
        </p:txBody>
      </p:sp>
      <p:sp>
        <p:nvSpPr>
          <p:cNvPr id="4" name="雲形吹き出し 3"/>
          <p:cNvSpPr/>
          <p:nvPr/>
        </p:nvSpPr>
        <p:spPr bwMode="auto">
          <a:xfrm>
            <a:off x="6597225" y="2635817"/>
            <a:ext cx="2427531" cy="3522095"/>
          </a:xfrm>
          <a:prstGeom prst="cloudCallout">
            <a:avLst>
              <a:gd name="adj1" fmla="val -69278"/>
              <a:gd name="adj2" fmla="val -5451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Osaka" charset="-128"/>
              </a:rPr>
              <a:t>混雑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Osaka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Osaka" charset="-128"/>
              </a:rPr>
              <a:t>してくると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Osaka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Osaka" charset="-128"/>
              </a:rPr>
              <a:t>ばらつきが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Osaka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Osaka" charset="-128"/>
              </a:rPr>
              <a:t>大きくなる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DB4D-18C4-4415-94C4-B8B71632BFD0}" type="slidenum">
              <a:rPr lang="en-US" altLang="ja-JP"/>
              <a:pPr/>
              <a:t>67</a:t>
            </a:fld>
            <a:endParaRPr lang="en-US" altLang="ja-JP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やはり、確率計算も必要か？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簡単な計算くらいは．．．</a:t>
            </a: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807941" name="Picture 5" descr="BD06686_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450" y="4062413"/>
            <a:ext cx="1443038" cy="18732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36585" y="2438890"/>
                <a:ext cx="7738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ja-JP" sz="2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1" lang="en-US" altLang="ja-JP" sz="2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𝐦𝐚𝐱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kumimoji="1" lang="en-US" altLang="ja-JP" sz="2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kumimoji="1" lang="en-US" altLang="ja-JP" sz="2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  <m:r>
                                        <a:rPr kumimoji="1" lang="en-US" altLang="ja-JP" sz="28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kumimoji="1" lang="en-US" altLang="ja-JP" sz="2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kumimoji="1" lang="en-US" altLang="ja-JP" sz="2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+…+</m:t>
                                      </m:r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kumimoji="1" lang="en-US" altLang="ja-JP" sz="2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85" y="2438890"/>
                <a:ext cx="773885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120B-77DC-4FEA-B85A-00195D3662BA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銀行のＡＴＭ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ロープの効果</a:t>
            </a:r>
          </a:p>
          <a:p>
            <a:r>
              <a:rPr lang="ja-JP" altLang="en-US"/>
              <a:t>ＡＴＭの前に張ってあるロープは何のため</a:t>
            </a:r>
          </a:p>
          <a:p>
            <a:pPr lvl="1"/>
            <a:r>
              <a:rPr lang="ja-JP" altLang="en-US"/>
              <a:t>行列を整理する</a:t>
            </a:r>
          </a:p>
          <a:p>
            <a:pPr lvl="1"/>
            <a:r>
              <a:rPr lang="ja-JP" altLang="en-US"/>
              <a:t>順番に利用してもらう</a:t>
            </a:r>
          </a:p>
          <a:p>
            <a:pPr lvl="1"/>
            <a:r>
              <a:rPr lang="ja-JP" altLang="en-US"/>
              <a:t>？？？</a:t>
            </a:r>
          </a:p>
        </p:txBody>
      </p:sp>
      <p:pic>
        <p:nvPicPr>
          <p:cNvPr id="934919" name="Picture 7" descr="C:\Users\sakasegawa\AppData\Local\Microsoft\Windows\Temporary Internet Files\Content.IE5\7TCRGI7I\MP9004118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05" y="4014065"/>
            <a:ext cx="3311860" cy="22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C35-032B-4B34-83B0-94DD7E91AFC3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生産システムへの適用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多品種少量生産で工程の処理時間はばらつく</a:t>
            </a:r>
          </a:p>
          <a:p>
            <a:r>
              <a:rPr lang="ja-JP" altLang="en-US"/>
              <a:t>時々落ちる（チョコ停）</a:t>
            </a:r>
          </a:p>
          <a:p>
            <a:r>
              <a:rPr lang="ja-JP" altLang="en-US"/>
              <a:t>前工程からはスムーズに流れてこない</a:t>
            </a:r>
          </a:p>
          <a:p>
            <a:r>
              <a:rPr lang="ja-JP" altLang="en-US"/>
              <a:t>後工程が引き取ってくれない</a:t>
            </a:r>
          </a:p>
          <a:p>
            <a:r>
              <a:rPr lang="ja-JP" altLang="en-US"/>
              <a:t>仕掛かり在庫の適正管理</a:t>
            </a:r>
          </a:p>
          <a:p>
            <a:r>
              <a:rPr lang="ja-JP" altLang="en-US"/>
              <a:t>ジャストインタイム生産工場において、最適なカンバン枚数はどれくらいか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F00-F2D8-4E40-9D47-E9DB3B8E514E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不動産の供給問題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部屋を借りたい</a:t>
            </a:r>
          </a:p>
          <a:p>
            <a:r>
              <a:rPr lang="ja-JP" altLang="en-US"/>
              <a:t>開いている部屋を選び、契約する</a:t>
            </a:r>
          </a:p>
          <a:p>
            <a:r>
              <a:rPr lang="ja-JP" altLang="en-US"/>
              <a:t>借りている部屋を退去する</a:t>
            </a:r>
          </a:p>
          <a:p>
            <a:pPr lvl="1"/>
            <a:r>
              <a:rPr lang="ja-JP" altLang="en-US"/>
              <a:t>次の借りたい人が来るまで部屋は遊んでいる</a:t>
            </a:r>
          </a:p>
          <a:p>
            <a:r>
              <a:rPr lang="ja-JP" altLang="en-US"/>
              <a:t>サービス時間　＝　契約期間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書式">
  <a:themeElements>
    <a:clrScheme name="標準書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書式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  <a:ea typeface="Osaka" charset="-128"/>
          </a:defRPr>
        </a:defPPr>
      </a:lstStyle>
    </a:lnDef>
  </a:objectDefaults>
  <a:extraClrSchemeLst>
    <a:extraClrScheme>
      <a:clrScheme name="標準書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17655</TotalTime>
  <Words>1810</Words>
  <Application>Microsoft Office PowerPoint</Application>
  <PresentationFormat>画面に合わせる (4:3)</PresentationFormat>
  <Paragraphs>586</Paragraphs>
  <Slides>67</Slides>
  <Notes>66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79" baseType="lpstr">
      <vt:lpstr>HG丸ｺﾞｼｯｸM-PRO</vt:lpstr>
      <vt:lpstr>ＭＳ Ｐゴシック</vt:lpstr>
      <vt:lpstr>ＭＳ Ｐ明朝</vt:lpstr>
      <vt:lpstr>Osaka</vt:lpstr>
      <vt:lpstr>Arial</vt:lpstr>
      <vt:lpstr>Cambria Math</vt:lpstr>
      <vt:lpstr>Courier New</vt:lpstr>
      <vt:lpstr>Times</vt:lpstr>
      <vt:lpstr>Wingdings</vt:lpstr>
      <vt:lpstr>標準書式</vt:lpstr>
      <vt:lpstr>数式</vt:lpstr>
      <vt:lpstr>グラフ</vt:lpstr>
      <vt:lpstr>基礎オペレーションズリサーチ  待ち行列理論</vt:lpstr>
      <vt:lpstr>待ち行列理論とは</vt:lpstr>
      <vt:lpstr>銀行の昼休みは大混雑</vt:lpstr>
      <vt:lpstr>道路の通勤ラッシュ</vt:lpstr>
      <vt:lpstr>携帯電話の設備設計</vt:lpstr>
      <vt:lpstr>携帯電話の設備設計</vt:lpstr>
      <vt:lpstr>銀行のＡＴＭ</vt:lpstr>
      <vt:lpstr>生産システムへの適用</vt:lpstr>
      <vt:lpstr>不動産の供給問題</vt:lpstr>
      <vt:lpstr>エレベータの待ち時間</vt:lpstr>
      <vt:lpstr>待ち行列理論</vt:lpstr>
      <vt:lpstr>待ち行列理論の目的</vt:lpstr>
      <vt:lpstr>混雑現象のモデル分析</vt:lpstr>
      <vt:lpstr>「客」「窓口」「サービス」</vt:lpstr>
      <vt:lpstr>「客」の在庫管理</vt:lpstr>
      <vt:lpstr>グラフを使った分析</vt:lpstr>
      <vt:lpstr>累積グラフを使った分析</vt:lpstr>
      <vt:lpstr>平均値解析</vt:lpstr>
      <vt:lpstr>ＴＤＳの瞬間滞在者数の測り方</vt:lpstr>
      <vt:lpstr>平均滞在時間はどうやって測る？</vt:lpstr>
      <vt:lpstr>滞在客数と滞在時間の関係は？</vt:lpstr>
      <vt:lpstr>面積計算　考え方 その１</vt:lpstr>
      <vt:lpstr>面積計算　考え方 その２</vt:lpstr>
      <vt:lpstr>リトルの公式</vt:lpstr>
      <vt:lpstr>平均値による分析－不変式</vt:lpstr>
      <vt:lpstr>例　駐車スペースは何台分必要か？</vt:lpstr>
      <vt:lpstr>パーキングロットの設計</vt:lpstr>
      <vt:lpstr>コールセンターの設計</vt:lpstr>
      <vt:lpstr>ラッシュアワーの問題  累積グラフと流体近似</vt:lpstr>
      <vt:lpstr>ラッシュアワーの問題</vt:lpstr>
      <vt:lpstr>ラッシュアワーの問題</vt:lpstr>
      <vt:lpstr>ラッシュアワー（累積グラフ）</vt:lpstr>
      <vt:lpstr>ラッシュアワー（累積グラフ）</vt:lpstr>
      <vt:lpstr>ラッシュアワー（累積グラフ）</vt:lpstr>
      <vt:lpstr>ラッシュアワー（累積グラフ）</vt:lpstr>
      <vt:lpstr>平均値とばらつき</vt:lpstr>
      <vt:lpstr>平均値による分析－定常条件</vt:lpstr>
      <vt:lpstr>平均値による分析－定常条件</vt:lpstr>
      <vt:lpstr>待ち行列理論の主たる対象</vt:lpstr>
      <vt:lpstr>現実の問題の分析</vt:lpstr>
      <vt:lpstr>ばらつきの影響</vt:lpstr>
      <vt:lpstr>バスの待ち時間</vt:lpstr>
      <vt:lpstr>バスの待ち時間－－累積グラフ</vt:lpstr>
      <vt:lpstr>バスの待ち時間のグラフ化</vt:lpstr>
      <vt:lpstr>バスの平均待ち時間</vt:lpstr>
      <vt:lpstr>バスの平均待ち時間</vt:lpstr>
      <vt:lpstr>バスの平均待ち時間</vt:lpstr>
      <vt:lpstr>バスの平均待ち時間</vt:lpstr>
      <vt:lpstr>携帯電話の呼損率</vt:lpstr>
      <vt:lpstr>携帯電話の掛かりにくさ</vt:lpstr>
      <vt:lpstr>携帯電話の呼損率</vt:lpstr>
      <vt:lpstr>使用回線数算出のための確率モデル</vt:lpstr>
      <vt:lpstr>呼損率の公式（アーランの呼損式）</vt:lpstr>
      <vt:lpstr>アーランの呼損式（呼損率）</vt:lpstr>
      <vt:lpstr>待ち時間のシミュレーション分析</vt:lpstr>
      <vt:lpstr>待ち時間と到着、サービスの関係</vt:lpstr>
      <vt:lpstr>リンドレーの公式</vt:lpstr>
      <vt:lpstr>リンドレーの公式を利用した分析</vt:lpstr>
      <vt:lpstr>シミュレーション分析</vt:lpstr>
      <vt:lpstr>数値実験</vt:lpstr>
      <vt:lpstr>架空サービス時間、到着間隔の生成</vt:lpstr>
      <vt:lpstr>理想的なランダムデータの生成、逆関数法</vt:lpstr>
      <vt:lpstr>EXCEL のシミュレーション</vt:lpstr>
      <vt:lpstr>シミュレーションも良いけれど．．．</vt:lpstr>
      <vt:lpstr>シミュレーションは標本調査</vt:lpstr>
      <vt:lpstr>平均待ち時間の公式</vt:lpstr>
      <vt:lpstr>やはり、確率計算も必要か？</vt:lpstr>
    </vt:vector>
  </TitlesOfParts>
  <Company>早稲田大学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待ち行列理論</dc:title>
  <dc:subject>基礎オペレーションズリサーチ</dc:subject>
  <dc:creator>逆瀬川 浩孝</dc:creator>
  <cp:lastModifiedBy>逆瀬川浩孝</cp:lastModifiedBy>
  <cp:revision>181</cp:revision>
  <cp:lastPrinted>2013-12-17T03:22:47Z</cp:lastPrinted>
  <dcterms:created xsi:type="dcterms:W3CDTF">2001-10-06T07:17:24Z</dcterms:created>
  <dcterms:modified xsi:type="dcterms:W3CDTF">2013-12-17T13:11:17Z</dcterms:modified>
</cp:coreProperties>
</file>