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76"/>
  </p:notesMasterIdLst>
  <p:handoutMasterIdLst>
    <p:handoutMasterId r:id="rId77"/>
  </p:handoutMasterIdLst>
  <p:sldIdLst>
    <p:sldId id="426" r:id="rId2"/>
    <p:sldId id="341" r:id="rId3"/>
    <p:sldId id="391" r:id="rId4"/>
    <p:sldId id="342" r:id="rId5"/>
    <p:sldId id="343" r:id="rId6"/>
    <p:sldId id="404" r:id="rId7"/>
    <p:sldId id="455" r:id="rId8"/>
    <p:sldId id="392" r:id="rId9"/>
    <p:sldId id="403" r:id="rId10"/>
    <p:sldId id="344" r:id="rId11"/>
    <p:sldId id="427" r:id="rId12"/>
    <p:sldId id="429" r:id="rId13"/>
    <p:sldId id="430" r:id="rId14"/>
    <p:sldId id="431" r:id="rId15"/>
    <p:sldId id="432" r:id="rId16"/>
    <p:sldId id="450" r:id="rId17"/>
    <p:sldId id="451" r:id="rId18"/>
    <p:sldId id="393" r:id="rId19"/>
    <p:sldId id="453" r:id="rId20"/>
    <p:sldId id="405" r:id="rId21"/>
    <p:sldId id="419" r:id="rId22"/>
    <p:sldId id="424" r:id="rId23"/>
    <p:sldId id="452" r:id="rId24"/>
    <p:sldId id="346" r:id="rId25"/>
    <p:sldId id="433" r:id="rId26"/>
    <p:sldId id="400" r:id="rId27"/>
    <p:sldId id="348" r:id="rId28"/>
    <p:sldId id="420" r:id="rId29"/>
    <p:sldId id="350" r:id="rId30"/>
    <p:sldId id="422" r:id="rId31"/>
    <p:sldId id="421" r:id="rId32"/>
    <p:sldId id="354" r:id="rId33"/>
    <p:sldId id="356" r:id="rId34"/>
    <p:sldId id="397" r:id="rId35"/>
    <p:sldId id="390" r:id="rId36"/>
    <p:sldId id="355" r:id="rId37"/>
    <p:sldId id="360" r:id="rId38"/>
    <p:sldId id="444" r:id="rId39"/>
    <p:sldId id="438" r:id="rId40"/>
    <p:sldId id="441" r:id="rId41"/>
    <p:sldId id="439" r:id="rId42"/>
    <p:sldId id="440" r:id="rId43"/>
    <p:sldId id="445" r:id="rId44"/>
    <p:sldId id="442" r:id="rId45"/>
    <p:sldId id="446" r:id="rId46"/>
    <p:sldId id="399" r:id="rId47"/>
    <p:sldId id="363" r:id="rId48"/>
    <p:sldId id="448" r:id="rId49"/>
    <p:sldId id="364" r:id="rId50"/>
    <p:sldId id="418" r:id="rId51"/>
    <p:sldId id="365" r:id="rId52"/>
    <p:sldId id="367" r:id="rId53"/>
    <p:sldId id="370" r:id="rId54"/>
    <p:sldId id="423" r:id="rId55"/>
    <p:sldId id="449" r:id="rId56"/>
    <p:sldId id="373" r:id="rId57"/>
    <p:sldId id="383" r:id="rId58"/>
    <p:sldId id="384" r:id="rId59"/>
    <p:sldId id="447" r:id="rId60"/>
    <p:sldId id="415" r:id="rId61"/>
    <p:sldId id="374" r:id="rId62"/>
    <p:sldId id="417" r:id="rId63"/>
    <p:sldId id="436" r:id="rId64"/>
    <p:sldId id="434" r:id="rId65"/>
    <p:sldId id="435" r:id="rId66"/>
    <p:sldId id="416" r:id="rId67"/>
    <p:sldId id="437" r:id="rId68"/>
    <p:sldId id="414" r:id="rId69"/>
    <p:sldId id="398" r:id="rId70"/>
    <p:sldId id="375" r:id="rId71"/>
    <p:sldId id="376" r:id="rId72"/>
    <p:sldId id="413" r:id="rId73"/>
    <p:sldId id="377" r:id="rId74"/>
    <p:sldId id="425" r:id="rId75"/>
  </p:sldIdLst>
  <p:sldSz cx="9144000" cy="6858000" type="screen4x3"/>
  <p:notesSz cx="6735763" cy="9866313"/>
  <p:defaultTextStyle>
    <a:defPPr>
      <a:defRPr lang="ja-JP"/>
    </a:defPPr>
    <a:lvl1pPr algn="ctr" rtl="0" fontAlgn="base">
      <a:spcBef>
        <a:spcPct val="0"/>
      </a:spcBef>
      <a:spcAft>
        <a:spcPct val="0"/>
      </a:spcAft>
      <a:defRPr sz="2400" kern="1200">
        <a:solidFill>
          <a:schemeClr val="tx1"/>
        </a:solidFill>
        <a:latin typeface="Courier New" pitchFamily="49" charset="0"/>
        <a:ea typeface="Osaka" charset="-128"/>
        <a:cs typeface="+mn-cs"/>
      </a:defRPr>
    </a:lvl1pPr>
    <a:lvl2pPr marL="457200" algn="ctr" rtl="0" fontAlgn="base">
      <a:spcBef>
        <a:spcPct val="0"/>
      </a:spcBef>
      <a:spcAft>
        <a:spcPct val="0"/>
      </a:spcAft>
      <a:defRPr sz="2400" kern="1200">
        <a:solidFill>
          <a:schemeClr val="tx1"/>
        </a:solidFill>
        <a:latin typeface="Courier New" pitchFamily="49" charset="0"/>
        <a:ea typeface="Osaka" charset="-128"/>
        <a:cs typeface="+mn-cs"/>
      </a:defRPr>
    </a:lvl2pPr>
    <a:lvl3pPr marL="914400" algn="ctr" rtl="0" fontAlgn="base">
      <a:spcBef>
        <a:spcPct val="0"/>
      </a:spcBef>
      <a:spcAft>
        <a:spcPct val="0"/>
      </a:spcAft>
      <a:defRPr sz="2400" kern="1200">
        <a:solidFill>
          <a:schemeClr val="tx1"/>
        </a:solidFill>
        <a:latin typeface="Courier New" pitchFamily="49" charset="0"/>
        <a:ea typeface="Osaka" charset="-128"/>
        <a:cs typeface="+mn-cs"/>
      </a:defRPr>
    </a:lvl3pPr>
    <a:lvl4pPr marL="1371600" algn="ctr" rtl="0" fontAlgn="base">
      <a:spcBef>
        <a:spcPct val="0"/>
      </a:spcBef>
      <a:spcAft>
        <a:spcPct val="0"/>
      </a:spcAft>
      <a:defRPr sz="2400" kern="1200">
        <a:solidFill>
          <a:schemeClr val="tx1"/>
        </a:solidFill>
        <a:latin typeface="Courier New" pitchFamily="49" charset="0"/>
        <a:ea typeface="Osaka" charset="-128"/>
        <a:cs typeface="+mn-cs"/>
      </a:defRPr>
    </a:lvl4pPr>
    <a:lvl5pPr marL="1828800" algn="ctr" rtl="0" fontAlgn="base">
      <a:spcBef>
        <a:spcPct val="0"/>
      </a:spcBef>
      <a:spcAft>
        <a:spcPct val="0"/>
      </a:spcAft>
      <a:defRPr sz="2400" kern="1200">
        <a:solidFill>
          <a:schemeClr val="tx1"/>
        </a:solidFill>
        <a:latin typeface="Courier New" pitchFamily="49" charset="0"/>
        <a:ea typeface="Osaka" charset="-128"/>
        <a:cs typeface="+mn-cs"/>
      </a:defRPr>
    </a:lvl5pPr>
    <a:lvl6pPr marL="2286000" algn="l" defTabSz="914400" rtl="0" eaLnBrk="1" latinLnBrk="0" hangingPunct="1">
      <a:defRPr sz="2400" kern="1200">
        <a:solidFill>
          <a:schemeClr val="tx1"/>
        </a:solidFill>
        <a:latin typeface="Courier New" pitchFamily="49" charset="0"/>
        <a:ea typeface="Osaka" charset="-128"/>
        <a:cs typeface="+mn-cs"/>
      </a:defRPr>
    </a:lvl6pPr>
    <a:lvl7pPr marL="2743200" algn="l" defTabSz="914400" rtl="0" eaLnBrk="1" latinLnBrk="0" hangingPunct="1">
      <a:defRPr sz="2400" kern="1200">
        <a:solidFill>
          <a:schemeClr val="tx1"/>
        </a:solidFill>
        <a:latin typeface="Courier New" pitchFamily="49" charset="0"/>
        <a:ea typeface="Osaka" charset="-128"/>
        <a:cs typeface="+mn-cs"/>
      </a:defRPr>
    </a:lvl7pPr>
    <a:lvl8pPr marL="3200400" algn="l" defTabSz="914400" rtl="0" eaLnBrk="1" latinLnBrk="0" hangingPunct="1">
      <a:defRPr sz="2400" kern="1200">
        <a:solidFill>
          <a:schemeClr val="tx1"/>
        </a:solidFill>
        <a:latin typeface="Courier New" pitchFamily="49" charset="0"/>
        <a:ea typeface="Osaka" charset="-128"/>
        <a:cs typeface="+mn-cs"/>
      </a:defRPr>
    </a:lvl8pPr>
    <a:lvl9pPr marL="3657600" algn="l" defTabSz="914400" rtl="0" eaLnBrk="1" latinLnBrk="0" hangingPunct="1">
      <a:defRPr sz="2400" kern="1200">
        <a:solidFill>
          <a:schemeClr val="tx1"/>
        </a:solidFill>
        <a:latin typeface="Courier New" pitchFamily="49" charset="0"/>
        <a:ea typeface="Osaka" charset="-128"/>
        <a:cs typeface="+mn-cs"/>
      </a:defRPr>
    </a:lvl9pPr>
  </p:defaultTextStyle>
  <p:modifyVerifier cryptProviderType="rsaFull" cryptAlgorithmClass="hash" cryptAlgorithmType="typeAny" cryptAlgorithmSid="4" spinCount="100000" saltData="UEUxL6tj87exRbMLepbtug==" hashData="pAfxAWRlNnKZY61HqELTvhpnW84="/>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2C8"/>
    <a:srgbClr val="FF0000"/>
    <a:srgbClr val="FF0066"/>
    <a:srgbClr val="040000"/>
    <a:srgbClr val="6D6599"/>
    <a:srgbClr val="907ACC"/>
    <a:srgbClr val="385961"/>
    <a:srgbClr val="31297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397" autoAdjust="0"/>
  </p:normalViewPr>
  <p:slideViewPr>
    <p:cSldViewPr snapToGrid="0">
      <p:cViewPr varScale="1">
        <p:scale>
          <a:sx n="61" d="100"/>
          <a:sy n="61" d="100"/>
        </p:scale>
        <p:origin x="-86" y="-149"/>
      </p:cViewPr>
      <p:guideLst>
        <p:guide orient="horz" pos="2160"/>
        <p:guide pos="2880"/>
      </p:guideLst>
    </p:cSldViewPr>
  </p:slideViewPr>
  <p:outlineViewPr>
    <p:cViewPr>
      <p:scale>
        <a:sx n="33" d="100"/>
        <a:sy n="33" d="100"/>
      </p:scale>
      <p:origin x="0" y="25596"/>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66" d="100"/>
          <a:sy n="66" d="100"/>
        </p:scale>
        <p:origin x="1400136050" y="1947347792"/>
      </p:cViewPr>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G:\_lectureNote2010\_&#22522;&#30990;&#65327;&#65330;\ior.excel\ior2009simul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_lectureNote2010\_&#22522;&#30990;&#65327;&#65330;\ior.excel\ior2009simulat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_&#35611;&#32681;&#12494;&#12540;&#12488;\&#22522;&#30990;OR\&#22522;&#30990;OR2007\ior2007.excel\&#12471;&#12511;&#12517;&#12524;&#12540;&#12471;&#12519;&#12531;\&#12471;&#12511;&#12517;&#12524;&#12540;&#12471;&#12519;&#12531;&#37197;&#24067;&#29992;&#30053;&#3529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02405949256338E-2"/>
          <c:y val="5.1400554097404488E-2"/>
          <c:w val="0.8522058180227472"/>
          <c:h val="0.84568277923592883"/>
        </c:manualLayout>
      </c:layout>
      <c:scatterChart>
        <c:scatterStyle val="lineMarker"/>
        <c:varyColors val="0"/>
        <c:ser>
          <c:idx val="1"/>
          <c:order val="0"/>
          <c:tx>
            <c:strRef>
              <c:f>新製品の普及!$C$8</c:f>
              <c:strCache>
                <c:ptCount val="1"/>
                <c:pt idx="0">
                  <c:v>ケース２</c:v>
                </c:pt>
              </c:strCache>
            </c:strRef>
          </c:tx>
          <c:marker>
            <c:symbol val="none"/>
          </c:marker>
          <c:xVal>
            <c:numRef>
              <c:f>新製品の普及!$A$9:$A$109</c:f>
              <c:numCache>
                <c:formatCode>General</c:formatCode>
                <c:ptCount val="10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numCache>
            </c:numRef>
          </c:xVal>
          <c:yVal>
            <c:numRef>
              <c:f>新製品の普及!$C$9:$C$109</c:f>
              <c:numCache>
                <c:formatCode>General</c:formatCode>
                <c:ptCount val="101"/>
                <c:pt idx="0">
                  <c:v>0.01</c:v>
                </c:pt>
                <c:pt idx="1">
                  <c:v>1.5445E-2</c:v>
                </c:pt>
                <c:pt idx="2">
                  <c:v>2.1128097598749999E-2</c:v>
                </c:pt>
                <c:pt idx="3">
                  <c:v>2.7056542165286634E-2</c:v>
                </c:pt>
                <c:pt idx="4">
                  <c:v>3.3237483739027435E-2</c:v>
                </c:pt>
                <c:pt idx="5">
                  <c:v>3.9677933991018564E-2</c:v>
                </c:pt>
                <c:pt idx="6">
                  <c:v>4.6384724098324621E-2</c:v>
                </c:pt>
                <c:pt idx="7">
                  <c:v>5.3364459551265342E-2</c:v>
                </c:pt>
                <c:pt idx="8">
                  <c:v>6.062347195391235E-2</c:v>
                </c:pt>
                <c:pt idx="9">
                  <c:v>6.8167767924251069E-2</c:v>
                </c:pt>
                <c:pt idx="10">
                  <c:v>7.6002975251653643E-2</c:v>
                </c:pt>
                <c:pt idx="11">
                  <c:v>8.4134286525622881E-2</c:v>
                </c:pt>
                <c:pt idx="12">
                  <c:v>9.2566400510817132E-2</c:v>
                </c:pt>
                <c:pt idx="13">
                  <c:v>0.10130346160862745</c:v>
                </c:pt>
                <c:pt idx="14">
                  <c:v>0.11034899781432116</c:v>
                </c:pt>
                <c:pt idx="15">
                  <c:v>0.11970585765003436</c:v>
                </c:pt>
                <c:pt idx="16">
                  <c:v>0.12937614662649938</c:v>
                </c:pt>
                <c:pt idx="17">
                  <c:v>0.13936116385889577</c:v>
                </c:pt>
                <c:pt idx="18">
                  <c:v>0.14966133953294078</c:v>
                </c:pt>
                <c:pt idx="19">
                  <c:v>0.1602761739843834</c:v>
                </c:pt>
                <c:pt idx="20">
                  <c:v>0.17120417921632702</c:v>
                </c:pt>
                <c:pt idx="21">
                  <c:v>0.18244282373200493</c:v>
                </c:pt>
                <c:pt idx="22">
                  <c:v>0.19398848160337978</c:v>
                </c:pt>
                <c:pt idx="23">
                  <c:v>0.20583638672579263</c:v>
                </c:pt>
                <c:pt idx="24">
                  <c:v>0.2179805932234368</c:v>
                </c:pt>
                <c:pt idx="25">
                  <c:v>0.23041394296738937</c:v>
                </c:pt>
                <c:pt idx="26">
                  <c:v>0.24312804114523293</c:v>
                </c:pt>
                <c:pt idx="27">
                  <c:v>0.25611324077721248</c:v>
                </c:pt>
                <c:pt idx="28">
                  <c:v>0.26935863700711671</c:v>
                </c:pt>
                <c:pt idx="29">
                  <c:v>0.28285207190592038</c:v>
                </c:pt>
                <c:pt idx="30">
                  <c:v>0.29658015041261321</c:v>
                </c:pt>
                <c:pt idx="31">
                  <c:v>0.31052826790024241</c:v>
                </c:pt>
                <c:pt idx="32">
                  <c:v>0.3246806496974971</c:v>
                </c:pt>
                <c:pt idx="33">
                  <c:v>0.33902040271948503</c:v>
                </c:pt>
                <c:pt idx="34">
                  <c:v>0.35352957916885774</c:v>
                </c:pt>
                <c:pt idx="35">
                  <c:v>0.36818925206409087</c:v>
                </c:pt>
                <c:pt idx="36">
                  <c:v>0.38297960214019922</c:v>
                </c:pt>
                <c:pt idx="37">
                  <c:v>0.39788001545373491</c:v>
                </c:pt>
                <c:pt idx="38">
                  <c:v>0.41286919081427975</c:v>
                </c:pt>
                <c:pt idx="39">
                  <c:v>0.42792525596474046</c:v>
                </c:pt>
                <c:pt idx="40">
                  <c:v>0.44302589124852937</c:v>
                </c:pt>
                <c:pt idx="41">
                  <c:v>0.45814845933888548</c:v>
                </c:pt>
                <c:pt idx="42">
                  <c:v>0.4732701394694056</c:v>
                </c:pt>
                <c:pt idx="43">
                  <c:v>0.48836806449985931</c:v>
                </c:pt>
                <c:pt idx="44">
                  <c:v>0.50341945908118602</c:v>
                </c:pt>
                <c:pt idx="45">
                  <c:v>0.51840177715075964</c:v>
                </c:pt>
                <c:pt idx="46">
                  <c:v>0.5332928369948905</c:v>
                </c:pt>
                <c:pt idx="47">
                  <c:v>0.54807095216015767</c:v>
                </c:pt>
                <c:pt idx="48">
                  <c:v>0.56271505657727772</c:v>
                </c:pt>
                <c:pt idx="49">
                  <c:v>0.57720482237831672</c:v>
                </c:pt>
                <c:pt idx="50">
                  <c:v>0.59152076903650175</c:v>
                </c:pt>
                <c:pt idx="51">
                  <c:v>0.60564436263306765</c:v>
                </c:pt>
                <c:pt idx="52">
                  <c:v>0.6195581042520949</c:v>
                </c:pt>
                <c:pt idx="53">
                  <c:v>0.63324560671621666</c:v>
                </c:pt>
                <c:pt idx="54">
                  <c:v>0.64669165909717696</c:v>
                </c:pt>
                <c:pt idx="55">
                  <c:v>0.65988227865925697</c:v>
                </c:pt>
                <c:pt idx="56">
                  <c:v>0.67280475011449692</c:v>
                </c:pt>
                <c:pt idx="57">
                  <c:v>0.68544765228081772</c:v>
                </c:pt>
                <c:pt idx="58">
                  <c:v>0.69780087243259026</c:v>
                </c:pt>
                <c:pt idx="59">
                  <c:v>0.7098556088136726</c:v>
                </c:pt>
                <c:pt idx="60">
                  <c:v>0.72160436194207633</c:v>
                </c:pt>
                <c:pt idx="61">
                  <c:v>0.73304091547077821</c:v>
                </c:pt>
                <c:pt idx="62">
                  <c:v>0.74416030747925144</c:v>
                </c:pt>
                <c:pt idx="63">
                  <c:v>0.75495879315443704</c:v>
                </c:pt>
                <c:pt idx="64">
                  <c:v>0.76543379987832649</c:v>
                </c:pt>
                <c:pt idx="65">
                  <c:v>0.77558387577304244</c:v>
                </c:pt>
                <c:pt idx="66">
                  <c:v>0.78540863276487261</c:v>
                </c:pt>
                <c:pt idx="67">
                  <c:v>0.79490868521821256</c:v>
                </c:pt>
                <c:pt idx="68">
                  <c:v>0.80408558516126472</c:v>
                </c:pt>
                <c:pt idx="69">
                  <c:v>0.81294175508031497</c:v>
                </c:pt>
                <c:pt idx="70">
                  <c:v>0.82148041920127601</c:v>
                </c:pt>
                <c:pt idx="71">
                  <c:v>0.82970553410877823</c:v>
                </c:pt>
                <c:pt idx="72">
                  <c:v>0.83762171947713659</c:v>
                </c:pt>
                <c:pt idx="73">
                  <c:v>0.845234189606616</c:v>
                </c:pt>
                <c:pt idx="74">
                  <c:v>0.8525486863749161</c:v>
                </c:pt>
                <c:pt idx="75">
                  <c:v>0.85957141412980753</c:v>
                </c:pt>
                <c:pt idx="76">
                  <c:v>0.86630897696619302</c:v>
                </c:pt>
                <c:pt idx="77">
                  <c:v>0.87276831875106109</c:v>
                </c:pt>
                <c:pt idx="78">
                  <c:v>0.87895666618408119</c:v>
                </c:pt>
                <c:pt idx="79">
                  <c:v>0.8848814751108931</c:v>
                </c:pt>
                <c:pt idx="80">
                  <c:v>0.89055038024116173</c:v>
                </c:pt>
                <c:pt idx="81">
                  <c:v>0.8959711483646301</c:v>
                </c:pt>
                <c:pt idx="82">
                  <c:v>0.90115163510594676</c:v>
                </c:pt>
                <c:pt idx="83">
                  <c:v>0.90609974521300829</c:v>
                </c:pt>
                <c:pt idx="84">
                  <c:v>0.91082339633383969</c:v>
                </c:pt>
                <c:pt idx="85">
                  <c:v>0.91533048620340696</c:v>
                </c:pt>
                <c:pt idx="86">
                  <c:v>0.91962886313389203</c:v>
                </c:pt>
                <c:pt idx="87">
                  <c:v>0.9237262996794704</c:v>
                </c:pt>
                <c:pt idx="88">
                  <c:v>0.92763046932907023</c:v>
                </c:pt>
                <c:pt idx="89">
                  <c:v>0.93134892606749486</c:v>
                </c:pt>
                <c:pt idx="90">
                  <c:v>0.93488908663617831</c:v>
                </c:pt>
                <c:pt idx="91">
                  <c:v>0.93825821531923492</c:v>
                </c:pt>
                <c:pt idx="92">
                  <c:v>0.94146341107789866</c:v>
                </c:pt>
                <c:pt idx="93">
                  <c:v>0.94451159685648245</c:v>
                </c:pt>
                <c:pt idx="94">
                  <c:v>0.94740951088520509</c:v>
                </c:pt>
                <c:pt idx="95">
                  <c:v>0.95016369980925219</c:v>
                </c:pt>
                <c:pt idx="96">
                  <c:v>0.95278051347890824</c:v>
                </c:pt>
                <c:pt idx="97">
                  <c:v>0.95526610124220246</c:v>
                </c:pt>
                <c:pt idx="98">
                  <c:v>0.95762640958897771</c:v>
                </c:pt>
                <c:pt idx="99">
                  <c:v>0.95986718100336788</c:v>
                </c:pt>
                <c:pt idx="100">
                  <c:v>0.96199395389015185</c:v>
                </c:pt>
              </c:numCache>
            </c:numRef>
          </c:yVal>
          <c:smooth val="0"/>
        </c:ser>
        <c:ser>
          <c:idx val="2"/>
          <c:order val="1"/>
          <c:tx>
            <c:strRef>
              <c:f>新製品の普及!$D$8</c:f>
              <c:strCache>
                <c:ptCount val="1"/>
                <c:pt idx="0">
                  <c:v>ケース３</c:v>
                </c:pt>
              </c:strCache>
            </c:strRef>
          </c:tx>
          <c:spPr>
            <a:ln>
              <a:solidFill>
                <a:srgbClr val="FF0000"/>
              </a:solidFill>
            </a:ln>
          </c:spPr>
          <c:marker>
            <c:symbol val="none"/>
          </c:marker>
          <c:xVal>
            <c:numRef>
              <c:f>新製品の普及!$A$9:$A$109</c:f>
              <c:numCache>
                <c:formatCode>General</c:formatCode>
                <c:ptCount val="10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numCache>
            </c:numRef>
          </c:xVal>
          <c:yVal>
            <c:numRef>
              <c:f>新製品の普及!$D$9:$D$109</c:f>
              <c:numCache>
                <c:formatCode>General</c:formatCode>
                <c:ptCount val="101"/>
                <c:pt idx="0">
                  <c:v>0.01</c:v>
                </c:pt>
                <c:pt idx="1">
                  <c:v>1.5741999999999999E-2</c:v>
                </c:pt>
                <c:pt idx="2">
                  <c:v>2.1902825154879998E-2</c:v>
                </c:pt>
                <c:pt idx="3">
                  <c:v>2.8507158341514779E-2</c:v>
                </c:pt>
                <c:pt idx="4">
                  <c:v>3.5580182570991735E-2</c:v>
                </c:pt>
                <c:pt idx="5">
                  <c:v>4.314742031247331E-2</c:v>
                </c:pt>
                <c:pt idx="6">
                  <c:v>5.1234540845539113E-2</c:v>
                </c:pt>
                <c:pt idx="7">
                  <c:v>5.9867133154902288E-2</c:v>
                </c:pt>
                <c:pt idx="8">
                  <c:v>6.9070442250945011E-2</c:v>
                </c:pt>
                <c:pt idx="9">
                  <c:v>7.8869067340346599E-2</c:v>
                </c:pt>
                <c:pt idx="10">
                  <c:v>8.9286621008221712E-2</c:v>
                </c:pt>
                <c:pt idx="11">
                  <c:v>0.10034534952855308</c:v>
                </c:pt>
                <c:pt idx="12">
                  <c:v>0.11206571560943396</c:v>
                </c:pt>
                <c:pt idx="13">
                  <c:v>0.12446594631093715</c:v>
                </c:pt>
                <c:pt idx="14">
                  <c:v>0.13756155054097127</c:v>
                </c:pt>
                <c:pt idx="15">
                  <c:v>0.15136481241656521</c:v>
                </c:pt>
                <c:pt idx="16">
                  <c:v>0.16588426883277546</c:v>
                </c:pt>
                <c:pt idx="17">
                  <c:v>0.18112418174353886</c:v>
                </c:pt>
                <c:pt idx="18">
                  <c:v>0.19708401783732296</c:v>
                </c:pt>
                <c:pt idx="19">
                  <c:v>0.21375795036817</c:v>
                </c:pt>
                <c:pt idx="20">
                  <c:v>0.23113439973813465</c:v>
                </c:pt>
                <c:pt idx="21">
                  <c:v>0.24919563085911012</c:v>
                </c:pt>
                <c:pt idx="22">
                  <c:v>0.26791742617840181</c:v>
                </c:pt>
                <c:pt idx="23">
                  <c:v>0.28726885336177721</c:v>
                </c:pt>
                <c:pt idx="24">
                  <c:v>0.30721214583496725</c:v>
                </c:pt>
                <c:pt idx="25">
                  <c:v>0.32770271256870775</c:v>
                </c:pt>
                <c:pt idx="26">
                  <c:v>0.34868929058536968</c:v>
                </c:pt>
                <c:pt idx="27">
                  <c:v>0.37011424966975814</c:v>
                </c:pt>
                <c:pt idx="28">
                  <c:v>0.39191405377030136</c:v>
                </c:pt>
                <c:pt idx="29">
                  <c:v>0.41401987775966032</c:v>
                </c:pt>
                <c:pt idx="30">
                  <c:v>0.43635837185722492</c:v>
                </c:pt>
                <c:pt idx="31">
                  <c:v>0.45885255945132575</c:v>
                </c:pt>
                <c:pt idx="32">
                  <c:v>0.48142284770497257</c:v>
                </c:pt>
                <c:pt idx="33">
                  <c:v>0.5039881246194563</c:v>
                </c:pt>
                <c:pt idx="34">
                  <c:v>0.52646691158532055</c:v>
                </c:pt>
                <c:pt idx="35">
                  <c:v>0.54877853723468473</c:v>
                </c:pt>
                <c:pt idx="36">
                  <c:v>0.57084429689293081</c:v>
                </c:pt>
                <c:pt idx="37">
                  <c:v>0.59258856225628587</c:v>
                </c:pt>
                <c:pt idx="38">
                  <c:v>0.61393980809614956</c:v>
                </c:pt>
                <c:pt idx="39">
                  <c:v>0.63483152666614984</c:v>
                </c:pt>
                <c:pt idx="40">
                  <c:v>0.65520300578616908</c:v>
                </c:pt>
                <c:pt idx="41">
                  <c:v>0.67499995291683335</c:v>
                </c:pt>
                <c:pt idx="42">
                  <c:v>0.69417495447057764</c:v>
                </c:pt>
                <c:pt idx="43">
                  <c:v>0.7126877666627327</c:v>
                </c:pt>
                <c:pt idx="44">
                  <c:v>0.73050544094238057</c:v>
                </c:pt>
                <c:pt idx="45">
                  <c:v>0.74760229307334536</c:v>
                </c:pt>
                <c:pt idx="46">
                  <c:v>0.76395972996516437</c:v>
                </c:pt>
                <c:pt idx="47">
                  <c:v>0.77956595219187597</c:v>
                </c:pt>
                <c:pt idx="48">
                  <c:v>0.79441555270092057</c:v>
                </c:pt>
                <c:pt idx="49">
                  <c:v>0.8085090335236409</c:v>
                </c:pt>
                <c:pt idx="50">
                  <c:v>0.82185226245476739</c:v>
                </c:pt>
                <c:pt idx="51">
                  <c:v>0.83445589083471339</c:v>
                </c:pt>
                <c:pt idx="52">
                  <c:v>0.84633475194741647</c:v>
                </c:pt>
                <c:pt idx="53">
                  <c:v>0.85750725735516109</c:v>
                </c:pt>
                <c:pt idx="54">
                  <c:v>0.86799480594345657</c:v>
                </c:pt>
                <c:pt idx="55">
                  <c:v>0.87782121773763033</c:v>
                </c:pt>
                <c:pt idx="56">
                  <c:v>0.88701220184312246</c:v>
                </c:pt>
                <c:pt idx="57">
                  <c:v>0.89559486528386989</c:v>
                </c:pt>
                <c:pt idx="58">
                  <c:v>0.90359726716233346</c:v>
                </c:pt>
                <c:pt idx="59">
                  <c:v>0.91104802050164946</c:v>
                </c:pt>
                <c:pt idx="60">
                  <c:v>0.91797594238647529</c:v>
                </c:pt>
                <c:pt idx="61">
                  <c:v>0.9244097516014339</c:v>
                </c:pt>
                <c:pt idx="62">
                  <c:v>0.93037781186307544</c:v>
                </c:pt>
                <c:pt idx="63">
                  <c:v>0.93590791792823613</c:v>
                </c:pt>
                <c:pt idx="64">
                  <c:v>0.94102712130559252</c:v>
                </c:pt>
                <c:pt idx="65">
                  <c:v>0.94576159196089671</c:v>
                </c:pt>
                <c:pt idx="66">
                  <c:v>0.95013651225169116</c:v>
                </c:pt>
                <c:pt idx="67">
                  <c:v>0.95417599931746333</c:v>
                </c:pt>
                <c:pt idx="68">
                  <c:v>0.95790305225239469</c:v>
                </c:pt>
                <c:pt idx="69">
                  <c:v>0.96133952057016803</c:v>
                </c:pt>
                <c:pt idx="70">
                  <c:v>0.96450609070812421</c:v>
                </c:pt>
                <c:pt idx="71">
                  <c:v>0.96742228759018811</c:v>
                </c:pt>
                <c:pt idx="72">
                  <c:v>0.9701064885573536</c:v>
                </c:pt>
                <c:pt idx="73">
                  <c:v>0.97257594726786878</c:v>
                </c:pt>
                <c:pt idx="74">
                  <c:v>0.97484682545663959</c:v>
                </c:pt>
                <c:pt idx="75">
                  <c:v>0.9769342307176565</c:v>
                </c:pt>
                <c:pt idx="76">
                  <c:v>0.97885225872964876</c:v>
                </c:pt>
                <c:pt idx="77">
                  <c:v>0.98061403858076157</c:v>
                </c:pt>
                <c:pt idx="78">
                  <c:v>0.98223178006138501</c:v>
                </c:pt>
                <c:pt idx="79">
                  <c:v>0.98371682198498434</c:v>
                </c:pt>
                <c:pt idx="80">
                  <c:v>0.98507968076535912</c:v>
                </c:pt>
                <c:pt idx="81">
                  <c:v>0.98633009862621845</c:v>
                </c:pt>
                <c:pt idx="82">
                  <c:v>0.98747709094670433</c:v>
                </c:pt>
                <c:pt idx="83">
                  <c:v>0.98852899235614189</c:v>
                </c:pt>
                <c:pt idx="84">
                  <c:v>0.98949350128456059</c:v>
                </c:pt>
                <c:pt idx="85">
                  <c:v>0.99037772275415237</c:v>
                </c:pt>
                <c:pt idx="86">
                  <c:v>0.99118820926249773</c:v>
                </c:pt>
                <c:pt idx="87">
                  <c:v>0.99193099966270526</c:v>
                </c:pt>
                <c:pt idx="88">
                  <c:v>0.99261165599005985</c:v>
                </c:pt>
                <c:pt idx="89">
                  <c:v>0.99323529822072798</c:v>
                </c:pt>
                <c:pt idx="90">
                  <c:v>0.99380663697675309</c:v>
                </c:pt>
                <c:pt idx="91">
                  <c:v>0.99433000421408602</c:v>
                </c:pt>
                <c:pt idx="92">
                  <c:v>0.99480938194771173</c:v>
                </c:pt>
                <c:pt idx="93">
                  <c:v>0.99524842908089506</c:v>
                </c:pt>
                <c:pt idx="94">
                  <c:v>0.99565050641492303</c:v>
                </c:pt>
                <c:pt idx="95">
                  <c:v>0.99601869992209879</c:v>
                </c:pt>
                <c:pt idx="96">
                  <c:v>0.99635584236869557</c:v>
                </c:pt>
                <c:pt idx="97">
                  <c:v>0.99666453337656913</c:v>
                </c:pt>
                <c:pt idx="98">
                  <c:v>0.99694715801255307</c:v>
                </c:pt>
                <c:pt idx="99">
                  <c:v>0.99720590399395004</c:v>
                </c:pt>
                <c:pt idx="100">
                  <c:v>0.997442777596665</c:v>
                </c:pt>
              </c:numCache>
            </c:numRef>
          </c:yVal>
          <c:smooth val="0"/>
        </c:ser>
        <c:ser>
          <c:idx val="3"/>
          <c:order val="2"/>
          <c:tx>
            <c:strRef>
              <c:f>新製品の普及!$E$8</c:f>
              <c:strCache>
                <c:ptCount val="1"/>
                <c:pt idx="0">
                  <c:v>ケース４</c:v>
                </c:pt>
              </c:strCache>
            </c:strRef>
          </c:tx>
          <c:marker>
            <c:symbol val="none"/>
          </c:marker>
          <c:xVal>
            <c:numRef>
              <c:f>新製品の普及!$A$9:$A$109</c:f>
              <c:numCache>
                <c:formatCode>General</c:formatCode>
                <c:ptCount val="10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numCache>
            </c:numRef>
          </c:xVal>
          <c:yVal>
            <c:numRef>
              <c:f>新製品の普及!$E$9:$E$109</c:f>
              <c:numCache>
                <c:formatCode>General</c:formatCode>
                <c:ptCount val="101"/>
                <c:pt idx="0">
                  <c:v>0.01</c:v>
                </c:pt>
                <c:pt idx="1">
                  <c:v>1.0762300000000001E-2</c:v>
                </c:pt>
                <c:pt idx="2">
                  <c:v>1.157529155011228E-2</c:v>
                </c:pt>
                <c:pt idx="3">
                  <c:v>1.2442258457816439E-2</c:v>
                </c:pt>
                <c:pt idx="4">
                  <c:v>1.3366685163590637E-2</c:v>
                </c:pt>
                <c:pt idx="5">
                  <c:v>1.4352267310536224E-2</c:v>
                </c:pt>
                <c:pt idx="6">
                  <c:v>1.5402922628361928E-2</c:v>
                </c:pt>
                <c:pt idx="7">
                  <c:v>1.6522802102320305E-2</c:v>
                </c:pt>
                <c:pt idx="8">
                  <c:v>1.7716301389815631E-2</c:v>
                </c:pt>
                <c:pt idx="9">
                  <c:v>1.8988072438422446E-2</c:v>
                </c:pt>
                <c:pt idx="10">
                  <c:v>2.0343035248860695E-2</c:v>
                </c:pt>
                <c:pt idx="11">
                  <c:v>2.1786389714957551E-2</c:v>
                </c:pt>
                <c:pt idx="12">
                  <c:v>2.3323627459677101E-2</c:v>
                </c:pt>
                <c:pt idx="13">
                  <c:v>2.4960543571808082E-2</c:v>
                </c:pt>
                <c:pt idx="14">
                  <c:v>2.670324813176236E-2</c:v>
                </c:pt>
                <c:pt idx="15">
                  <c:v>2.8558177397056864E-2</c:v>
                </c:pt>
                <c:pt idx="16">
                  <c:v>3.0532104498346556E-2</c:v>
                </c:pt>
                <c:pt idx="17">
                  <c:v>3.2632149475282611E-2</c:v>
                </c:pt>
                <c:pt idx="18">
                  <c:v>3.4865788457951408E-2</c:v>
                </c:pt>
                <c:pt idx="19">
                  <c:v>3.7240861774204853E-2</c:v>
                </c:pt>
                <c:pt idx="20">
                  <c:v>3.9765580735864496E-2</c:v>
                </c:pt>
                <c:pt idx="21">
                  <c:v>4.2448532827671338E-2</c:v>
                </c:pt>
                <c:pt idx="22">
                  <c:v>4.5298684992131411E-2</c:v>
                </c:pt>
                <c:pt idx="23">
                  <c:v>4.8325384671329942E-2</c:v>
                </c:pt>
                <c:pt idx="24">
                  <c:v>5.1538358233712979E-2</c:v>
                </c:pt>
                <c:pt idx="25">
                  <c:v>5.4947706380243426E-2</c:v>
                </c:pt>
                <c:pt idx="26">
                  <c:v>5.8563896090847195E-2</c:v>
                </c:pt>
                <c:pt idx="27">
                  <c:v>6.2397748639453542E-2</c:v>
                </c:pt>
                <c:pt idx="28">
                  <c:v>6.6460423175160308E-2</c:v>
                </c:pt>
                <c:pt idx="29">
                  <c:v>7.0763395339279195E-2</c:v>
                </c:pt>
                <c:pt idx="30">
                  <c:v>7.5318430364613512E-2</c:v>
                </c:pt>
                <c:pt idx="31">
                  <c:v>8.013755008589836E-2</c:v>
                </c:pt>
                <c:pt idx="32">
                  <c:v>8.5232993280735372E-2</c:v>
                </c:pt>
                <c:pt idx="33">
                  <c:v>9.0617168760665723E-2</c:v>
                </c:pt>
                <c:pt idx="34">
                  <c:v>9.6302600644557007E-2</c:v>
                </c:pt>
                <c:pt idx="35">
                  <c:v>0.10230186527374734</c:v>
                </c:pt>
                <c:pt idx="36">
                  <c:v>0.10862751927307034</c:v>
                </c:pt>
                <c:pt idx="37">
                  <c:v>0.1152920183267519</c:v>
                </c:pt>
                <c:pt idx="38">
                  <c:v>0.12230762632601141</c:v>
                </c:pt>
                <c:pt idx="39">
                  <c:v>0.12968631465870062</c:v>
                </c:pt>
                <c:pt idx="40">
                  <c:v>0.1374396515529096</c:v>
                </c:pt>
                <c:pt idx="41">
                  <c:v>0.14557868155817671</c:v>
                </c:pt>
                <c:pt idx="42">
                  <c:v>0.15411379545114573</c:v>
                </c:pt>
                <c:pt idx="43">
                  <c:v>0.16305459108774473</c:v>
                </c:pt>
                <c:pt idx="44">
                  <c:v>0.17240972599062765</c:v>
                </c:pt>
                <c:pt idx="45">
                  <c:v>0.18218676275675208</c:v>
                </c:pt>
                <c:pt idx="46">
                  <c:v>0.19239200869194573</c:v>
                </c:pt>
                <c:pt idx="47">
                  <c:v>0.20303035142163628</c:v>
                </c:pt>
                <c:pt idx="48">
                  <c:v>0.21410509258198887</c:v>
                </c:pt>
                <c:pt idx="49">
                  <c:v>0.22561778205370289</c:v>
                </c:pt>
                <c:pt idx="50">
                  <c:v>0.23756805554960927</c:v>
                </c:pt>
                <c:pt idx="51">
                  <c:v>0.24995347869278492</c:v>
                </c:pt>
                <c:pt idx="52">
                  <c:v>0.26276940100808949</c:v>
                </c:pt>
                <c:pt idx="53">
                  <c:v>0.27600882347933064</c:v>
                </c:pt>
                <c:pt idx="54">
                  <c:v>0.28966228347839779</c:v>
                </c:pt>
                <c:pt idx="55">
                  <c:v>0.30371776093346126</c:v>
                </c:pt>
                <c:pt idx="56">
                  <c:v>0.31816060955361503</c:v>
                </c:pt>
                <c:pt idx="57">
                  <c:v>0.33297351675233711</c:v>
                </c:pt>
                <c:pt idx="58">
                  <c:v>0.34813649560061583</c:v>
                </c:pt>
                <c:pt idx="59">
                  <c:v>0.36362691168615635</c:v>
                </c:pt>
                <c:pt idx="60">
                  <c:v>0.37941954715739923</c:v>
                </c:pt>
                <c:pt idx="61">
                  <c:v>0.39548670349682963</c:v>
                </c:pt>
                <c:pt idx="62">
                  <c:v>0.41179834371158963</c:v>
                </c:pt>
                <c:pt idx="63">
                  <c:v>0.42832227367295833</c:v>
                </c:pt>
                <c:pt idx="64">
                  <c:v>0.44502436130963158</c:v>
                </c:pt>
                <c:pt idx="65">
                  <c:v>0.46186879129935354</c:v>
                </c:pt>
                <c:pt idx="66">
                  <c:v>0.47881835185090249</c:v>
                </c:pt>
                <c:pt idx="67">
                  <c:v>0.49583474916839071</c:v>
                </c:pt>
                <c:pt idx="68">
                  <c:v>0.51287894428758019</c:v>
                </c:pt>
                <c:pt idx="69">
                  <c:v>0.52991150621258887</c:v>
                </c:pt>
                <c:pt idx="70">
                  <c:v>0.5468929746991642</c:v>
                </c:pt>
                <c:pt idx="71">
                  <c:v>0.56378422565826403</c:v>
                </c:pt>
                <c:pt idx="72">
                  <c:v>0.58054683201184276</c:v>
                </c:pt>
                <c:pt idx="73">
                  <c:v>0.59714341293095585</c:v>
                </c:pt>
                <c:pt idx="74">
                  <c:v>0.61353796472183264</c:v>
                </c:pt>
                <c:pt idx="75">
                  <c:v>0.6296961671835517</c:v>
                </c:pt>
                <c:pt idx="76">
                  <c:v>0.64558566001532214</c:v>
                </c:pt>
                <c:pt idx="77">
                  <c:v>0.66117628476657819</c:v>
                </c:pt>
                <c:pt idx="78">
                  <c:v>0.67644028885651053</c:v>
                </c:pt>
                <c:pt idx="79">
                  <c:v>0.69135248929435311</c:v>
                </c:pt>
                <c:pt idx="80">
                  <c:v>0.70589039485949467</c:v>
                </c:pt>
                <c:pt idx="81">
                  <c:v>0.72003428660467017</c:v>
                </c:pt>
                <c:pt idx="82">
                  <c:v>0.73376725758372519</c:v>
                </c:pt>
                <c:pt idx="83">
                  <c:v>0.74707521364170404</c:v>
                </c:pt>
                <c:pt idx="84">
                  <c:v>0.75994683791114193</c:v>
                </c:pt>
                <c:pt idx="85">
                  <c:v>0.77237352231500978</c:v>
                </c:pt>
                <c:pt idx="86">
                  <c:v>0.78434926987323805</c:v>
                </c:pt>
                <c:pt idx="87">
                  <c:v>0.79587057194408328</c:v>
                </c:pt>
                <c:pt idx="88">
                  <c:v>0.80693626470931701</c:v>
                </c:pt>
                <c:pt idx="89">
                  <c:v>0.81754736924512106</c:v>
                </c:pt>
                <c:pt idx="90">
                  <c:v>0.82770691942530317</c:v>
                </c:pt>
                <c:pt idx="91">
                  <c:v>0.83741978169988773</c:v>
                </c:pt>
                <c:pt idx="92">
                  <c:v>0.84669247050193153</c:v>
                </c:pt>
                <c:pt idx="93">
                  <c:v>0.85553296268060053</c:v>
                </c:pt>
                <c:pt idx="94">
                  <c:v>0.86395051396039302</c:v>
                </c:pt>
                <c:pt idx="95">
                  <c:v>0.87195548000451828</c:v>
                </c:pt>
                <c:pt idx="96">
                  <c:v>0.8795591442321512</c:v>
                </c:pt>
                <c:pt idx="97">
                  <c:v>0.88677355411919379</c:v>
                </c:pt>
                <c:pt idx="98">
                  <c:v>0.8936113673120355</c:v>
                </c:pt>
                <c:pt idx="99">
                  <c:v>0.90008570851252445</c:v>
                </c:pt>
                <c:pt idx="100">
                  <c:v>0.9062100377561525</c:v>
                </c:pt>
              </c:numCache>
            </c:numRef>
          </c:yVal>
          <c:smooth val="0"/>
        </c:ser>
        <c:dLbls>
          <c:showLegendKey val="0"/>
          <c:showVal val="0"/>
          <c:showCatName val="0"/>
          <c:showSerName val="0"/>
          <c:showPercent val="0"/>
          <c:showBubbleSize val="0"/>
        </c:dLbls>
        <c:axId val="35090816"/>
        <c:axId val="35092352"/>
      </c:scatterChart>
      <c:valAx>
        <c:axId val="35090816"/>
        <c:scaling>
          <c:orientation val="minMax"/>
          <c:max val="10"/>
        </c:scaling>
        <c:delete val="0"/>
        <c:axPos val="b"/>
        <c:numFmt formatCode="General" sourceLinked="1"/>
        <c:majorTickMark val="out"/>
        <c:minorTickMark val="none"/>
        <c:tickLblPos val="nextTo"/>
        <c:txPr>
          <a:bodyPr rot="0" vert="horz"/>
          <a:lstStyle/>
          <a:p>
            <a:pPr>
              <a:defRPr/>
            </a:pPr>
            <a:endParaRPr lang="ja-JP"/>
          </a:p>
        </c:txPr>
        <c:crossAx val="35092352"/>
        <c:crosses val="autoZero"/>
        <c:crossBetween val="midCat"/>
      </c:valAx>
      <c:valAx>
        <c:axId val="35092352"/>
        <c:scaling>
          <c:orientation val="minMax"/>
          <c:max val="1"/>
        </c:scaling>
        <c:delete val="0"/>
        <c:axPos val="l"/>
        <c:numFmt formatCode="General" sourceLinked="1"/>
        <c:majorTickMark val="out"/>
        <c:minorTickMark val="none"/>
        <c:tickLblPos val="nextTo"/>
        <c:crossAx val="35090816"/>
        <c:crosses val="autoZero"/>
        <c:crossBetween val="midCat"/>
      </c:valAx>
    </c:plotArea>
    <c:legend>
      <c:legendPos val="r"/>
      <c:layout/>
      <c:overlay val="0"/>
    </c:legend>
    <c:plotVisOnly val="1"/>
    <c:dispBlanksAs val="gap"/>
    <c:showDLblsOverMax val="0"/>
  </c:chart>
  <c:txPr>
    <a:bodyPr/>
    <a:lstStyle/>
    <a:p>
      <a:pPr>
        <a:defRPr sz="16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02187226596671E-2"/>
          <c:y val="5.1400554097404488E-2"/>
          <c:w val="0.87775481189851268"/>
          <c:h val="0.79822506561679785"/>
        </c:manualLayout>
      </c:layout>
      <c:scatterChart>
        <c:scatterStyle val="lineMarker"/>
        <c:varyColors val="0"/>
        <c:ser>
          <c:idx val="0"/>
          <c:order val="0"/>
          <c:tx>
            <c:strRef>
              <c:f>伝染病感染!$B$8</c:f>
              <c:strCache>
                <c:ptCount val="1"/>
                <c:pt idx="0">
                  <c:v>未感染者</c:v>
                </c:pt>
              </c:strCache>
            </c:strRef>
          </c:tx>
          <c:marker>
            <c:symbol val="none"/>
          </c:marker>
          <c:xVal>
            <c:numRef>
              <c:f>伝染病感染!$A$9:$A$109</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xVal>
          <c:yVal>
            <c:numRef>
              <c:f>伝染病感染!$B$9:$B$109</c:f>
              <c:numCache>
                <c:formatCode>General</c:formatCode>
                <c:ptCount val="101"/>
                <c:pt idx="0">
                  <c:v>0.999</c:v>
                </c:pt>
                <c:pt idx="1">
                  <c:v>0.99875024999999995</c:v>
                </c:pt>
                <c:pt idx="2">
                  <c:v>0.99845068734689058</c:v>
                </c:pt>
                <c:pt idx="3">
                  <c:v>0.99809141354978115</c:v>
                </c:pt>
                <c:pt idx="4">
                  <c:v>0.99766057923358065</c:v>
                </c:pt>
                <c:pt idx="5">
                  <c:v>0.99714400670432279</c:v>
                </c:pt>
                <c:pt idx="6">
                  <c:v>0.99652474260039769</c:v>
                </c:pt>
                <c:pt idx="7">
                  <c:v>0.99578252905831366</c:v>
                </c:pt>
                <c:pt idx="8">
                  <c:v>0.99489318053579234</c:v>
                </c:pt>
                <c:pt idx="9">
                  <c:v>0.99382785232051096</c:v>
                </c:pt>
                <c:pt idx="10">
                  <c:v>0.9925521860152603</c:v>
                </c:pt>
                <c:pt idx="11">
                  <c:v>0.99102531723973541</c:v>
                </c:pt>
                <c:pt idx="12">
                  <c:v>0.98919873188057827</c:v>
                </c:pt>
                <c:pt idx="13">
                  <c:v>0.9870149601062137</c:v>
                </c:pt>
                <c:pt idx="14">
                  <c:v>0.9844061029526463</c:v>
                </c:pt>
                <c:pt idx="15">
                  <c:v>0.98129219582329663</c:v>
                </c:pt>
                <c:pt idx="16">
                  <c:v>0.97757942837616174</c:v>
                </c:pt>
                <c:pt idx="17">
                  <c:v>0.97315826309862685</c:v>
                </c:pt>
                <c:pt idx="18">
                  <c:v>0.96790152795607109</c:v>
                </c:pt>
                <c:pt idx="19">
                  <c:v>0.96166260475162324</c:v>
                </c:pt>
                <c:pt idx="20">
                  <c:v>0.95427389717524147</c:v>
                </c:pt>
                <c:pt idx="21">
                  <c:v>0.94554584320486768</c:v>
                </c:pt>
                <c:pt idx="22">
                  <c:v>0.93526683588957205</c:v>
                </c:pt>
                <c:pt idx="23">
                  <c:v>0.92320453098965727</c:v>
                </c:pt>
                <c:pt idx="24">
                  <c:v>0.90910913893400258</c:v>
                </c:pt>
                <c:pt idx="25">
                  <c:v>0.89271940069716049</c:v>
                </c:pt>
                <c:pt idx="26">
                  <c:v>0.87377199599696675</c:v>
                </c:pt>
                <c:pt idx="27">
                  <c:v>0.85201507297364087</c:v>
                </c:pt>
                <c:pt idx="28">
                  <c:v>0.82722634953388841</c:v>
                </c:pt>
                <c:pt idx="29">
                  <c:v>0.79923573937212944</c:v>
                </c:pt>
                <c:pt idx="30">
                  <c:v>0.767951640112293</c:v>
                </c:pt>
                <c:pt idx="31">
                  <c:v>0.73338888847687689</c:v>
                </c:pt>
                <c:pt idx="32">
                  <c:v>0.69569505824928368</c:v>
                </c:pt>
                <c:pt idx="33">
                  <c:v>0.65517054124393681</c:v>
                </c:pt>
                <c:pt idx="34">
                  <c:v>0.61227717360061862</c:v>
                </c:pt>
                <c:pt idx="35">
                  <c:v>0.56763059391981574</c:v>
                </c:pt>
                <c:pt idx="36">
                  <c:v>0.52197345270985485</c:v>
                </c:pt>
                <c:pt idx="37">
                  <c:v>0.47613000795673849</c:v>
                </c:pt>
                <c:pt idx="38">
                  <c:v>0.43094685999232613</c:v>
                </c:pt>
                <c:pt idx="39">
                  <c:v>0.38722832887337189</c:v>
                </c:pt>
                <c:pt idx="40">
                  <c:v>0.34567684454969094</c:v>
                </c:pt>
                <c:pt idx="41">
                  <c:v>0.30684783061892751</c:v>
                </c:pt>
                <c:pt idx="42">
                  <c:v>0.27112510527667333</c:v>
                </c:pt>
                <c:pt idx="43">
                  <c:v>0.23871802678534987</c:v>
                </c:pt>
                <c:pt idx="44">
                  <c:v>0.20967714356572228</c:v>
                </c:pt>
                <c:pt idx="45">
                  <c:v>0.18392228095035504</c:v>
                </c:pt>
                <c:pt idx="46">
                  <c:v>0.16127626004591003</c:v>
                </c:pt>
                <c:pt idx="47">
                  <c:v>0.14149841957592005</c:v>
                </c:pt>
                <c:pt idx="48">
                  <c:v>0.12431398864562837</c:v>
                </c:pt>
                <c:pt idx="49">
                  <c:v>0.10943734595261376</c:v>
                </c:pt>
                <c:pt idx="50">
                  <c:v>9.6588792358967432E-2</c:v>
                </c:pt>
                <c:pt idx="51">
                  <c:v>8.5505477003444408E-2</c:v>
                </c:pt>
                <c:pt idx="52">
                  <c:v>7.5947599192952825E-2</c:v>
                </c:pt>
                <c:pt idx="53">
                  <c:v>6.7701109434440437E-2</c:v>
                </c:pt>
                <c:pt idx="54">
                  <c:v>6.0578013959803639E-2</c:v>
                </c:pt>
                <c:pt idx="55">
                  <c:v>5.4415173508612906E-2</c:v>
                </c:pt>
                <c:pt idx="56">
                  <c:v>4.9072258650505324E-2</c:v>
                </c:pt>
                <c:pt idx="57">
                  <c:v>4.4429321723160928E-2</c:v>
                </c:pt>
                <c:pt idx="58">
                  <c:v>4.0384284780889942E-2</c:v>
                </c:pt>
                <c:pt idx="59">
                  <c:v>3.6850524422434749E-2</c:v>
                </c:pt>
                <c:pt idx="60">
                  <c:v>3.3754651939992941E-2</c:v>
                </c:pt>
                <c:pt idx="61">
                  <c:v>3.1034532874770582E-2</c:v>
                </c:pt>
                <c:pt idx="62">
                  <c:v>2.8637556145378773E-2</c:v>
                </c:pt>
                <c:pt idx="63">
                  <c:v>2.6519143140088703E-2</c:v>
                </c:pt>
                <c:pt idx="64">
                  <c:v>2.4641476754070336E-2</c:v>
                </c:pt>
                <c:pt idx="65">
                  <c:v>2.2972425880104876E-2</c:v>
                </c:pt>
                <c:pt idx="66">
                  <c:v>2.1484639970696735E-2</c:v>
                </c:pt>
                <c:pt idx="67">
                  <c:v>2.0154789421664664E-2</c:v>
                </c:pt>
                <c:pt idx="68">
                  <c:v>1.8962929685525858E-2</c:v>
                </c:pt>
                <c:pt idx="69">
                  <c:v>1.7891969594207795E-2</c:v>
                </c:pt>
                <c:pt idx="70">
                  <c:v>1.6927226995176875E-2</c:v>
                </c:pt>
                <c:pt idx="71">
                  <c:v>1.6056057285978038E-2</c:v>
                </c:pt>
                <c:pt idx="72">
                  <c:v>1.5267542673728523E-2</c:v>
                </c:pt>
                <c:pt idx="73">
                  <c:v>1.4552231953409692E-2</c:v>
                </c:pt>
                <c:pt idx="74">
                  <c:v>1.39019222917514E-2</c:v>
                </c:pt>
                <c:pt idx="75">
                  <c:v>1.3309475940460277E-2</c:v>
                </c:pt>
                <c:pt idx="76">
                  <c:v>1.2768666010362282E-2</c:v>
                </c:pt>
                <c:pt idx="77">
                  <c:v>1.2274046446208383E-2</c:v>
                </c:pt>
                <c:pt idx="78">
                  <c:v>1.1820842179299943E-2</c:v>
                </c:pt>
                <c:pt idx="79">
                  <c:v>1.140485612829604E-2</c:v>
                </c:pt>
                <c:pt idx="80">
                  <c:v>1.1022390291118912E-2</c:v>
                </c:pt>
                <c:pt idx="81">
                  <c:v>1.0670178643142743E-2</c:v>
                </c:pt>
                <c:pt idx="82">
                  <c:v>1.0345329946152443E-2</c:v>
                </c:pt>
                <c:pt idx="83">
                  <c:v>1.0045278893442117E-2</c:v>
                </c:pt>
                <c:pt idx="84">
                  <c:v>9.7677442810067145E-3</c:v>
                </c:pt>
                <c:pt idx="85">
                  <c:v>9.5106931130979813E-3</c:v>
                </c:pt>
                <c:pt idx="86">
                  <c:v>9.2723097307364378E-3</c:v>
                </c:pt>
                <c:pt idx="87">
                  <c:v>9.0509692008899113E-3</c:v>
                </c:pt>
                <c:pt idx="88">
                  <c:v>8.8452143275179838E-3</c:v>
                </c:pt>
                <c:pt idx="89">
                  <c:v>8.6537357481041525E-3</c:v>
                </c:pt>
                <c:pt idx="90">
                  <c:v>8.4753546643885919E-3</c:v>
                </c:pt>
                <c:pt idx="91">
                  <c:v>8.3090078268308748E-3</c:v>
                </c:pt>
                <c:pt idx="92">
                  <c:v>8.1537344513760834E-3</c:v>
                </c:pt>
                <c:pt idx="93">
                  <c:v>8.0086647964188497E-3</c:v>
                </c:pt>
                <c:pt idx="94">
                  <c:v>7.8730101691382483E-3</c:v>
                </c:pt>
                <c:pt idx="95">
                  <c:v>7.7460541649907221E-3</c:v>
                </c:pt>
                <c:pt idx="96">
                  <c:v>7.6271449732313616E-3</c:v>
                </c:pt>
                <c:pt idx="97">
                  <c:v>7.5156886058179301E-3</c:v>
                </c:pt>
                <c:pt idx="98">
                  <c:v>7.4111429277050125E-3</c:v>
                </c:pt>
                <c:pt idx="99">
                  <c:v>7.313012383991499E-3</c:v>
                </c:pt>
                <c:pt idx="100">
                  <c:v>7.2208433341672037E-3</c:v>
                </c:pt>
              </c:numCache>
            </c:numRef>
          </c:yVal>
          <c:smooth val="0"/>
        </c:ser>
        <c:ser>
          <c:idx val="1"/>
          <c:order val="1"/>
          <c:tx>
            <c:strRef>
              <c:f>伝染病感染!$C$8</c:f>
              <c:strCache>
                <c:ptCount val="1"/>
                <c:pt idx="0">
                  <c:v>感染者</c:v>
                </c:pt>
              </c:strCache>
            </c:strRef>
          </c:tx>
          <c:spPr>
            <a:ln>
              <a:solidFill>
                <a:srgbClr val="FF0000"/>
              </a:solidFill>
            </a:ln>
          </c:spPr>
          <c:marker>
            <c:symbol val="none"/>
          </c:marker>
          <c:xVal>
            <c:numRef>
              <c:f>伝染病感染!$A$9:$A$109</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xVal>
          <c:yVal>
            <c:numRef>
              <c:f>伝染病感染!$C$9:$C$109</c:f>
              <c:numCache>
                <c:formatCode>General</c:formatCode>
                <c:ptCount val="101"/>
                <c:pt idx="0">
                  <c:v>1E-3</c:v>
                </c:pt>
                <c:pt idx="1">
                  <c:v>1.1997500000000001E-3</c:v>
                </c:pt>
                <c:pt idx="2">
                  <c:v>1.439325153109375E-3</c:v>
                </c:pt>
                <c:pt idx="3">
                  <c:v>1.7266326925633373E-3</c:v>
                </c:pt>
                <c:pt idx="4">
                  <c:v>2.0711353741356218E-3</c:v>
                </c:pt>
                <c:pt idx="5">
                  <c:v>2.4841511346866663E-3</c:v>
                </c:pt>
                <c:pt idx="6">
                  <c:v>2.9792076818774709E-3</c:v>
                </c:pt>
                <c:pt idx="7">
                  <c:v>3.572460839867616E-3</c:v>
                </c:pt>
                <c:pt idx="8">
                  <c:v>4.2831863203955257E-3</c:v>
                </c:pt>
                <c:pt idx="9">
                  <c:v>5.1343552196571746E-3</c:v>
                </c:pt>
                <c:pt idx="10">
                  <c:v>6.1533037639249395E-3</c:v>
                </c:pt>
                <c:pt idx="11">
                  <c:v>7.3725073512535995E-3</c:v>
                </c:pt>
                <c:pt idx="12">
                  <c:v>8.8304673428480154E-3</c:v>
                </c:pt>
                <c:pt idx="13">
                  <c:v>1.0572715750070145E-2</c:v>
                </c:pt>
                <c:pt idx="14">
                  <c:v>1.2652937116134093E-2</c:v>
                </c:pt>
                <c:pt idx="15">
                  <c:v>1.5134197389677003E-2</c:v>
                </c:pt>
                <c:pt idx="16">
                  <c:v>1.8090254967327989E-2</c:v>
                </c:pt>
                <c:pt idx="17">
                  <c:v>2.1606907496496467E-2</c:v>
                </c:pt>
                <c:pt idx="18">
                  <c:v>2.5783297264227442E-2</c:v>
                </c:pt>
                <c:pt idx="19">
                  <c:v>3.0733055605463903E-2</c:v>
                </c:pt>
                <c:pt idx="20">
                  <c:v>3.6585110401572432E-2</c:v>
                </c:pt>
                <c:pt idx="21">
                  <c:v>4.3483908851867557E-2</c:v>
                </c:pt>
                <c:pt idx="22">
                  <c:v>5.158872072456986E-2</c:v>
                </c:pt>
                <c:pt idx="23">
                  <c:v>6.1071589588256175E-2</c:v>
                </c:pt>
                <c:pt idx="24">
                  <c:v>7.2113402164498089E-2</c:v>
                </c:pt>
                <c:pt idx="25">
                  <c:v>8.4897470293115257E-2</c:v>
                </c:pt>
                <c:pt idx="26">
                  <c:v>9.9600001478653208E-2</c:v>
                </c:pt>
                <c:pt idx="27">
                  <c:v>0.11637692442804647</c:v>
                </c:pt>
                <c:pt idx="28">
                  <c:v>0.13534680164639662</c:v>
                </c:pt>
                <c:pt idx="29">
                  <c:v>0.15657007172583579</c:v>
                </c:pt>
                <c:pt idx="30">
                  <c:v>0.18002566739938042</c:v>
                </c:pt>
                <c:pt idx="31">
                  <c:v>0.2055871356648275</c:v>
                </c:pt>
                <c:pt idx="32">
                  <c:v>0.2330016091091793</c:v>
                </c:pt>
                <c:pt idx="33">
                  <c:v>0.26187604565906719</c:v>
                </c:pt>
                <c:pt idx="34">
                  <c:v>0.29167561101943207</c:v>
                </c:pt>
                <c:pt idx="35">
                  <c:v>0.3217384101492633</c:v>
                </c:pt>
                <c:pt idx="36">
                  <c:v>0.35130863085176101</c:v>
                </c:pt>
                <c:pt idx="37">
                  <c:v>0.37958664406228931</c:v>
                </c:pt>
                <c:pt idx="38">
                  <c:v>0.40579045982358719</c:v>
                </c:pt>
                <c:pt idx="39">
                  <c:v>0.42921946795136212</c:v>
                </c:pt>
                <c:pt idx="40">
                  <c:v>0.44930997887747492</c:v>
                </c:pt>
                <c:pt idx="41">
                  <c:v>0.46567349386436463</c:v>
                </c:pt>
                <c:pt idx="42">
                  <c:v>0.47811254451340057</c:v>
                </c:pt>
                <c:pt idx="43">
                  <c:v>0.48661399577905401</c:v>
                </c:pt>
                <c:pt idx="44">
                  <c:v>0.49132417920972887</c:v>
                </c:pt>
                <c:pt idx="45">
                  <c:v>0.49251283286460967</c:v>
                </c:pt>
                <c:pt idx="46">
                  <c:v>0.49053321212582418</c:v>
                </c:pt>
                <c:pt idx="47">
                  <c:v>0.48578439198952295</c:v>
                </c:pt>
                <c:pt idx="48">
                  <c:v>0.47867960332033849</c:v>
                </c:pt>
                <c:pt idx="49">
                  <c:v>0.46962226584733618</c:v>
                </c:pt>
                <c:pt idx="50">
                  <c:v>0.45898970614861567</c:v>
                </c:pt>
                <c:pt idx="51">
                  <c:v>0.44712353619670792</c:v>
                </c:pt>
                <c:pt idx="52">
                  <c:v>0.4343252371973641</c:v>
                </c:pt>
                <c:pt idx="53">
                  <c:v>0.4208554650960083</c:v>
                </c:pt>
                <c:pt idx="54">
                  <c:v>0.40693578731584468</c:v>
                </c:pt>
                <c:pt idx="55">
                  <c:v>0.39275183840124317</c:v>
                </c:pt>
                <c:pt idx="56">
                  <c:v>0.37845716133928858</c:v>
                </c:pt>
                <c:pt idx="57">
                  <c:v>0.36417724019966857</c:v>
                </c:pt>
                <c:pt idx="58">
                  <c:v>0.35001341513195611</c:v>
                </c:pt>
                <c:pt idx="59">
                  <c:v>0.33604650473381348</c:v>
                </c:pt>
                <c:pt idx="60">
                  <c:v>0.32234005197956461</c:v>
                </c:pt>
                <c:pt idx="61">
                  <c:v>0.30894316844580871</c:v>
                </c:pt>
                <c:pt idx="62">
                  <c:v>0.29589298675291009</c:v>
                </c:pt>
                <c:pt idx="63">
                  <c:v>0.28321675042055466</c:v>
                </c:pt>
                <c:pt idx="64">
                  <c:v>0.27093357928554529</c:v>
                </c:pt>
                <c:pt idx="65">
                  <c:v>0.2590559511952335</c:v>
                </c:pt>
                <c:pt idx="66">
                  <c:v>0.24759093954487996</c:v>
                </c:pt>
                <c:pt idx="67">
                  <c:v>0.23654124311666802</c:v>
                </c:pt>
                <c:pt idx="68">
                  <c:v>0.22590604069697343</c:v>
                </c:pt>
                <c:pt idx="69">
                  <c:v>0.21568169875344281</c:v>
                </c:pt>
                <c:pt idx="70">
                  <c:v>0.20586235641480161</c:v>
                </c:pt>
                <c:pt idx="71">
                  <c:v>0.19644040830326037</c:v>
                </c:pt>
                <c:pt idx="72">
                  <c:v>0.18740690250034686</c:v>
                </c:pt>
                <c:pt idx="73">
                  <c:v>0.17875186809564836</c:v>
                </c:pt>
                <c:pt idx="74">
                  <c:v>0.17046458435252423</c:v>
                </c:pt>
                <c:pt idx="75">
                  <c:v>0.16253380148618915</c:v>
                </c:pt>
                <c:pt idx="76">
                  <c:v>0.15494792134197768</c:v>
                </c:pt>
                <c:pt idx="77">
                  <c:v>0.1476951448390327</c:v>
                </c:pt>
                <c:pt idx="78">
                  <c:v>0.14076359186398951</c:v>
                </c:pt>
                <c:pt idx="79">
                  <c:v>0.13414139832179395</c:v>
                </c:pt>
                <c:pt idx="80">
                  <c:v>0.12781679424288137</c:v>
                </c:pt>
                <c:pt idx="81">
                  <c:v>0.12177816617871347</c:v>
                </c:pt>
                <c:pt idx="82">
                  <c:v>0.1160141065667681</c:v>
                </c:pt>
                <c:pt idx="83">
                  <c:v>0.11051345229114001</c:v>
                </c:pt>
                <c:pt idx="84">
                  <c:v>0.10526531428901842</c:v>
                </c:pt>
                <c:pt idx="85">
                  <c:v>0.10025909974247624</c:v>
                </c:pt>
                <c:pt idx="86">
                  <c:v>9.5484528137713964E-2</c:v>
                </c:pt>
                <c:pt idx="87">
                  <c:v>9.0931642260674794E-2</c:v>
                </c:pt>
                <c:pt idx="88">
                  <c:v>8.6590815021012985E-2</c:v>
                </c:pt>
                <c:pt idx="89">
                  <c:v>8.2452752849376171E-2</c:v>
                </c:pt>
                <c:pt idx="90">
                  <c:v>7.8508496290622926E-2</c:v>
                </c:pt>
                <c:pt idx="91">
                  <c:v>7.4749418313649493E-2</c:v>
                </c:pt>
                <c:pt idx="92">
                  <c:v>7.1167220773421816E-2</c:v>
                </c:pt>
                <c:pt idx="93">
                  <c:v>6.7753929389707965E-2</c:v>
                </c:pt>
                <c:pt idx="94">
                  <c:v>6.4501887547503162E-2</c:v>
                </c:pt>
                <c:pt idx="95">
                  <c:v>6.1403749174275532E-2</c:v>
                </c:pt>
                <c:pt idx="96">
                  <c:v>5.8452470907321114E-2</c:v>
                </c:pt>
                <c:pt idx="97">
                  <c:v>5.5641303729368492E-2</c:v>
                </c:pt>
                <c:pt idx="98">
                  <c:v>5.2963784221012986E-2</c:v>
                </c:pt>
                <c:pt idx="99">
                  <c:v>5.0413725553675848E-2</c:v>
                </c:pt>
                <c:pt idx="100">
                  <c:v>4.7985208325816348E-2</c:v>
                </c:pt>
              </c:numCache>
            </c:numRef>
          </c:yVal>
          <c:smooth val="0"/>
        </c:ser>
        <c:ser>
          <c:idx val="2"/>
          <c:order val="2"/>
          <c:tx>
            <c:strRef>
              <c:f>伝染病感染!$D$8</c:f>
              <c:strCache>
                <c:ptCount val="1"/>
                <c:pt idx="0">
                  <c:v>治癒者</c:v>
                </c:pt>
              </c:strCache>
            </c:strRef>
          </c:tx>
          <c:spPr>
            <a:ln>
              <a:solidFill>
                <a:schemeClr val="tx1"/>
              </a:solidFill>
            </a:ln>
          </c:spPr>
          <c:marker>
            <c:symbol val="none"/>
          </c:marker>
          <c:xVal>
            <c:numRef>
              <c:f>伝染病感染!$A$9:$A$109</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xVal>
          <c:yVal>
            <c:numRef>
              <c:f>伝染病感染!$D$9:$D$109</c:f>
              <c:numCache>
                <c:formatCode>General</c:formatCode>
                <c:ptCount val="101"/>
                <c:pt idx="0">
                  <c:v>0</c:v>
                </c:pt>
                <c:pt idx="1">
                  <c:v>5.0000000000000002E-5</c:v>
                </c:pt>
                <c:pt idx="2">
                  <c:v>1.0998750000000001E-4</c:v>
                </c:pt>
                <c:pt idx="3">
                  <c:v>1.8195375765546874E-4</c:v>
                </c:pt>
                <c:pt idx="4">
                  <c:v>2.6828539228363564E-4</c:v>
                </c:pt>
                <c:pt idx="5">
                  <c:v>3.7184216099041674E-4</c:v>
                </c:pt>
                <c:pt idx="6">
                  <c:v>4.9604971772475E-4</c:v>
                </c:pt>
                <c:pt idx="7">
                  <c:v>6.4501010181862353E-4</c:v>
                </c:pt>
                <c:pt idx="8">
                  <c:v>8.2363314381200434E-4</c:v>
                </c:pt>
                <c:pt idx="9">
                  <c:v>1.0377924598317806E-3</c:v>
                </c:pt>
                <c:pt idx="10">
                  <c:v>1.2945102208146394E-3</c:v>
                </c:pt>
                <c:pt idx="11">
                  <c:v>1.6021754090108863E-3</c:v>
                </c:pt>
                <c:pt idx="12">
                  <c:v>1.9708007765735663E-3</c:v>
                </c:pt>
                <c:pt idx="13">
                  <c:v>2.4123241437159671E-3</c:v>
                </c:pt>
                <c:pt idx="14">
                  <c:v>2.9409599312194743E-3</c:v>
                </c:pt>
                <c:pt idx="15">
                  <c:v>3.573606787026179E-3</c:v>
                </c:pt>
                <c:pt idx="16">
                  <c:v>4.3303166565100294E-3</c:v>
                </c:pt>
                <c:pt idx="17">
                  <c:v>5.2348294048764291E-3</c:v>
                </c:pt>
                <c:pt idx="18">
                  <c:v>6.315174779701253E-3</c:v>
                </c:pt>
                <c:pt idx="19">
                  <c:v>7.6043396429126249E-3</c:v>
                </c:pt>
                <c:pt idx="20">
                  <c:v>9.1409924231858203E-3</c:v>
                </c:pt>
                <c:pt idx="21">
                  <c:v>1.0970247943264441E-2</c:v>
                </c:pt>
                <c:pt idx="22">
                  <c:v>1.314444338585782E-2</c:v>
                </c:pt>
                <c:pt idx="23">
                  <c:v>1.5723879422086313E-2</c:v>
                </c:pt>
                <c:pt idx="24">
                  <c:v>1.8777458901499122E-2</c:v>
                </c:pt>
                <c:pt idx="25">
                  <c:v>2.2383129009724029E-2</c:v>
                </c:pt>
                <c:pt idx="26">
                  <c:v>2.6628002524379791E-2</c:v>
                </c:pt>
                <c:pt idx="27">
                  <c:v>3.1608002598312451E-2</c:v>
                </c:pt>
                <c:pt idx="28">
                  <c:v>3.7426848819714774E-2</c:v>
                </c:pt>
                <c:pt idx="29">
                  <c:v>4.4194188902034609E-2</c:v>
                </c:pt>
                <c:pt idx="30">
                  <c:v>5.2022692488326402E-2</c:v>
                </c:pt>
                <c:pt idx="31">
                  <c:v>6.1023975858295422E-2</c:v>
                </c:pt>
                <c:pt idx="32">
                  <c:v>7.1303332641536793E-2</c:v>
                </c:pt>
                <c:pt idx="33">
                  <c:v>8.2953413096995762E-2</c:v>
                </c:pt>
                <c:pt idx="34">
                  <c:v>9.6047215379949119E-2</c:v>
                </c:pt>
                <c:pt idx="35">
                  <c:v>0.11063099593092073</c:v>
                </c:pt>
                <c:pt idx="36">
                  <c:v>0.1267179164383839</c:v>
                </c:pt>
                <c:pt idx="37">
                  <c:v>0.14428334798097195</c:v>
                </c:pt>
                <c:pt idx="38">
                  <c:v>0.16326268018408641</c:v>
                </c:pt>
                <c:pt idx="39">
                  <c:v>0.18355220317526577</c:v>
                </c:pt>
                <c:pt idx="40">
                  <c:v>0.20501317657283388</c:v>
                </c:pt>
                <c:pt idx="41">
                  <c:v>0.22747867551670764</c:v>
                </c:pt>
                <c:pt idx="42">
                  <c:v>0.25076235020992588</c:v>
                </c:pt>
                <c:pt idx="43">
                  <c:v>0.2746679774355959</c:v>
                </c:pt>
                <c:pt idx="44">
                  <c:v>0.29899867722454859</c:v>
                </c:pt>
                <c:pt idx="45">
                  <c:v>0.32356488618503504</c:v>
                </c:pt>
                <c:pt idx="46">
                  <c:v>0.34819052782826554</c:v>
                </c:pt>
                <c:pt idx="47">
                  <c:v>0.37271718843455676</c:v>
                </c:pt>
                <c:pt idx="48">
                  <c:v>0.39700640803403292</c:v>
                </c:pt>
                <c:pt idx="49">
                  <c:v>0.42094038820004986</c:v>
                </c:pt>
                <c:pt idx="50">
                  <c:v>0.44442150149241666</c:v>
                </c:pt>
                <c:pt idx="51">
                  <c:v>0.46737098679984745</c:v>
                </c:pt>
                <c:pt idx="52">
                  <c:v>0.48972716360968283</c:v>
                </c:pt>
                <c:pt idx="53">
                  <c:v>0.51144342546955102</c:v>
                </c:pt>
                <c:pt idx="54">
                  <c:v>0.53248619872435143</c:v>
                </c:pt>
                <c:pt idx="55">
                  <c:v>0.5528329880901437</c:v>
                </c:pt>
                <c:pt idx="56">
                  <c:v>0.5724705800102059</c:v>
                </c:pt>
                <c:pt idx="57">
                  <c:v>0.59139343807717037</c:v>
                </c:pt>
                <c:pt idx="58">
                  <c:v>0.60960230008715377</c:v>
                </c:pt>
                <c:pt idx="59">
                  <c:v>0.62710297084375155</c:v>
                </c:pt>
                <c:pt idx="60">
                  <c:v>0.64390529608044222</c:v>
                </c:pt>
                <c:pt idx="61">
                  <c:v>0.66002229867942042</c:v>
                </c:pt>
                <c:pt idx="62">
                  <c:v>0.6754694571017108</c:v>
                </c:pt>
                <c:pt idx="63">
                  <c:v>0.69026410643935632</c:v>
                </c:pt>
                <c:pt idx="64">
                  <c:v>0.70442494396038402</c:v>
                </c:pt>
                <c:pt idx="65">
                  <c:v>0.71797162292466132</c:v>
                </c:pt>
                <c:pt idx="66">
                  <c:v>0.73092442048442297</c:v>
                </c:pt>
                <c:pt idx="67">
                  <c:v>0.74330396746166694</c:v>
                </c:pt>
                <c:pt idx="68">
                  <c:v>0.75513102961750034</c:v>
                </c:pt>
                <c:pt idx="69">
                  <c:v>0.76642633165234897</c:v>
                </c:pt>
                <c:pt idx="70">
                  <c:v>0.7772104165900211</c:v>
                </c:pt>
                <c:pt idx="71">
                  <c:v>0.78750353441076115</c:v>
                </c:pt>
                <c:pt idx="72">
                  <c:v>0.79732555482592415</c:v>
                </c:pt>
                <c:pt idx="73">
                  <c:v>0.80669589995094149</c:v>
                </c:pt>
                <c:pt idx="74">
                  <c:v>0.81563349335572388</c:v>
                </c:pt>
                <c:pt idx="75">
                  <c:v>0.82415672257335004</c:v>
                </c:pt>
                <c:pt idx="76">
                  <c:v>0.83228341264765948</c:v>
                </c:pt>
                <c:pt idx="77">
                  <c:v>0.84003080871475833</c:v>
                </c:pt>
                <c:pt idx="78">
                  <c:v>0.84741556595670997</c:v>
                </c:pt>
                <c:pt idx="79">
                  <c:v>0.85445374554990949</c:v>
                </c:pt>
                <c:pt idx="80">
                  <c:v>0.86116081546599921</c:v>
                </c:pt>
                <c:pt idx="81">
                  <c:v>0.86755165517814326</c:v>
                </c:pt>
                <c:pt idx="82">
                  <c:v>0.87364056348707897</c:v>
                </c:pt>
                <c:pt idx="83">
                  <c:v>0.8794412688154174</c:v>
                </c:pt>
                <c:pt idx="84">
                  <c:v>0.88496694142997445</c:v>
                </c:pt>
                <c:pt idx="85">
                  <c:v>0.89023020714442536</c:v>
                </c:pt>
                <c:pt idx="86">
                  <c:v>0.8952431621315492</c:v>
                </c:pt>
                <c:pt idx="87">
                  <c:v>0.90001738853843494</c:v>
                </c:pt>
                <c:pt idx="88">
                  <c:v>0.90456397065146865</c:v>
                </c:pt>
                <c:pt idx="89">
                  <c:v>0.90889351140251928</c:v>
                </c:pt>
                <c:pt idx="90">
                  <c:v>0.91301614904498807</c:v>
                </c:pt>
                <c:pt idx="91">
                  <c:v>0.91694157385951924</c:v>
                </c:pt>
                <c:pt idx="92">
                  <c:v>0.92067904477520168</c:v>
                </c:pt>
                <c:pt idx="93">
                  <c:v>0.92423740581387281</c:v>
                </c:pt>
                <c:pt idx="94">
                  <c:v>0.92762510228335826</c:v>
                </c:pt>
                <c:pt idx="95">
                  <c:v>0.93085019666073343</c:v>
                </c:pt>
                <c:pt idx="96">
                  <c:v>0.93392038411944722</c:v>
                </c:pt>
                <c:pt idx="97">
                  <c:v>0.93684300766481332</c:v>
                </c:pt>
                <c:pt idx="98">
                  <c:v>0.93962507285128172</c:v>
                </c:pt>
                <c:pt idx="99">
                  <c:v>0.94227326206233242</c:v>
                </c:pt>
                <c:pt idx="100">
                  <c:v>0.94479394834001618</c:v>
                </c:pt>
              </c:numCache>
            </c:numRef>
          </c:yVal>
          <c:smooth val="0"/>
        </c:ser>
        <c:dLbls>
          <c:showLegendKey val="0"/>
          <c:showVal val="0"/>
          <c:showCatName val="0"/>
          <c:showSerName val="0"/>
          <c:showPercent val="0"/>
          <c:showBubbleSize val="0"/>
        </c:dLbls>
        <c:axId val="46028288"/>
        <c:axId val="46029824"/>
      </c:scatterChart>
      <c:valAx>
        <c:axId val="46028288"/>
        <c:scaling>
          <c:orientation val="minMax"/>
        </c:scaling>
        <c:delete val="0"/>
        <c:axPos val="b"/>
        <c:numFmt formatCode="General" sourceLinked="1"/>
        <c:majorTickMark val="out"/>
        <c:minorTickMark val="none"/>
        <c:tickLblPos val="nextTo"/>
        <c:txPr>
          <a:bodyPr rot="0" vert="horz"/>
          <a:lstStyle/>
          <a:p>
            <a:pPr>
              <a:defRPr/>
            </a:pPr>
            <a:endParaRPr lang="ja-JP"/>
          </a:p>
        </c:txPr>
        <c:crossAx val="46029824"/>
        <c:crosses val="autoZero"/>
        <c:crossBetween val="midCat"/>
      </c:valAx>
      <c:valAx>
        <c:axId val="46029824"/>
        <c:scaling>
          <c:orientation val="minMax"/>
          <c:max val="1"/>
        </c:scaling>
        <c:delete val="0"/>
        <c:axPos val="l"/>
        <c:numFmt formatCode="General" sourceLinked="1"/>
        <c:majorTickMark val="out"/>
        <c:minorTickMark val="none"/>
        <c:tickLblPos val="nextTo"/>
        <c:crossAx val="46028288"/>
        <c:crosses val="autoZero"/>
        <c:crossBetween val="midCat"/>
      </c:valAx>
    </c:plotArea>
    <c:legend>
      <c:legendPos val="r"/>
      <c:layout>
        <c:manualLayout>
          <c:xMode val="edge"/>
          <c:yMode val="edge"/>
          <c:x val="0.7136842579885192"/>
          <c:y val="0.32109242462265625"/>
          <c:w val="0.2505262742600457"/>
          <c:h val="0.28200666008235936"/>
        </c:manualLayout>
      </c:layout>
      <c:overlay val="0"/>
      <c:txPr>
        <a:bodyPr/>
        <a:lstStyle/>
        <a:p>
          <a:pPr>
            <a:defRPr sz="24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37833393232594E-2"/>
          <c:y val="7.7100831146106774E-2"/>
          <c:w val="0.80814214613214852"/>
          <c:h val="0.69733759842519683"/>
        </c:manualLayout>
      </c:layout>
      <c:barChart>
        <c:barDir val="col"/>
        <c:grouping val="clustered"/>
        <c:varyColors val="0"/>
        <c:ser>
          <c:idx val="0"/>
          <c:order val="0"/>
          <c:tx>
            <c:v>データ</c:v>
          </c:tx>
          <c:spPr>
            <a:solidFill>
              <a:srgbClr val="00B0F0"/>
            </a:solidFill>
          </c:spPr>
          <c:invertIfNegative val="0"/>
          <c:cat>
            <c:numRef>
              <c:f>正規需要分布!$H$39:$H$59</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正規需要分布!$I$39:$I$59</c:f>
              <c:numCache>
                <c:formatCode>General</c:formatCode>
                <c:ptCount val="21"/>
                <c:pt idx="0">
                  <c:v>0</c:v>
                </c:pt>
                <c:pt idx="1">
                  <c:v>0</c:v>
                </c:pt>
                <c:pt idx="2">
                  <c:v>1</c:v>
                </c:pt>
                <c:pt idx="3">
                  <c:v>2</c:v>
                </c:pt>
                <c:pt idx="4">
                  <c:v>2</c:v>
                </c:pt>
                <c:pt idx="5">
                  <c:v>6</c:v>
                </c:pt>
                <c:pt idx="6">
                  <c:v>7</c:v>
                </c:pt>
                <c:pt idx="7">
                  <c:v>14</c:v>
                </c:pt>
                <c:pt idx="8">
                  <c:v>33</c:v>
                </c:pt>
                <c:pt idx="9">
                  <c:v>23</c:v>
                </c:pt>
                <c:pt idx="10">
                  <c:v>35</c:v>
                </c:pt>
                <c:pt idx="11">
                  <c:v>16</c:v>
                </c:pt>
                <c:pt idx="12">
                  <c:v>22</c:v>
                </c:pt>
                <c:pt idx="13">
                  <c:v>19</c:v>
                </c:pt>
                <c:pt idx="14">
                  <c:v>10</c:v>
                </c:pt>
                <c:pt idx="15">
                  <c:v>5</c:v>
                </c:pt>
                <c:pt idx="16">
                  <c:v>3</c:v>
                </c:pt>
                <c:pt idx="17">
                  <c:v>0</c:v>
                </c:pt>
                <c:pt idx="18">
                  <c:v>2</c:v>
                </c:pt>
                <c:pt idx="19">
                  <c:v>0</c:v>
                </c:pt>
                <c:pt idx="20">
                  <c:v>0</c:v>
                </c:pt>
              </c:numCache>
            </c:numRef>
          </c:val>
        </c:ser>
        <c:dLbls>
          <c:showLegendKey val="0"/>
          <c:showVal val="0"/>
          <c:showCatName val="0"/>
          <c:showSerName val="0"/>
          <c:showPercent val="0"/>
          <c:showBubbleSize val="0"/>
        </c:dLbls>
        <c:gapWidth val="150"/>
        <c:axId val="46061440"/>
        <c:axId val="46062976"/>
      </c:barChart>
      <c:catAx>
        <c:axId val="46061440"/>
        <c:scaling>
          <c:orientation val="minMax"/>
        </c:scaling>
        <c:delete val="0"/>
        <c:axPos val="b"/>
        <c:numFmt formatCode="General" sourceLinked="1"/>
        <c:majorTickMark val="out"/>
        <c:minorTickMark val="none"/>
        <c:tickLblPos val="nextTo"/>
        <c:crossAx val="46062976"/>
        <c:crosses val="autoZero"/>
        <c:auto val="1"/>
        <c:lblAlgn val="ctr"/>
        <c:lblOffset val="100"/>
        <c:noMultiLvlLbl val="0"/>
      </c:catAx>
      <c:valAx>
        <c:axId val="46062976"/>
        <c:scaling>
          <c:orientation val="minMax"/>
        </c:scaling>
        <c:delete val="0"/>
        <c:axPos val="l"/>
        <c:numFmt formatCode="General" sourceLinked="1"/>
        <c:majorTickMark val="out"/>
        <c:minorTickMark val="none"/>
        <c:tickLblPos val="nextTo"/>
        <c:crossAx val="4606144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19413" cy="493713"/>
          </a:xfrm>
          <a:prstGeom prst="rect">
            <a:avLst/>
          </a:prstGeom>
          <a:noFill/>
          <a:ln w="9525">
            <a:noFill/>
            <a:miter lim="800000"/>
            <a:headEnd/>
            <a:tailEnd/>
          </a:ln>
        </p:spPr>
        <p:txBody>
          <a:bodyPr vert="horz" wrap="square" lIns="94800" tIns="47400" rIns="94800" bIns="47400" numCol="1" anchor="t" anchorCtr="0" compatLnSpc="1">
            <a:prstTxWarp prst="textNoShape">
              <a:avLst/>
            </a:prstTxWarp>
          </a:bodyPr>
          <a:lstStyle>
            <a:lvl1pPr algn="l" defTabSz="949172">
              <a:defRPr kumimoji="1" sz="1300" smtClean="0">
                <a:latin typeface="Times" pitchFamily="18" charset="0"/>
              </a:defRPr>
            </a:lvl1pPr>
          </a:lstStyle>
          <a:p>
            <a:pPr>
              <a:defRPr/>
            </a:pPr>
            <a:endParaRPr lang="en-US" altLang="ja-JP"/>
          </a:p>
        </p:txBody>
      </p:sp>
      <p:sp>
        <p:nvSpPr>
          <p:cNvPr id="7171" name="Rectangle 3"/>
          <p:cNvSpPr>
            <a:spLocks noGrp="1" noChangeArrowheads="1"/>
          </p:cNvSpPr>
          <p:nvPr>
            <p:ph type="dt" sz="quarter" idx="1"/>
          </p:nvPr>
        </p:nvSpPr>
        <p:spPr bwMode="auto">
          <a:xfrm>
            <a:off x="3816351" y="1"/>
            <a:ext cx="2919413" cy="493713"/>
          </a:xfrm>
          <a:prstGeom prst="rect">
            <a:avLst/>
          </a:prstGeom>
          <a:noFill/>
          <a:ln w="9525">
            <a:noFill/>
            <a:miter lim="800000"/>
            <a:headEnd/>
            <a:tailEnd/>
          </a:ln>
        </p:spPr>
        <p:txBody>
          <a:bodyPr vert="horz" wrap="square" lIns="94800" tIns="47400" rIns="94800" bIns="47400" numCol="1" anchor="t" anchorCtr="0" compatLnSpc="1">
            <a:prstTxWarp prst="textNoShape">
              <a:avLst/>
            </a:prstTxWarp>
          </a:bodyPr>
          <a:lstStyle>
            <a:lvl1pPr algn="r" defTabSz="949172">
              <a:defRPr kumimoji="1" sz="1300" smtClean="0">
                <a:latin typeface="Times" pitchFamily="18" charset="0"/>
              </a:defRPr>
            </a:lvl1pPr>
          </a:lstStyle>
          <a:p>
            <a:pPr>
              <a:defRPr/>
            </a:pPr>
            <a:endParaRPr lang="en-US" altLang="ja-JP"/>
          </a:p>
        </p:txBody>
      </p:sp>
      <p:sp>
        <p:nvSpPr>
          <p:cNvPr id="7172" name="Rectangle 4"/>
          <p:cNvSpPr>
            <a:spLocks noGrp="1" noChangeArrowheads="1"/>
          </p:cNvSpPr>
          <p:nvPr>
            <p:ph type="ftr" sz="quarter" idx="2"/>
          </p:nvPr>
        </p:nvSpPr>
        <p:spPr bwMode="auto">
          <a:xfrm>
            <a:off x="1" y="9372601"/>
            <a:ext cx="2919413" cy="493713"/>
          </a:xfrm>
          <a:prstGeom prst="rect">
            <a:avLst/>
          </a:prstGeom>
          <a:noFill/>
          <a:ln w="9525">
            <a:noFill/>
            <a:miter lim="800000"/>
            <a:headEnd/>
            <a:tailEnd/>
          </a:ln>
        </p:spPr>
        <p:txBody>
          <a:bodyPr vert="horz" wrap="square" lIns="94800" tIns="47400" rIns="94800" bIns="47400" numCol="1" anchor="b" anchorCtr="0" compatLnSpc="1">
            <a:prstTxWarp prst="textNoShape">
              <a:avLst/>
            </a:prstTxWarp>
          </a:bodyPr>
          <a:lstStyle>
            <a:lvl1pPr algn="l" defTabSz="949172">
              <a:defRPr kumimoji="1" sz="1300" smtClean="0">
                <a:latin typeface="Times" pitchFamily="18" charset="0"/>
              </a:defRPr>
            </a:lvl1pPr>
          </a:lstStyle>
          <a:p>
            <a:pPr>
              <a:defRPr/>
            </a:pPr>
            <a:endParaRPr lang="en-US" altLang="ja-JP"/>
          </a:p>
        </p:txBody>
      </p:sp>
      <p:sp>
        <p:nvSpPr>
          <p:cNvPr id="7173" name="Rectangle 5"/>
          <p:cNvSpPr>
            <a:spLocks noGrp="1" noChangeArrowheads="1"/>
          </p:cNvSpPr>
          <p:nvPr>
            <p:ph type="sldNum" sz="quarter" idx="3"/>
          </p:nvPr>
        </p:nvSpPr>
        <p:spPr bwMode="auto">
          <a:xfrm>
            <a:off x="3816351" y="9372601"/>
            <a:ext cx="2919413" cy="493713"/>
          </a:xfrm>
          <a:prstGeom prst="rect">
            <a:avLst/>
          </a:prstGeom>
          <a:noFill/>
          <a:ln w="9525">
            <a:noFill/>
            <a:miter lim="800000"/>
            <a:headEnd/>
            <a:tailEnd/>
          </a:ln>
        </p:spPr>
        <p:txBody>
          <a:bodyPr vert="horz" wrap="square" lIns="94800" tIns="47400" rIns="94800" bIns="47400" numCol="1" anchor="b" anchorCtr="0" compatLnSpc="1">
            <a:prstTxWarp prst="textNoShape">
              <a:avLst/>
            </a:prstTxWarp>
          </a:bodyPr>
          <a:lstStyle>
            <a:lvl1pPr algn="r" defTabSz="949172">
              <a:defRPr kumimoji="1" sz="1300" smtClean="0">
                <a:latin typeface="Times" pitchFamily="18" charset="0"/>
              </a:defRPr>
            </a:lvl1pPr>
          </a:lstStyle>
          <a:p>
            <a:pPr>
              <a:defRPr/>
            </a:pPr>
            <a:fld id="{C63F2E9F-178B-436D-AEF2-6A3F9292E2C9}" type="slidenum">
              <a:rPr lang="en-US" altLang="ja-JP"/>
              <a:pPr>
                <a:defRPr/>
              </a:pPr>
              <a:t>‹#›</a:t>
            </a:fld>
            <a:endParaRPr lang="en-US" altLang="ja-JP"/>
          </a:p>
        </p:txBody>
      </p:sp>
    </p:spTree>
    <p:extLst>
      <p:ext uri="{BB962C8B-B14F-4D97-AF65-F5344CB8AC3E}">
        <p14:creationId xmlns:p14="http://schemas.microsoft.com/office/powerpoint/2010/main" val="202019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19413" cy="493713"/>
          </a:xfrm>
          <a:prstGeom prst="rect">
            <a:avLst/>
          </a:prstGeom>
          <a:noFill/>
          <a:ln w="9525">
            <a:noFill/>
            <a:miter lim="800000"/>
            <a:headEnd/>
            <a:tailEnd/>
          </a:ln>
        </p:spPr>
        <p:txBody>
          <a:bodyPr vert="horz" wrap="square" lIns="94800" tIns="47400" rIns="94800" bIns="47400" numCol="1" anchor="t" anchorCtr="0" compatLnSpc="1">
            <a:prstTxWarp prst="textNoShape">
              <a:avLst/>
            </a:prstTxWarp>
          </a:bodyPr>
          <a:lstStyle>
            <a:lvl1pPr algn="l" defTabSz="949172">
              <a:defRPr kumimoji="1" sz="1300" smtClean="0">
                <a:latin typeface="Times" pitchFamily="18" charset="0"/>
              </a:defRPr>
            </a:lvl1pPr>
          </a:lstStyle>
          <a:p>
            <a:pPr>
              <a:defRPr/>
            </a:pPr>
            <a:endParaRPr lang="en-US" altLang="ja-JP"/>
          </a:p>
        </p:txBody>
      </p:sp>
      <p:sp>
        <p:nvSpPr>
          <p:cNvPr id="4099" name="Rectangle 3"/>
          <p:cNvSpPr>
            <a:spLocks noGrp="1" noChangeArrowheads="1"/>
          </p:cNvSpPr>
          <p:nvPr>
            <p:ph type="dt" idx="1"/>
          </p:nvPr>
        </p:nvSpPr>
        <p:spPr bwMode="auto">
          <a:xfrm>
            <a:off x="3816351" y="1"/>
            <a:ext cx="2919413" cy="493713"/>
          </a:xfrm>
          <a:prstGeom prst="rect">
            <a:avLst/>
          </a:prstGeom>
          <a:noFill/>
          <a:ln w="9525">
            <a:noFill/>
            <a:miter lim="800000"/>
            <a:headEnd/>
            <a:tailEnd/>
          </a:ln>
        </p:spPr>
        <p:txBody>
          <a:bodyPr vert="horz" wrap="square" lIns="94800" tIns="47400" rIns="94800" bIns="47400" numCol="1" anchor="t" anchorCtr="0" compatLnSpc="1">
            <a:prstTxWarp prst="textNoShape">
              <a:avLst/>
            </a:prstTxWarp>
          </a:bodyPr>
          <a:lstStyle>
            <a:lvl1pPr algn="r" defTabSz="949172">
              <a:defRPr kumimoji="1" sz="1300" smtClean="0">
                <a:latin typeface="Times" pitchFamily="18" charset="0"/>
              </a:defRPr>
            </a:lvl1pPr>
          </a:lstStyle>
          <a:p>
            <a:pPr>
              <a:defRPr/>
            </a:pPr>
            <a:endParaRPr lang="en-US" altLang="ja-JP"/>
          </a:p>
        </p:txBody>
      </p:sp>
      <p:sp>
        <p:nvSpPr>
          <p:cNvPr id="72708" name="Rectangle 4"/>
          <p:cNvSpPr>
            <a:spLocks noGrp="1" noRot="1" noChangeAspect="1" noChangeArrowheads="1" noTextEdit="1"/>
          </p:cNvSpPr>
          <p:nvPr>
            <p:ph type="sldImg" idx="2"/>
          </p:nvPr>
        </p:nvSpPr>
        <p:spPr bwMode="auto">
          <a:xfrm>
            <a:off x="904875" y="741363"/>
            <a:ext cx="4929188" cy="36972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6939" y="4686301"/>
            <a:ext cx="4941887" cy="4438650"/>
          </a:xfrm>
          <a:prstGeom prst="rect">
            <a:avLst/>
          </a:prstGeom>
          <a:noFill/>
          <a:ln w="9525">
            <a:noFill/>
            <a:miter lim="800000"/>
            <a:headEnd/>
            <a:tailEnd/>
          </a:ln>
        </p:spPr>
        <p:txBody>
          <a:bodyPr vert="horz" wrap="square" lIns="94800" tIns="47400" rIns="94800" bIns="4740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372601"/>
            <a:ext cx="2919413" cy="493713"/>
          </a:xfrm>
          <a:prstGeom prst="rect">
            <a:avLst/>
          </a:prstGeom>
          <a:noFill/>
          <a:ln w="9525">
            <a:noFill/>
            <a:miter lim="800000"/>
            <a:headEnd/>
            <a:tailEnd/>
          </a:ln>
        </p:spPr>
        <p:txBody>
          <a:bodyPr vert="horz" wrap="square" lIns="94800" tIns="47400" rIns="94800" bIns="47400" numCol="1" anchor="b" anchorCtr="0" compatLnSpc="1">
            <a:prstTxWarp prst="textNoShape">
              <a:avLst/>
            </a:prstTxWarp>
          </a:bodyPr>
          <a:lstStyle>
            <a:lvl1pPr algn="l" defTabSz="949172">
              <a:defRPr kumimoji="1" sz="1300" smtClean="0">
                <a:latin typeface="Times" pitchFamily="18"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3816351" y="9372601"/>
            <a:ext cx="2919413" cy="493713"/>
          </a:xfrm>
          <a:prstGeom prst="rect">
            <a:avLst/>
          </a:prstGeom>
          <a:noFill/>
          <a:ln w="9525">
            <a:noFill/>
            <a:miter lim="800000"/>
            <a:headEnd/>
            <a:tailEnd/>
          </a:ln>
        </p:spPr>
        <p:txBody>
          <a:bodyPr vert="horz" wrap="square" lIns="94800" tIns="47400" rIns="94800" bIns="47400" numCol="1" anchor="b" anchorCtr="0" compatLnSpc="1">
            <a:prstTxWarp prst="textNoShape">
              <a:avLst/>
            </a:prstTxWarp>
          </a:bodyPr>
          <a:lstStyle>
            <a:lvl1pPr algn="r" defTabSz="949172">
              <a:defRPr kumimoji="1" sz="1300" smtClean="0">
                <a:latin typeface="Times" pitchFamily="18" charset="0"/>
              </a:defRPr>
            </a:lvl1pPr>
          </a:lstStyle>
          <a:p>
            <a:pPr>
              <a:defRPr/>
            </a:pPr>
            <a:fld id="{D63D3405-0544-405C-BD99-50732741362D}" type="slidenum">
              <a:rPr lang="en-US" altLang="ja-JP"/>
              <a:pPr>
                <a:defRPr/>
              </a:pPr>
              <a:t>‹#›</a:t>
            </a:fld>
            <a:endParaRPr lang="en-US" altLang="ja-JP"/>
          </a:p>
        </p:txBody>
      </p:sp>
    </p:spTree>
    <p:extLst>
      <p:ext uri="{BB962C8B-B14F-4D97-AF65-F5344CB8AC3E}">
        <p14:creationId xmlns:p14="http://schemas.microsoft.com/office/powerpoint/2010/main" val="268187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pitchFamily="18"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pitchFamily="18"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pitchFamily="18"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pitchFamily="18"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CAA6F98-237D-46D9-B013-BCDFBB274AE1}" type="slidenum">
              <a:rPr lang="en-US" altLang="ja-JP"/>
              <a:pPr/>
              <a:t>1</a:t>
            </a:fld>
            <a:endParaRPr lang="en-US" altLang="ja-JP"/>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06658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3E3CFF2-E89D-4B56-9E7D-E8BF499EA96B}" type="slidenum">
              <a:rPr lang="en-US" altLang="ja-JP"/>
              <a:pPr/>
              <a:t>11</a:t>
            </a:fld>
            <a:endParaRPr lang="en-US" altLang="ja-JP"/>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97758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67C7B6-2C3B-455B-9DE4-5B1625C8658A}" type="slidenum">
              <a:rPr lang="en-US" altLang="ja-JP"/>
              <a:pPr/>
              <a:t>12</a:t>
            </a:fld>
            <a:endParaRPr lang="en-US" altLang="ja-JP"/>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28940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E84A747-B9A7-4C65-89DA-63B765F95FA8}" type="slidenum">
              <a:rPr lang="en-US" altLang="ja-JP"/>
              <a:pPr/>
              <a:t>13</a:t>
            </a:fld>
            <a:endParaRPr lang="en-US" altLang="ja-JP"/>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10111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B7842C-6C51-45AE-8E23-BAB4CAABCB96}" type="slidenum">
              <a:rPr lang="en-US" altLang="ja-JP"/>
              <a:pPr/>
              <a:t>14</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7578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1CB44A4-CD76-4A01-952B-73F17F147ACC}" type="slidenum">
              <a:rPr lang="en-US" altLang="ja-JP"/>
              <a:pPr/>
              <a:t>15</a:t>
            </a:fld>
            <a:endParaRPr lang="en-US" altLang="ja-JP"/>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91046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16</a:t>
            </a:fld>
            <a:endParaRPr lang="en-US" altLang="ja-JP"/>
          </a:p>
        </p:txBody>
      </p:sp>
    </p:spTree>
    <p:extLst>
      <p:ext uri="{BB962C8B-B14F-4D97-AF65-F5344CB8AC3E}">
        <p14:creationId xmlns:p14="http://schemas.microsoft.com/office/powerpoint/2010/main" val="394253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FC428E2-D949-47E4-8E6E-A490CB062066}" type="slidenum">
              <a:rPr lang="en-US" altLang="ja-JP"/>
              <a:pPr/>
              <a:t>17</a:t>
            </a:fld>
            <a:endParaRPr lang="en-US" altLang="ja-JP"/>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185747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FC428E2-D949-47E4-8E6E-A490CB062066}" type="slidenum">
              <a:rPr lang="en-US" altLang="ja-JP"/>
              <a:pPr/>
              <a:t>18</a:t>
            </a:fld>
            <a:endParaRPr lang="en-US" altLang="ja-JP"/>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98260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19</a:t>
            </a:fld>
            <a:endParaRPr lang="en-US" altLang="ja-JP"/>
          </a:p>
        </p:txBody>
      </p:sp>
    </p:spTree>
    <p:extLst>
      <p:ext uri="{BB962C8B-B14F-4D97-AF65-F5344CB8AC3E}">
        <p14:creationId xmlns:p14="http://schemas.microsoft.com/office/powerpoint/2010/main" val="331103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B1C5EA6-1BDC-49B6-94E7-C38E8E5796ED}" type="slidenum">
              <a:rPr lang="en-US" altLang="ja-JP"/>
              <a:pPr/>
              <a:t>20</a:t>
            </a:fld>
            <a:endParaRPr lang="en-US" altLang="ja-JP"/>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83810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B8F20A1-5CEB-48C1-9B4A-7C8EA479F6E4}" type="slidenum">
              <a:rPr lang="en-US" altLang="ja-JP"/>
              <a:pPr/>
              <a:t>2</a:t>
            </a:fld>
            <a:endParaRPr lang="en-US" altLang="ja-JP"/>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949649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F4A5C43-DB2A-4DC4-91C7-3E5D07F986E6}" type="slidenum">
              <a:rPr lang="en-US" altLang="ja-JP"/>
              <a:pPr/>
              <a:t>21</a:t>
            </a:fld>
            <a:endParaRPr lang="en-US" altLang="ja-JP"/>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2750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86C4DD8-FB78-4A3F-BAD8-225E4A240C8D}" type="slidenum">
              <a:rPr lang="en-US" altLang="ja-JP"/>
              <a:pPr/>
              <a:t>22</a:t>
            </a:fld>
            <a:endParaRPr lang="en-US" altLang="ja-JP"/>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314294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23</a:t>
            </a:fld>
            <a:endParaRPr lang="en-US" altLang="ja-JP"/>
          </a:p>
        </p:txBody>
      </p:sp>
    </p:spTree>
    <p:extLst>
      <p:ext uri="{BB962C8B-B14F-4D97-AF65-F5344CB8AC3E}">
        <p14:creationId xmlns:p14="http://schemas.microsoft.com/office/powerpoint/2010/main" val="279222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2A4CA1B-2C4F-4723-AE9C-425F87FB48B2}" type="slidenum">
              <a:rPr lang="en-US" altLang="ja-JP"/>
              <a:pPr/>
              <a:t>24</a:t>
            </a:fld>
            <a:endParaRPr lang="en-US" altLang="ja-JP"/>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8108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0337B27-1C43-4EC1-A961-181FF646B83E}" type="slidenum">
              <a:rPr lang="en-US" altLang="ja-JP"/>
              <a:pPr/>
              <a:t>25</a:t>
            </a:fld>
            <a:endParaRPr lang="en-US" altLang="ja-JP"/>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038975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DCA79F-ADC1-487C-B43F-1CC75821E2A4}" type="slidenum">
              <a:rPr lang="en-US" altLang="ja-JP"/>
              <a:pPr/>
              <a:t>26</a:t>
            </a:fld>
            <a:endParaRPr lang="en-US" altLang="ja-JP"/>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735454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5CBADF-5702-44F7-B7A5-CE8E754E5D33}" type="slidenum">
              <a:rPr lang="en-US" altLang="ja-JP"/>
              <a:pPr/>
              <a:t>27</a:t>
            </a:fld>
            <a:endParaRPr lang="en-US" altLang="ja-JP"/>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549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75764D0-30B7-4E62-9E60-5210226AE62E}" type="slidenum">
              <a:rPr lang="en-US" altLang="ja-JP"/>
              <a:pPr/>
              <a:t>28</a:t>
            </a:fld>
            <a:endParaRPr lang="en-US" altLang="ja-JP"/>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73358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D672C85-1BDF-458B-B824-71B802A5821A}" type="slidenum">
              <a:rPr lang="en-US" altLang="ja-JP"/>
              <a:pPr/>
              <a:t>29</a:t>
            </a:fld>
            <a:endParaRPr lang="en-US" altLang="ja-JP"/>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76276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AD718EF-04A2-4182-A005-529C0EB83C2D}" type="slidenum">
              <a:rPr lang="en-US" altLang="ja-JP"/>
              <a:pPr/>
              <a:t>30</a:t>
            </a:fld>
            <a:endParaRPr lang="en-US" altLang="ja-JP"/>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73124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B2F0BC7-6B5E-43F1-97FC-FAE7521E411B}" type="slidenum">
              <a:rPr lang="en-US" altLang="ja-JP"/>
              <a:pPr/>
              <a:t>3</a:t>
            </a:fld>
            <a:endParaRPr lang="en-US" altLang="ja-JP"/>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743183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25772D1-1E08-456E-92D8-7D234728F553}" type="slidenum">
              <a:rPr lang="en-US" altLang="ja-JP"/>
              <a:pPr/>
              <a:t>31</a:t>
            </a:fld>
            <a:endParaRPr lang="en-US" altLang="ja-JP"/>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017796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192B2A9-97D4-4747-94C9-C2775E035E83}" type="slidenum">
              <a:rPr lang="en-US" altLang="ja-JP"/>
              <a:pPr/>
              <a:t>32</a:t>
            </a:fld>
            <a:endParaRPr lang="en-US" altLang="ja-JP"/>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50072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5D265DF-6C3A-4DCB-9F5D-9DA5C4EF1B91}" type="slidenum">
              <a:rPr lang="en-US" altLang="ja-JP"/>
              <a:pPr/>
              <a:t>33</a:t>
            </a:fld>
            <a:endParaRPr lang="en-US" altLang="ja-JP"/>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323619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7B2FDD0-59E8-4E69-B715-26011F9E576C}" type="slidenum">
              <a:rPr lang="en-US" altLang="ja-JP"/>
              <a:pPr/>
              <a:t>34</a:t>
            </a:fld>
            <a:endParaRPr lang="en-US" altLang="ja-JP"/>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36472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3B89AA7-F83D-4F51-8BCA-B3AA560C74FF}" type="slidenum">
              <a:rPr lang="en-US" altLang="ja-JP"/>
              <a:pPr/>
              <a:t>35</a:t>
            </a:fld>
            <a:endParaRPr lang="en-US" altLang="ja-JP"/>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345631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DC03C8D-E7FC-45E4-9797-CD07E8A9BBD0}" type="slidenum">
              <a:rPr lang="en-US" altLang="ja-JP"/>
              <a:pPr/>
              <a:t>36</a:t>
            </a:fld>
            <a:endParaRPr lang="en-US" altLang="ja-JP"/>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241488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59B0ADB-C704-4225-9448-A21B24E116FB}" type="slidenum">
              <a:rPr lang="en-US" altLang="ja-JP"/>
              <a:pPr/>
              <a:t>37</a:t>
            </a:fld>
            <a:endParaRPr lang="en-US" altLang="ja-JP"/>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780174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38</a:t>
            </a:fld>
            <a:endParaRPr lang="en-US" altLang="ja-JP"/>
          </a:p>
        </p:txBody>
      </p:sp>
    </p:spTree>
    <p:extLst>
      <p:ext uri="{BB962C8B-B14F-4D97-AF65-F5344CB8AC3E}">
        <p14:creationId xmlns:p14="http://schemas.microsoft.com/office/powerpoint/2010/main" val="1743148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086000C-6378-4DE7-B649-B26C3DD9724A}" type="slidenum">
              <a:rPr lang="en-US" altLang="ja-JP"/>
              <a:pPr/>
              <a:t>39</a:t>
            </a:fld>
            <a:endParaRPr lang="en-US" altLang="ja-JP"/>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57837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81701AA-B4EC-4A28-8E9E-756726499E01}" type="slidenum">
              <a:rPr lang="en-US" altLang="ja-JP"/>
              <a:pPr/>
              <a:t>40</a:t>
            </a:fld>
            <a:endParaRPr lang="en-US" altLang="ja-JP"/>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9727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C37AE5B-E480-42C2-A25E-E8EF4CA84C07}" type="slidenum">
              <a:rPr lang="en-US" altLang="ja-JP"/>
              <a:pPr/>
              <a:t>4</a:t>
            </a:fld>
            <a:endParaRPr lang="en-US" altLang="ja-JP"/>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089873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295900F-CE6F-41EB-B01A-2558D84A24BD}" type="slidenum">
              <a:rPr lang="en-US" altLang="ja-JP"/>
              <a:pPr/>
              <a:t>41</a:t>
            </a:fld>
            <a:endParaRPr lang="en-US" altLang="ja-JP"/>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4308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DDF4479-0A3E-460E-B4AA-C3995283C754}" type="slidenum">
              <a:rPr lang="en-US" altLang="ja-JP"/>
              <a:pPr/>
              <a:t>42</a:t>
            </a:fld>
            <a:endParaRPr lang="en-US" altLang="ja-JP"/>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249061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43</a:t>
            </a:fld>
            <a:endParaRPr lang="en-US" altLang="ja-JP"/>
          </a:p>
        </p:txBody>
      </p:sp>
    </p:spTree>
    <p:extLst>
      <p:ext uri="{BB962C8B-B14F-4D97-AF65-F5344CB8AC3E}">
        <p14:creationId xmlns:p14="http://schemas.microsoft.com/office/powerpoint/2010/main" val="1889927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33008C8-B246-4924-B99F-991F1E49B155}" type="slidenum">
              <a:rPr lang="en-US" altLang="ja-JP"/>
              <a:pPr/>
              <a:t>44</a:t>
            </a:fld>
            <a:endParaRPr lang="en-US" altLang="ja-JP"/>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165679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45</a:t>
            </a:fld>
            <a:endParaRPr lang="en-US" altLang="ja-JP"/>
          </a:p>
        </p:txBody>
      </p:sp>
    </p:spTree>
    <p:extLst>
      <p:ext uri="{BB962C8B-B14F-4D97-AF65-F5344CB8AC3E}">
        <p14:creationId xmlns:p14="http://schemas.microsoft.com/office/powerpoint/2010/main" val="649435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4612EE4-A9AC-4202-B7EE-F6EC00C2A11C}" type="slidenum">
              <a:rPr lang="en-US" altLang="ja-JP"/>
              <a:pPr/>
              <a:t>46</a:t>
            </a:fld>
            <a:endParaRPr lang="en-US" altLang="ja-JP"/>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313465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B4C236F-EF8A-4248-82BE-CA1E83CFDC2D}" type="slidenum">
              <a:rPr lang="en-US" altLang="ja-JP"/>
              <a:pPr/>
              <a:t>47</a:t>
            </a:fld>
            <a:endParaRPr lang="en-US" altLang="ja-JP"/>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621146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48</a:t>
            </a:fld>
            <a:endParaRPr lang="en-US" altLang="ja-JP"/>
          </a:p>
        </p:txBody>
      </p:sp>
    </p:spTree>
    <p:extLst>
      <p:ext uri="{BB962C8B-B14F-4D97-AF65-F5344CB8AC3E}">
        <p14:creationId xmlns:p14="http://schemas.microsoft.com/office/powerpoint/2010/main" val="2800506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02DE09B-308E-43F5-B2BF-707BEC38B97A}" type="slidenum">
              <a:rPr lang="en-US" altLang="ja-JP"/>
              <a:pPr/>
              <a:t>49</a:t>
            </a:fld>
            <a:endParaRPr lang="en-US" altLang="ja-JP"/>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585842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AFFC14A-17C5-42E0-91D5-85CB006DE704}" type="slidenum">
              <a:rPr lang="en-US" altLang="ja-JP"/>
              <a:pPr/>
              <a:t>50</a:t>
            </a:fld>
            <a:endParaRPr lang="en-US" altLang="ja-JP"/>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50052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1F7B6A5-C00F-43C5-BFFC-07CDBD3FFDF7}" type="slidenum">
              <a:rPr lang="en-US" altLang="ja-JP"/>
              <a:pPr/>
              <a:t>5</a:t>
            </a:fld>
            <a:endParaRPr lang="en-US" altLang="ja-JP"/>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2763564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567163B-4FE3-4106-B9FE-E5C4F947B853}" type="slidenum">
              <a:rPr lang="en-US" altLang="ja-JP"/>
              <a:pPr/>
              <a:t>51</a:t>
            </a:fld>
            <a:endParaRPr lang="en-US" altLang="ja-JP"/>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549189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4E4B279-9572-4941-997C-1E1C96355E41}" type="slidenum">
              <a:rPr lang="en-US" altLang="ja-JP"/>
              <a:pPr/>
              <a:t>52</a:t>
            </a:fld>
            <a:endParaRPr lang="en-US" altLang="ja-JP"/>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853548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7BC26F4-7437-452C-8D60-DCB0B6540FAB}" type="slidenum">
              <a:rPr lang="en-US" altLang="ja-JP"/>
              <a:pPr/>
              <a:t>53</a:t>
            </a:fld>
            <a:endParaRPr lang="en-US" altLang="ja-JP"/>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708682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350B6B8-DF17-44BA-AEEA-468996283991}" type="slidenum">
              <a:rPr lang="en-US" altLang="ja-JP"/>
              <a:pPr/>
              <a:t>54</a:t>
            </a:fld>
            <a:endParaRPr lang="en-US" altLang="ja-JP"/>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578469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63D3405-0544-405C-BD99-50732741362D}" type="slidenum">
              <a:rPr lang="en-US" altLang="ja-JP" smtClean="0"/>
              <a:pPr>
                <a:defRPr/>
              </a:pPr>
              <a:t>55</a:t>
            </a:fld>
            <a:endParaRPr lang="en-US" altLang="ja-JP"/>
          </a:p>
        </p:txBody>
      </p:sp>
    </p:spTree>
    <p:extLst>
      <p:ext uri="{BB962C8B-B14F-4D97-AF65-F5344CB8AC3E}">
        <p14:creationId xmlns:p14="http://schemas.microsoft.com/office/powerpoint/2010/main" val="392781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2B2DB85-4D07-4CC5-A113-1533FEB2C895}" type="slidenum">
              <a:rPr lang="en-US" altLang="ja-JP"/>
              <a:pPr/>
              <a:t>56</a:t>
            </a:fld>
            <a:endParaRPr lang="en-US" altLang="ja-JP"/>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221487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11D2FB2-CD72-41AA-B3D6-E4D15C38817D}" type="slidenum">
              <a:rPr lang="en-US" altLang="ja-JP"/>
              <a:pPr/>
              <a:t>57</a:t>
            </a:fld>
            <a:endParaRPr lang="en-US" altLang="ja-JP"/>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11508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95F36A7-8577-4952-8205-A372AD3FE2E5}" type="slidenum">
              <a:rPr lang="en-US" altLang="ja-JP"/>
              <a:pPr/>
              <a:t>58</a:t>
            </a:fld>
            <a:endParaRPr lang="en-US" altLang="ja-JP"/>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359072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AA20A44-77A5-47CB-92D1-455EABC83F5B}" type="slidenum">
              <a:rPr lang="en-US" altLang="ja-JP"/>
              <a:pPr/>
              <a:t>59</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705987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70E83DD-8669-469D-B2CC-57B3CAAC54B7}" type="slidenum">
              <a:rPr lang="en-US" altLang="ja-JP"/>
              <a:pPr/>
              <a:t>60</a:t>
            </a:fld>
            <a:endParaRPr lang="en-US"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65265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ACC40D2-8E9E-4EA5-8D3F-712BAD1D526D}" type="slidenum">
              <a:rPr lang="en-US" altLang="ja-JP"/>
              <a:pPr/>
              <a:t>6</a:t>
            </a:fld>
            <a:endParaRPr lang="en-US" altLang="ja-JP"/>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96628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D0EE6B-2C44-4C92-A5B8-0BA6D6DF3892}" type="slidenum">
              <a:rPr lang="en-US" altLang="ja-JP"/>
              <a:pPr/>
              <a:t>61</a:t>
            </a:fld>
            <a:endParaRPr lang="en-US" altLang="ja-JP"/>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4780342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7C55A76-BEB4-4DD3-9097-A8A2127BD983}" type="slidenum">
              <a:rPr lang="en-US" altLang="ja-JP"/>
              <a:pPr/>
              <a:t>62</a:t>
            </a:fld>
            <a:endParaRPr lang="en-US" altLang="ja-JP"/>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271305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7B5A5FF-90EC-4C64-AF99-5AC9BDC9D028}" type="slidenum">
              <a:rPr lang="en-US" altLang="ja-JP"/>
              <a:pPr/>
              <a:t>63</a:t>
            </a:fld>
            <a:endParaRPr lang="en-US" altLang="ja-JP"/>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0715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3E0631-9185-4463-A39C-BF5A691A6E9E}" type="slidenum">
              <a:rPr lang="en-US" altLang="ja-JP"/>
              <a:pPr/>
              <a:t>64</a:t>
            </a:fld>
            <a:endParaRPr lang="en-US"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105520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104447B-15A0-41BF-9216-DEACA00C9540}" type="slidenum">
              <a:rPr lang="en-US" altLang="ja-JP"/>
              <a:pPr/>
              <a:t>65</a:t>
            </a:fld>
            <a:endParaRPr lang="en-US" altLang="ja-JP"/>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1106062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E3EFFD9-5A85-4333-85F4-F9FD82FDB8D1}" type="slidenum">
              <a:rPr lang="en-US" altLang="ja-JP"/>
              <a:pPr/>
              <a:t>66</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836254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676A39F-D97E-40C3-A842-0734CE8EB5D4}" type="slidenum">
              <a:rPr lang="en-US" altLang="ja-JP"/>
              <a:pPr/>
              <a:t>67</a:t>
            </a:fld>
            <a:endParaRPr lang="en-US" altLang="ja-JP"/>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18738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104BD17-9DB6-4463-BA27-C4590F9EB1B9}" type="slidenum">
              <a:rPr lang="en-US" altLang="ja-JP"/>
              <a:pPr/>
              <a:t>68</a:t>
            </a:fld>
            <a:endParaRPr lang="en-US" altLang="ja-JP"/>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934779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AA20A44-77A5-47CB-92D1-455EABC83F5B}" type="slidenum">
              <a:rPr lang="en-US" altLang="ja-JP"/>
              <a:pPr/>
              <a:t>69</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2409109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8A3F1C8-4ED7-4744-87B2-5D67E943BCB6}" type="slidenum">
              <a:rPr lang="en-US" altLang="ja-JP"/>
              <a:pPr/>
              <a:t>70</a:t>
            </a:fld>
            <a:endParaRPr lang="en-US" altLang="ja-JP"/>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15796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DF6B29D-4368-4852-970E-32FA21FD9A6D}" type="slidenum">
              <a:rPr lang="en-US" altLang="ja-JP"/>
              <a:pPr/>
              <a:t>8</a:t>
            </a:fld>
            <a:endParaRPr lang="en-US" altLang="ja-JP"/>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943466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D95C109-E1CF-4D0B-AB50-207C8F604487}" type="slidenum">
              <a:rPr lang="en-US" altLang="ja-JP"/>
              <a:pPr/>
              <a:t>71</a:t>
            </a:fld>
            <a:endParaRPr lang="en-US" altLang="ja-JP"/>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45584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3E569C7-CFE9-410C-958D-C57A1A8736A8}" type="slidenum">
              <a:rPr lang="en-US" altLang="ja-JP"/>
              <a:pPr/>
              <a:t>72</a:t>
            </a:fld>
            <a:endParaRPr lang="en-US" altLang="ja-JP"/>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716800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BC5AFD6-1307-4475-A945-908F0114D721}" type="slidenum">
              <a:rPr lang="en-US" altLang="ja-JP"/>
              <a:pPr/>
              <a:t>73</a:t>
            </a:fld>
            <a:endParaRPr lang="en-US" altLang="ja-JP"/>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150200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C2692BD-446F-416B-812C-49B291B4D978}" type="slidenum">
              <a:rPr lang="en-US" altLang="ja-JP"/>
              <a:pPr/>
              <a:t>74</a:t>
            </a:fld>
            <a:endParaRPr lang="en-US" altLang="ja-JP"/>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59573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409D1FB-BD35-4841-8E80-17C05BD5A1A9}" type="slidenum">
              <a:rPr lang="en-US" altLang="ja-JP"/>
              <a:pPr/>
              <a:t>9</a:t>
            </a:fld>
            <a:endParaRPr lang="en-US" altLang="ja-JP"/>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1966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8EC3EC1-DFDB-4DA7-9CAE-544F878606E6}" type="slidenum">
              <a:rPr lang="en-US" altLang="ja-JP"/>
              <a:pPr/>
              <a:t>10</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404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0000CC"/>
          </a:solidFill>
          <a:ln w="9525">
            <a:solidFill>
              <a:schemeClr val="tx1"/>
            </a:solidFill>
            <a:miter lim="800000"/>
            <a:headEnd/>
            <a:tailEnd/>
          </a:ln>
          <a:effectLst/>
        </p:spPr>
        <p:txBody>
          <a:bodyPr wrap="none" anchor="ctr"/>
          <a:lstStyle/>
          <a:p>
            <a:pPr>
              <a:defRPr/>
            </a:pPr>
            <a:endParaRPr lang="ja-JP" altLang="en-US"/>
          </a:p>
        </p:txBody>
      </p:sp>
      <p:sp>
        <p:nvSpPr>
          <p:cNvPr id="114697" name="Rectangle 9"/>
          <p:cNvSpPr>
            <a:spLocks noGrp="1" noChangeArrowheads="1"/>
          </p:cNvSpPr>
          <p:nvPr>
            <p:ph type="ctrTitle"/>
          </p:nvPr>
        </p:nvSpPr>
        <p:spPr>
          <a:xfrm>
            <a:off x="673100" y="1997075"/>
            <a:ext cx="7772400" cy="1143000"/>
          </a:xfrm>
        </p:spPr>
        <p:txBody>
          <a:bodyPr/>
          <a:lstStyle>
            <a:lvl1pPr>
              <a:defRPr sz="4000">
                <a:solidFill>
                  <a:schemeClr val="bg1"/>
                </a:solidFill>
              </a:defRPr>
            </a:lvl1pPr>
          </a:lstStyle>
          <a:p>
            <a:r>
              <a:rPr lang="ja-JP" altLang="en-US"/>
              <a:t>マスタ タイトルの書式設定</a:t>
            </a:r>
          </a:p>
        </p:txBody>
      </p:sp>
      <p:sp>
        <p:nvSpPr>
          <p:cNvPr id="114699" name="Rectangle 11"/>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800">
                <a:solidFill>
                  <a:schemeClr val="bg1"/>
                </a:solidFill>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b="0">
                <a:solidFill>
                  <a:schemeClr val="tx1"/>
                </a:solidFill>
                <a:latin typeface="Times" pitchFamily="18" charset="0"/>
                <a:ea typeface="Osaka"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0">
                <a:solidFill>
                  <a:schemeClr val="tx1"/>
                </a:solidFill>
                <a:latin typeface="Times" pitchFamily="18" charset="0"/>
                <a:ea typeface="Osaka" charset="-128"/>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Times" pitchFamily="18" charset="0"/>
                <a:ea typeface="Osaka" charset="-128"/>
              </a:defRPr>
            </a:lvl1pPr>
          </a:lstStyle>
          <a:p>
            <a:pPr>
              <a:defRPr/>
            </a:pPr>
            <a:fld id="{C0800378-7FEF-47A8-BAF5-911C8D1B5D2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3F0933-5F1D-4DFF-9214-8362CBE409E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81788" y="457200"/>
            <a:ext cx="2051050" cy="5638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27050" y="457200"/>
            <a:ext cx="6002338" cy="5638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68D1FFF-6995-4D7A-8893-B8EF13AB3B5D}"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34471"/>
            <a:ext cx="7772400" cy="1084729"/>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F8CDB5-069E-45A6-832A-4FF2F17C5C5C}"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B0A8768-4FC1-469E-A5AD-6573B264B42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27050" y="1546225"/>
            <a:ext cx="4025900" cy="4549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05350" y="1546225"/>
            <a:ext cx="4027488" cy="4549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50E3D8-C332-4857-8BE8-4D978BD38858}"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0C1F3D0-E164-4F7F-915F-6D7C470D8546}"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805925-249B-4F73-AAD1-8C36FACB730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8F6A27B-5C20-4F94-9358-319EE2453E0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0E4832-BD3D-4764-B53C-C583921FD58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5167BA7-5C72-4903-B9E7-59AC3902DCDC}"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457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5363" name="Rectangle 3"/>
          <p:cNvSpPr>
            <a:spLocks noGrp="1" noChangeArrowheads="1"/>
          </p:cNvSpPr>
          <p:nvPr>
            <p:ph type="body" idx="1"/>
          </p:nvPr>
        </p:nvSpPr>
        <p:spPr bwMode="auto">
          <a:xfrm>
            <a:off x="527050" y="1546225"/>
            <a:ext cx="8205788" cy="454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0361" name="Line 9"/>
          <p:cNvSpPr>
            <a:spLocks noChangeShapeType="1"/>
          </p:cNvSpPr>
          <p:nvPr userDrawn="1"/>
        </p:nvSpPr>
        <p:spPr bwMode="auto">
          <a:xfrm>
            <a:off x="479425" y="1335088"/>
            <a:ext cx="8215313" cy="0"/>
          </a:xfrm>
          <a:prstGeom prst="line">
            <a:avLst/>
          </a:prstGeom>
          <a:noFill/>
          <a:ln w="57150">
            <a:solidFill>
              <a:srgbClr val="0000CC"/>
            </a:solidFill>
            <a:round/>
            <a:headEnd/>
            <a:tailEnd/>
          </a:ln>
          <a:effectLst/>
        </p:spPr>
        <p:txBody>
          <a:bodyPr wrap="none" anchor="ctr"/>
          <a:lstStyle/>
          <a:p>
            <a:pPr>
              <a:defRPr/>
            </a:pPr>
            <a:endParaRPr lang="ja-JP" altLang="en-US"/>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1">
                <a:solidFill>
                  <a:srgbClr val="0000CC"/>
                </a:solidFill>
                <a:latin typeface="+mn-lt"/>
                <a:ea typeface="+mn-ea"/>
              </a:defRPr>
            </a:lvl1pPr>
          </a:lstStyle>
          <a:p>
            <a:pPr>
              <a:defRPr/>
            </a:pPr>
            <a:endParaRPr lang="en-US" altLang="ja-JP"/>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solidFill>
                  <a:srgbClr val="0000CC"/>
                </a:solidFill>
                <a:latin typeface="+mn-lt"/>
                <a:ea typeface="+mn-ea"/>
              </a:defRPr>
            </a:lvl1pPr>
          </a:lstStyle>
          <a:p>
            <a:pPr>
              <a:defRPr/>
            </a:pPr>
            <a:endParaRPr lang="en-US" altLang="ja-JP"/>
          </a:p>
        </p:txBody>
      </p:sp>
      <p:sp>
        <p:nvSpPr>
          <p:cNvPr id="10035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1">
                <a:solidFill>
                  <a:srgbClr val="0000CC"/>
                </a:solidFill>
                <a:latin typeface="+mn-lt"/>
                <a:ea typeface="+mn-ea"/>
              </a:defRPr>
            </a:lvl1pPr>
          </a:lstStyle>
          <a:p>
            <a:pPr>
              <a:defRPr/>
            </a:pPr>
            <a:fld id="{4BC5386D-9E1D-4236-85A9-1F1E664566C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sz="3200" b="1">
          <a:solidFill>
            <a:srgbClr val="0000CC"/>
          </a:solidFill>
          <a:latin typeface="+mj-lt"/>
          <a:ea typeface="+mj-ea"/>
          <a:cs typeface="+mj-cs"/>
        </a:defRPr>
      </a:lvl1pPr>
      <a:lvl2pPr algn="ctr" rtl="0" eaLnBrk="0" fontAlgn="base" hangingPunct="0">
        <a:spcBef>
          <a:spcPct val="0"/>
        </a:spcBef>
        <a:spcAft>
          <a:spcPct val="0"/>
        </a:spcAft>
        <a:defRPr sz="3200" b="1">
          <a:solidFill>
            <a:srgbClr val="0000CC"/>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sz="3200" b="1">
          <a:solidFill>
            <a:srgbClr val="0000CC"/>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sz="3200" b="1">
          <a:solidFill>
            <a:srgbClr val="0000CC"/>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sz="3200" b="1">
          <a:solidFill>
            <a:srgbClr val="0000CC"/>
          </a:solidFill>
          <a:latin typeface="HG丸ｺﾞｼｯｸM-PRO" pitchFamily="50" charset="-128"/>
          <a:ea typeface="HG丸ｺﾞｼｯｸM-PRO" pitchFamily="50" charset="-128"/>
        </a:defRPr>
      </a:lvl5pPr>
      <a:lvl6pPr marL="4572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6pPr>
      <a:lvl7pPr marL="9144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7pPr>
      <a:lvl8pPr marL="13716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8pPr>
      <a:lvl9pPr marL="1828800" algn="ctr" rtl="0" fontAlgn="base">
        <a:spcBef>
          <a:spcPct val="0"/>
        </a:spcBef>
        <a:spcAft>
          <a:spcPct val="0"/>
        </a:spcAft>
        <a:defRPr sz="3200" b="1">
          <a:solidFill>
            <a:srgbClr val="0000CC"/>
          </a:solidFill>
          <a:latin typeface="HG丸ｺﾞｼｯｸM-PRO" pitchFamily="50" charset="-128"/>
          <a:ea typeface="HG丸ｺﾞｼｯｸM-PRO" pitchFamily="50" charset="-128"/>
        </a:defRPr>
      </a:lvl9pPr>
    </p:titleStyle>
    <p:bodyStyle>
      <a:lvl1pPr marL="342900" indent="-342900" algn="l" rtl="0" eaLnBrk="0" fontAlgn="base" hangingPunct="0">
        <a:lnSpc>
          <a:spcPct val="120000"/>
        </a:lnSpc>
        <a:spcBef>
          <a:spcPct val="30000"/>
        </a:spcBef>
        <a:spcAft>
          <a:spcPct val="0"/>
        </a:spcAft>
        <a:buSzPct val="60000"/>
        <a:buFont typeface="Wingdings" pitchFamily="2" charset="2"/>
        <a:buChar char="n"/>
        <a:defRPr sz="2400" b="1">
          <a:solidFill>
            <a:srgbClr val="0000CC"/>
          </a:solidFill>
          <a:latin typeface="+mn-lt"/>
          <a:ea typeface="+mn-ea"/>
          <a:cs typeface="+mn-cs"/>
        </a:defRPr>
      </a:lvl1pPr>
      <a:lvl2pPr marL="742950" indent="-285750" algn="l" rtl="0" eaLnBrk="0" fontAlgn="base" hangingPunct="0">
        <a:lnSpc>
          <a:spcPct val="120000"/>
        </a:lnSpc>
        <a:spcBef>
          <a:spcPct val="30000"/>
        </a:spcBef>
        <a:spcAft>
          <a:spcPct val="0"/>
        </a:spcAft>
        <a:buChar char="–"/>
        <a:defRPr sz="2000" b="1">
          <a:solidFill>
            <a:srgbClr val="0000CC"/>
          </a:solidFill>
          <a:latin typeface="+mn-lt"/>
          <a:ea typeface="+mn-ea"/>
        </a:defRPr>
      </a:lvl2pPr>
      <a:lvl3pPr marL="1143000" indent="-228600" algn="l" rtl="0" eaLnBrk="0" fontAlgn="base" hangingPunct="0">
        <a:lnSpc>
          <a:spcPct val="120000"/>
        </a:lnSpc>
        <a:spcBef>
          <a:spcPct val="30000"/>
        </a:spcBef>
        <a:spcAft>
          <a:spcPct val="0"/>
        </a:spcAft>
        <a:buSzPct val="50000"/>
        <a:buFont typeface="Wingdings" pitchFamily="2" charset="2"/>
        <a:buChar char="l"/>
        <a:defRPr sz="2000" b="1">
          <a:solidFill>
            <a:srgbClr val="0000CC"/>
          </a:solidFill>
          <a:latin typeface="+mn-lt"/>
          <a:ea typeface="+mn-ea"/>
        </a:defRPr>
      </a:lvl3pPr>
      <a:lvl4pPr marL="1600200" indent="-228600" algn="l" rtl="0" eaLnBrk="0" fontAlgn="base" hangingPunct="0">
        <a:lnSpc>
          <a:spcPct val="120000"/>
        </a:lnSpc>
        <a:spcBef>
          <a:spcPct val="30000"/>
        </a:spcBef>
        <a:spcAft>
          <a:spcPct val="0"/>
        </a:spcAft>
        <a:buChar char="–"/>
        <a:defRPr sz="2000" b="1">
          <a:solidFill>
            <a:srgbClr val="0000CC"/>
          </a:solidFill>
          <a:latin typeface="+mn-lt"/>
          <a:ea typeface="+mn-ea"/>
        </a:defRPr>
      </a:lvl4pPr>
      <a:lvl5pPr marL="2057400" indent="-228600" algn="l" rtl="0" eaLnBrk="0" fontAlgn="base" hangingPunct="0">
        <a:lnSpc>
          <a:spcPct val="120000"/>
        </a:lnSpc>
        <a:spcBef>
          <a:spcPct val="30000"/>
        </a:spcBef>
        <a:spcAft>
          <a:spcPct val="0"/>
        </a:spcAft>
        <a:buChar char="»"/>
        <a:defRPr sz="2000" b="1">
          <a:solidFill>
            <a:srgbClr val="0000CC"/>
          </a:solidFill>
          <a:latin typeface="+mn-lt"/>
          <a:ea typeface="+mn-ea"/>
        </a:defRPr>
      </a:lvl5pPr>
      <a:lvl6pPr marL="2514600" indent="-228600" algn="l" rtl="0" fontAlgn="base">
        <a:lnSpc>
          <a:spcPct val="120000"/>
        </a:lnSpc>
        <a:spcBef>
          <a:spcPct val="30000"/>
        </a:spcBef>
        <a:spcAft>
          <a:spcPct val="0"/>
        </a:spcAft>
        <a:buChar char="»"/>
        <a:defRPr sz="2000" b="1">
          <a:solidFill>
            <a:srgbClr val="0000CC"/>
          </a:solidFill>
          <a:latin typeface="+mn-lt"/>
          <a:ea typeface="+mn-ea"/>
        </a:defRPr>
      </a:lvl6pPr>
      <a:lvl7pPr marL="2971800" indent="-228600" algn="l" rtl="0" fontAlgn="base">
        <a:lnSpc>
          <a:spcPct val="120000"/>
        </a:lnSpc>
        <a:spcBef>
          <a:spcPct val="30000"/>
        </a:spcBef>
        <a:spcAft>
          <a:spcPct val="0"/>
        </a:spcAft>
        <a:buChar char="»"/>
        <a:defRPr sz="2000" b="1">
          <a:solidFill>
            <a:srgbClr val="0000CC"/>
          </a:solidFill>
          <a:latin typeface="+mn-lt"/>
          <a:ea typeface="+mn-ea"/>
        </a:defRPr>
      </a:lvl7pPr>
      <a:lvl8pPr marL="3429000" indent="-228600" algn="l" rtl="0" fontAlgn="base">
        <a:lnSpc>
          <a:spcPct val="120000"/>
        </a:lnSpc>
        <a:spcBef>
          <a:spcPct val="30000"/>
        </a:spcBef>
        <a:spcAft>
          <a:spcPct val="0"/>
        </a:spcAft>
        <a:buChar char="»"/>
        <a:defRPr sz="2000" b="1">
          <a:solidFill>
            <a:srgbClr val="0000CC"/>
          </a:solidFill>
          <a:latin typeface="+mn-lt"/>
          <a:ea typeface="+mn-ea"/>
        </a:defRPr>
      </a:lvl8pPr>
      <a:lvl9pPr marL="3886200" indent="-228600" algn="l" rtl="0" fontAlgn="base">
        <a:lnSpc>
          <a:spcPct val="120000"/>
        </a:lnSpc>
        <a:spcBef>
          <a:spcPct val="30000"/>
        </a:spcBef>
        <a:spcAft>
          <a:spcPct val="0"/>
        </a:spcAft>
        <a:buChar char="»"/>
        <a:defRPr sz="2000" b="1">
          <a:solidFill>
            <a:srgbClr val="0000CC"/>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4v2qGA8p6k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trainbrain.com/disneylan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1.xls"/><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4.png"/><Relationship Id="rId18" Type="http://schemas.openxmlformats.org/officeDocument/2006/relationships/oleObject" Target="../embeddings/oleObject5.bin"/><Relationship Id="rId3" Type="http://schemas.openxmlformats.org/officeDocument/2006/relationships/notesSlide" Target="../notesSlides/notesSlide21.xml"/><Relationship Id="rId7" Type="http://schemas.openxmlformats.org/officeDocument/2006/relationships/oleObject" Target="../embeddings/oleObject4.bin"/><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27.png"/><Relationship Id="rId20"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15" Type="http://schemas.openxmlformats.org/officeDocument/2006/relationships/image" Target="../media/image26.png"/><Relationship Id="rId19" Type="http://schemas.openxmlformats.org/officeDocument/2006/relationships/oleObject" Target="../embeddings/oleObject6.bin"/><Relationship Id="rId4" Type="http://schemas.openxmlformats.org/officeDocument/2006/relationships/image" Target="../media/image23.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59.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6sdiHGF402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50.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trainbrain.com/disneyland.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horstmann.com/applets/RoadApplet/RoadApplet.html" TargetMode="External"/><Relationship Id="rId4" Type="http://schemas.openxmlformats.org/officeDocument/2006/relationships/hyperlink" Target="http://www.f.waseda.jp/sakas/sakalab/semi.java/fireSpread/fireSpread.html"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waseda.jp/sakas/sakalab/semi.java/fireSpread/fireSpread.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notesSlide" Target="../notesSlides/notesSlide67.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feature=player_detailpage&amp;v=Tl-FVTsUorA" TargetMode="External"/><Relationship Id="rId2" Type="http://schemas.openxmlformats.org/officeDocument/2006/relationships/hyperlink" Target="http://www.youtube.com/watch?v=BV7E2BDwVaI"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vQ9IK2bH9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99292" y="1036798"/>
            <a:ext cx="8757139" cy="2952750"/>
          </a:xfrm>
        </p:spPr>
        <p:txBody>
          <a:bodyPr/>
          <a:lstStyle/>
          <a:p>
            <a:pPr eaLnBrk="1" hangingPunct="1">
              <a:lnSpc>
                <a:spcPct val="170000"/>
              </a:lnSpc>
            </a:pPr>
            <a:r>
              <a:rPr lang="ja-JP" altLang="en-US" sz="3200" dirty="0" smtClean="0"/>
              <a:t>基礎オペレーションズリサーチ</a:t>
            </a:r>
            <a:r>
              <a:rPr lang="en-US" altLang="ja-JP" sz="3200" dirty="0" smtClean="0"/>
              <a:t/>
            </a:r>
            <a:br>
              <a:rPr lang="en-US" altLang="ja-JP" sz="3200" dirty="0" smtClean="0"/>
            </a:br>
            <a:r>
              <a:rPr lang="ja-JP" altLang="en-US" sz="5400" dirty="0" smtClean="0"/>
              <a:t>シミュレーション</a:t>
            </a:r>
          </a:p>
        </p:txBody>
      </p:sp>
      <p:sp>
        <p:nvSpPr>
          <p:cNvPr id="17411" name="Rectangle 3"/>
          <p:cNvSpPr>
            <a:spLocks noGrp="1" noChangeArrowheads="1"/>
          </p:cNvSpPr>
          <p:nvPr>
            <p:ph type="subTitle" idx="1"/>
          </p:nvPr>
        </p:nvSpPr>
        <p:spPr>
          <a:xfrm>
            <a:off x="1333500" y="4685016"/>
            <a:ext cx="6400800" cy="1315734"/>
          </a:xfrm>
        </p:spPr>
        <p:txBody>
          <a:bodyPr/>
          <a:lstStyle/>
          <a:p>
            <a:pPr eaLnBrk="1" hangingPunct="1"/>
            <a:r>
              <a:rPr lang="ja-JP" altLang="en-US" dirty="0" smtClean="0"/>
              <a:t>逆瀬川浩孝</a:t>
            </a:r>
          </a:p>
          <a:p>
            <a:pPr eaLnBrk="1" hangingPunct="1"/>
            <a:r>
              <a:rPr lang="ja-JP" altLang="en-US" dirty="0" smtClean="0"/>
              <a:t>（早稲田大学）</a:t>
            </a:r>
          </a:p>
        </p:txBody>
      </p:sp>
      <p:sp>
        <p:nvSpPr>
          <p:cNvPr id="17412" name="Line 4"/>
          <p:cNvSpPr>
            <a:spLocks noChangeShapeType="1"/>
          </p:cNvSpPr>
          <p:nvPr/>
        </p:nvSpPr>
        <p:spPr bwMode="auto">
          <a:xfrm>
            <a:off x="912813" y="4176784"/>
            <a:ext cx="7202487" cy="0"/>
          </a:xfrm>
          <a:prstGeom prst="line">
            <a:avLst/>
          </a:prstGeom>
          <a:noFill/>
          <a:ln w="57150">
            <a:solidFill>
              <a:schemeClr val="bg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4B865E61-828E-4ED8-BAE5-ABFD9B8BD6DC}" type="slidenum">
              <a:rPr lang="en-US" altLang="ja-JP"/>
              <a:pPr>
                <a:defRPr/>
              </a:pPr>
              <a:t>10</a:t>
            </a:fld>
            <a:endParaRPr lang="en-US" altLang="ja-JP"/>
          </a:p>
        </p:txBody>
      </p:sp>
      <p:sp>
        <p:nvSpPr>
          <p:cNvPr id="25603" name="Rectangle 2"/>
          <p:cNvSpPr>
            <a:spLocks noGrp="1" noChangeArrowheads="1"/>
          </p:cNvSpPr>
          <p:nvPr>
            <p:ph type="title"/>
          </p:nvPr>
        </p:nvSpPr>
        <p:spPr/>
        <p:txBody>
          <a:bodyPr/>
          <a:lstStyle/>
          <a:p>
            <a:pPr eaLnBrk="1" hangingPunct="1"/>
            <a:r>
              <a:rPr lang="ja-JP" altLang="en-US" smtClean="0"/>
              <a:t>偏微分方程式の数値解析</a:t>
            </a:r>
          </a:p>
        </p:txBody>
      </p:sp>
      <p:sp>
        <p:nvSpPr>
          <p:cNvPr id="25604" name="Rectangle 3"/>
          <p:cNvSpPr>
            <a:spLocks noGrp="1" noChangeArrowheads="1"/>
          </p:cNvSpPr>
          <p:nvPr>
            <p:ph type="body" idx="1"/>
          </p:nvPr>
        </p:nvSpPr>
        <p:spPr/>
        <p:txBody>
          <a:bodyPr/>
          <a:lstStyle/>
          <a:p>
            <a:pPr eaLnBrk="1" hangingPunct="1"/>
            <a:r>
              <a:rPr lang="ja-JP" altLang="en-US" smtClean="0"/>
              <a:t>複雑な運動方程式を近似的に解くための手段</a:t>
            </a:r>
          </a:p>
          <a:p>
            <a:pPr eaLnBrk="1" hangingPunct="1"/>
            <a:endParaRPr lang="ja-JP" altLang="en-US" smtClean="0"/>
          </a:p>
          <a:p>
            <a:pPr eaLnBrk="1" hangingPunct="1"/>
            <a:r>
              <a:rPr lang="ja-JP" altLang="en-US" smtClean="0"/>
              <a:t>建築物の構造解析</a:t>
            </a:r>
          </a:p>
          <a:p>
            <a:pPr eaLnBrk="1" hangingPunct="1"/>
            <a:r>
              <a:rPr lang="ja-JP" altLang="en-US" smtClean="0"/>
              <a:t>衝撃に対する変形過程</a:t>
            </a:r>
          </a:p>
          <a:p>
            <a:pPr eaLnBrk="1" hangingPunct="1"/>
            <a:r>
              <a:rPr lang="ja-JP" altLang="en-US" smtClean="0"/>
              <a:t>新商品の普及過程</a:t>
            </a:r>
          </a:p>
          <a:p>
            <a:pPr eaLnBrk="1" hangingPunct="1"/>
            <a:r>
              <a:rPr lang="ja-JP" altLang="en-US" smtClean="0"/>
              <a:t>乱流の生成</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5945CBCE-BF1A-48D3-821C-99DF53E68809}" type="slidenum">
              <a:rPr lang="en-US" altLang="ja-JP"/>
              <a:pPr>
                <a:defRPr/>
              </a:pPr>
              <a:t>11</a:t>
            </a:fld>
            <a:endParaRPr lang="en-US" altLang="ja-JP"/>
          </a:p>
        </p:txBody>
      </p:sp>
      <p:sp>
        <p:nvSpPr>
          <p:cNvPr id="26627" name="Rectangle 2"/>
          <p:cNvSpPr>
            <a:spLocks noGrp="1" noChangeArrowheads="1"/>
          </p:cNvSpPr>
          <p:nvPr>
            <p:ph type="title"/>
          </p:nvPr>
        </p:nvSpPr>
        <p:spPr/>
        <p:txBody>
          <a:bodyPr/>
          <a:lstStyle/>
          <a:p>
            <a:pPr eaLnBrk="1" hangingPunct="1"/>
            <a:r>
              <a:rPr lang="ja-JP" altLang="en-US" smtClean="0"/>
              <a:t>偏微分方程式の数値解析</a:t>
            </a:r>
          </a:p>
        </p:txBody>
      </p:sp>
      <p:sp>
        <p:nvSpPr>
          <p:cNvPr id="26628" name="Rectangle 3"/>
          <p:cNvSpPr>
            <a:spLocks noGrp="1" noChangeArrowheads="1"/>
          </p:cNvSpPr>
          <p:nvPr>
            <p:ph type="body" idx="1"/>
          </p:nvPr>
        </p:nvSpPr>
        <p:spPr>
          <a:xfrm>
            <a:off x="527050" y="1546225"/>
            <a:ext cx="8205788" cy="4841323"/>
          </a:xfrm>
        </p:spPr>
        <p:txBody>
          <a:bodyPr/>
          <a:lstStyle/>
          <a:p>
            <a:pPr eaLnBrk="1" hangingPunct="1"/>
            <a:r>
              <a:rPr lang="ja-JP" altLang="en-US" dirty="0" smtClean="0"/>
              <a:t>複雑な運動方程式を近似的に解くための手段</a:t>
            </a:r>
          </a:p>
          <a:p>
            <a:pPr lvl="1" eaLnBrk="1" hangingPunct="1"/>
            <a:r>
              <a:rPr lang="ja-JP" altLang="en-US" dirty="0" smtClean="0"/>
              <a:t>大都市大震災軽減化特別プロジェクト</a:t>
            </a:r>
            <a:endParaRPr lang="en-US" altLang="ja-JP" dirty="0" smtClean="0"/>
          </a:p>
          <a:p>
            <a:pPr lvl="1" eaLnBrk="1" hangingPunct="1"/>
            <a:endParaRPr lang="en-US" altLang="ja-JP" dirty="0"/>
          </a:p>
          <a:p>
            <a:pPr lvl="1" eaLnBrk="1" hangingPunct="1"/>
            <a:endParaRPr lang="en-US" altLang="ja-JP" dirty="0" smtClean="0"/>
          </a:p>
          <a:p>
            <a:pPr lvl="1" eaLnBrk="1" hangingPunct="1"/>
            <a:endParaRPr lang="en-US" altLang="ja-JP" dirty="0"/>
          </a:p>
          <a:p>
            <a:pPr lvl="1" eaLnBrk="1" hangingPunct="1"/>
            <a:endParaRPr lang="en-US" altLang="ja-JP" dirty="0" smtClean="0"/>
          </a:p>
          <a:p>
            <a:pPr lvl="1" eaLnBrk="1" hangingPunct="1"/>
            <a:endParaRPr lang="en-US" altLang="ja-JP" dirty="0"/>
          </a:p>
          <a:p>
            <a:pPr lvl="1" eaLnBrk="1" hangingPunct="1"/>
            <a:endParaRPr lang="en-US" altLang="ja-JP" dirty="0" smtClean="0"/>
          </a:p>
          <a:p>
            <a:pPr lvl="1" eaLnBrk="1" hangingPunct="1"/>
            <a:endParaRPr lang="en-US" altLang="ja-JP" dirty="0"/>
          </a:p>
          <a:p>
            <a:pPr lvl="1" eaLnBrk="1" hangingPunct="1"/>
            <a:r>
              <a:rPr lang="en-US" altLang="ja-JP" dirty="0">
                <a:hlinkClick r:id="rId3"/>
              </a:rPr>
              <a:t>http://www.youtube.com/watch?v=4v2qGA8p6kY</a:t>
            </a:r>
            <a:endParaRPr lang="ja-JP" altLang="en-US" dirty="0" smtClean="0"/>
          </a:p>
        </p:txBody>
      </p:sp>
      <p:pic>
        <p:nvPicPr>
          <p:cNvPr id="26629" name="Picture 4"/>
          <p:cNvPicPr>
            <a:picLocks noChangeAspect="1" noChangeArrowheads="1"/>
          </p:cNvPicPr>
          <p:nvPr/>
        </p:nvPicPr>
        <p:blipFill>
          <a:blip r:embed="rId4"/>
          <a:srcRect/>
          <a:stretch>
            <a:fillRect/>
          </a:stretch>
        </p:blipFill>
        <p:spPr bwMode="auto">
          <a:xfrm>
            <a:off x="2353643" y="2504661"/>
            <a:ext cx="4208396" cy="3148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311DA2B3-2B87-4888-9CC9-C13ABE48CBA0}" type="slidenum">
              <a:rPr lang="en-US" altLang="ja-JP"/>
              <a:pPr>
                <a:defRPr/>
              </a:pPr>
              <a:t>12</a:t>
            </a:fld>
            <a:endParaRPr lang="en-US" altLang="ja-JP"/>
          </a:p>
        </p:txBody>
      </p:sp>
      <p:sp>
        <p:nvSpPr>
          <p:cNvPr id="27651" name="Rectangle 2"/>
          <p:cNvSpPr>
            <a:spLocks noGrp="1" noChangeArrowheads="1"/>
          </p:cNvSpPr>
          <p:nvPr>
            <p:ph type="title"/>
          </p:nvPr>
        </p:nvSpPr>
        <p:spPr/>
        <p:txBody>
          <a:bodyPr/>
          <a:lstStyle/>
          <a:p>
            <a:pPr eaLnBrk="1" hangingPunct="1"/>
            <a:r>
              <a:rPr lang="ja-JP" altLang="en-US" smtClean="0"/>
              <a:t>確率的シミュレーション</a:t>
            </a:r>
          </a:p>
        </p:txBody>
      </p:sp>
      <p:sp>
        <p:nvSpPr>
          <p:cNvPr id="27652" name="Rectangle 3"/>
          <p:cNvSpPr>
            <a:spLocks noGrp="1" noChangeArrowheads="1"/>
          </p:cNvSpPr>
          <p:nvPr>
            <p:ph type="body" idx="1"/>
          </p:nvPr>
        </p:nvSpPr>
        <p:spPr/>
        <p:txBody>
          <a:bodyPr/>
          <a:lstStyle/>
          <a:p>
            <a:pPr eaLnBrk="1" hangingPunct="1"/>
            <a:r>
              <a:rPr lang="ja-JP" altLang="en-US" dirty="0" smtClean="0"/>
              <a:t>ランダムな事象が飛び飛びに起きる（離散事象）ことによってシステムの「状態」が時々刻々変わる</a:t>
            </a:r>
          </a:p>
          <a:p>
            <a:pPr eaLnBrk="1" hangingPunct="1"/>
            <a:endParaRPr lang="ja-JP" altLang="en-US" dirty="0" smtClean="0"/>
          </a:p>
          <a:p>
            <a:pPr eaLnBrk="1" hangingPunct="1">
              <a:buFont typeface="Wingdings" pitchFamily="2" charset="2"/>
              <a:buNone/>
            </a:pPr>
            <a:r>
              <a:rPr lang="ja-JP" altLang="en-US" dirty="0" smtClean="0"/>
              <a:t>　　事象　　　　　　　　　状態変化</a:t>
            </a:r>
          </a:p>
          <a:p>
            <a:pPr eaLnBrk="1" hangingPunct="1"/>
            <a:r>
              <a:rPr lang="ja-JP" altLang="en-US" dirty="0" smtClean="0"/>
              <a:t>客が到着して　　　　　待ち行列が延びる</a:t>
            </a:r>
          </a:p>
          <a:p>
            <a:pPr eaLnBrk="1" hangingPunct="1"/>
            <a:r>
              <a:rPr lang="ja-JP" altLang="en-US" dirty="0" smtClean="0"/>
              <a:t>サービスが終了して　　系内客数が減る</a:t>
            </a:r>
          </a:p>
          <a:p>
            <a:pPr eaLnBrk="1" hangingPunct="1"/>
            <a:r>
              <a:rPr lang="en-US" altLang="ja-JP" dirty="0" smtClean="0"/>
              <a:t>Disneyland </a:t>
            </a:r>
            <a:r>
              <a:rPr lang="ja-JP" altLang="en-US" dirty="0" smtClean="0"/>
              <a:t>の交通システム</a:t>
            </a:r>
          </a:p>
          <a:p>
            <a:pPr lvl="1" eaLnBrk="1" hangingPunct="1"/>
            <a:r>
              <a:rPr lang="en-US" altLang="ja-JP" b="0" dirty="0" smtClean="0">
                <a:latin typeface="Courier New" pitchFamily="49" charset="0"/>
                <a:hlinkClick r:id="rId3"/>
              </a:rPr>
              <a:t>http://www.trainbrain.com/disneyland.html</a:t>
            </a:r>
            <a:endParaRPr lang="en-US" altLang="ja-JP"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8BD5BA40-AF13-45F8-9B74-53101A281E06}" type="slidenum">
              <a:rPr lang="en-US" altLang="ja-JP"/>
              <a:pPr>
                <a:defRPr/>
              </a:pPr>
              <a:t>13</a:t>
            </a:fld>
            <a:endParaRPr lang="en-US" altLang="ja-JP"/>
          </a:p>
        </p:txBody>
      </p:sp>
      <p:sp>
        <p:nvSpPr>
          <p:cNvPr id="28675" name="Rectangle 2"/>
          <p:cNvSpPr>
            <a:spLocks noGrp="1" noChangeArrowheads="1"/>
          </p:cNvSpPr>
          <p:nvPr>
            <p:ph type="title"/>
          </p:nvPr>
        </p:nvSpPr>
        <p:spPr/>
        <p:txBody>
          <a:bodyPr/>
          <a:lstStyle/>
          <a:p>
            <a:pPr eaLnBrk="1" hangingPunct="1"/>
            <a:r>
              <a:rPr lang="ja-JP" altLang="en-US" smtClean="0"/>
              <a:t>シミュレーションの適用例</a:t>
            </a:r>
          </a:p>
        </p:txBody>
      </p:sp>
      <p:sp>
        <p:nvSpPr>
          <p:cNvPr id="28676" name="Rectangle 3"/>
          <p:cNvSpPr>
            <a:spLocks noGrp="1" noChangeArrowheads="1"/>
          </p:cNvSpPr>
          <p:nvPr>
            <p:ph type="body" idx="1"/>
          </p:nvPr>
        </p:nvSpPr>
        <p:spPr/>
        <p:txBody>
          <a:bodyPr/>
          <a:lstStyle/>
          <a:p>
            <a:pPr eaLnBrk="1" hangingPunct="1"/>
            <a:r>
              <a:rPr lang="ja-JP" altLang="en-US" smtClean="0"/>
              <a:t>工場の設計プラン</a:t>
            </a:r>
          </a:p>
          <a:p>
            <a:pPr eaLnBrk="1" hangingPunct="1"/>
            <a:r>
              <a:rPr lang="ja-JP" altLang="en-US" smtClean="0"/>
              <a:t>在庫管理</a:t>
            </a:r>
          </a:p>
          <a:p>
            <a:pPr eaLnBrk="1" hangingPunct="1"/>
            <a:r>
              <a:rPr lang="ja-JP" altLang="en-US" smtClean="0"/>
              <a:t>物流システム</a:t>
            </a:r>
          </a:p>
          <a:p>
            <a:pPr eaLnBrk="1" hangingPunct="1"/>
            <a:r>
              <a:rPr lang="ja-JP" altLang="en-US" smtClean="0"/>
              <a:t>通信網の設計</a:t>
            </a:r>
          </a:p>
          <a:p>
            <a:pPr eaLnBrk="1" hangingPunct="1"/>
            <a:r>
              <a:rPr lang="en-US" altLang="ja-JP" smtClean="0"/>
              <a:t>VLSI</a:t>
            </a:r>
            <a:r>
              <a:rPr lang="ja-JP" altLang="en-US" smtClean="0"/>
              <a:t>の設計</a:t>
            </a:r>
          </a:p>
          <a:p>
            <a:pPr eaLnBrk="1" hangingPunct="1"/>
            <a:r>
              <a:rPr lang="ja-JP" altLang="en-US" smtClean="0"/>
              <a:t>港での積み込み積み下ろし作業</a:t>
            </a:r>
          </a:p>
          <a:p>
            <a:pPr eaLnBrk="1" hangingPunct="1"/>
            <a:r>
              <a:rPr lang="ja-JP" altLang="en-US" smtClean="0"/>
              <a:t>病院管理</a:t>
            </a:r>
          </a:p>
        </p:txBody>
      </p:sp>
      <p:pic>
        <p:nvPicPr>
          <p:cNvPr id="28677" name="Picture 7" descr="C:\Documents and Settings\sakasegawa\Local Settings\Temporary Internet Files\Content.IE5\MDVH6EKR\MCj02372320000[1].wmf"/>
          <p:cNvPicPr>
            <a:picLocks noChangeAspect="1" noChangeArrowheads="1"/>
          </p:cNvPicPr>
          <p:nvPr/>
        </p:nvPicPr>
        <p:blipFill>
          <a:blip r:embed="rId3"/>
          <a:srcRect/>
          <a:stretch>
            <a:fillRect/>
          </a:stretch>
        </p:blipFill>
        <p:spPr bwMode="auto">
          <a:xfrm>
            <a:off x="6527800" y="4498975"/>
            <a:ext cx="1255713"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5776644A-72B9-4AFB-AC23-C3479186EF59}" type="slidenum">
              <a:rPr lang="en-US" altLang="ja-JP"/>
              <a:pPr>
                <a:defRPr/>
              </a:pPr>
              <a:t>14</a:t>
            </a:fld>
            <a:endParaRPr lang="en-US" altLang="ja-JP"/>
          </a:p>
        </p:txBody>
      </p:sp>
      <p:sp>
        <p:nvSpPr>
          <p:cNvPr id="29699" name="Rectangle 2"/>
          <p:cNvSpPr>
            <a:spLocks noGrp="1" noChangeArrowheads="1"/>
          </p:cNvSpPr>
          <p:nvPr>
            <p:ph type="title"/>
          </p:nvPr>
        </p:nvSpPr>
        <p:spPr/>
        <p:txBody>
          <a:bodyPr/>
          <a:lstStyle/>
          <a:p>
            <a:pPr eaLnBrk="1" hangingPunct="1"/>
            <a:r>
              <a:rPr lang="ja-JP" altLang="en-US" sz="1800" smtClean="0"/>
              <a:t>シミュレーションの適用例　</a:t>
            </a:r>
            <a:r>
              <a:rPr lang="ja-JP" altLang="en-US" smtClean="0"/>
              <a:t>空港の物流システム</a:t>
            </a:r>
            <a:endParaRPr lang="ja-JP" altLang="en-US" sz="1800" smtClean="0"/>
          </a:p>
        </p:txBody>
      </p:sp>
      <p:pic>
        <p:nvPicPr>
          <p:cNvPr id="29700" name="Picture 3" descr="無題"/>
          <p:cNvPicPr>
            <a:picLocks noChangeAspect="1" noChangeArrowheads="1"/>
          </p:cNvPicPr>
          <p:nvPr/>
        </p:nvPicPr>
        <p:blipFill>
          <a:blip r:embed="rId3"/>
          <a:srcRect/>
          <a:stretch>
            <a:fillRect/>
          </a:stretch>
        </p:blipFill>
        <p:spPr bwMode="auto">
          <a:xfrm>
            <a:off x="1524000" y="1711325"/>
            <a:ext cx="6094413" cy="4311650"/>
          </a:xfrm>
          <a:prstGeom prst="rect">
            <a:avLst/>
          </a:prstGeom>
          <a:noFill/>
          <a:ln w="9525">
            <a:noFill/>
            <a:miter lim="800000"/>
            <a:headEnd/>
            <a:tailEnd/>
          </a:ln>
        </p:spPr>
      </p:pic>
      <p:sp>
        <p:nvSpPr>
          <p:cNvPr id="29701" name="AutoShape 4"/>
          <p:cNvSpPr>
            <a:spLocks/>
          </p:cNvSpPr>
          <p:nvPr/>
        </p:nvSpPr>
        <p:spPr bwMode="auto">
          <a:xfrm>
            <a:off x="1204913" y="2919413"/>
            <a:ext cx="1103312" cy="147637"/>
          </a:xfrm>
          <a:prstGeom prst="borderCallout2">
            <a:avLst>
              <a:gd name="adj1" fmla="val 77421"/>
              <a:gd name="adj2" fmla="val 106907"/>
              <a:gd name="adj3" fmla="val 77421"/>
              <a:gd name="adj4" fmla="val 122014"/>
              <a:gd name="adj5" fmla="val 166667"/>
              <a:gd name="adj6" fmla="val 137699"/>
            </a:avLst>
          </a:prstGeom>
          <a:solidFill>
            <a:schemeClr val="bg1"/>
          </a:solidFill>
          <a:ln w="9525">
            <a:solidFill>
              <a:srgbClr val="FF0000"/>
            </a:solidFill>
            <a:miter lim="800000"/>
            <a:headEnd/>
            <a:tailEnd type="triangle" w="med" len="med"/>
          </a:ln>
        </p:spPr>
        <p:txBody>
          <a:bodyPr anchor="ctr"/>
          <a:lstStyle/>
          <a:p>
            <a:r>
              <a:rPr lang="en-US" altLang="ja-JP" sz="1000" b="1">
                <a:solidFill>
                  <a:srgbClr val="0000CC"/>
                </a:solidFill>
                <a:latin typeface="Times New Roman" pitchFamily="18" charset="0"/>
              </a:rPr>
              <a:t>Check-in island</a:t>
            </a:r>
          </a:p>
        </p:txBody>
      </p:sp>
      <p:sp>
        <p:nvSpPr>
          <p:cNvPr id="29702" name="AutoShape 5"/>
          <p:cNvSpPr>
            <a:spLocks/>
          </p:cNvSpPr>
          <p:nvPr/>
        </p:nvSpPr>
        <p:spPr bwMode="auto">
          <a:xfrm>
            <a:off x="1668463" y="4332288"/>
            <a:ext cx="604837" cy="157162"/>
          </a:xfrm>
          <a:prstGeom prst="borderCallout2">
            <a:avLst>
              <a:gd name="adj1" fmla="val 72727"/>
              <a:gd name="adj2" fmla="val 112597"/>
              <a:gd name="adj3" fmla="val 72727"/>
              <a:gd name="adj4" fmla="val 151181"/>
              <a:gd name="adj5" fmla="val -59597"/>
              <a:gd name="adj6" fmla="val 190815"/>
            </a:avLst>
          </a:prstGeom>
          <a:solidFill>
            <a:schemeClr val="bg1"/>
          </a:solidFill>
          <a:ln w="9525">
            <a:solidFill>
              <a:srgbClr val="FF0000"/>
            </a:solidFill>
            <a:miter lim="800000"/>
            <a:headEnd/>
            <a:tailEnd type="triangle" w="med" len="med"/>
          </a:ln>
        </p:spPr>
        <p:txBody>
          <a:bodyPr anchor="ctr"/>
          <a:lstStyle/>
          <a:p>
            <a:r>
              <a:rPr lang="en-US" altLang="ja-JP" sz="1000" b="1">
                <a:solidFill>
                  <a:srgbClr val="0000CC"/>
                </a:solidFill>
                <a:latin typeface="Times New Roman" pitchFamily="18" charset="0"/>
              </a:rPr>
              <a:t>Sorter</a:t>
            </a:r>
          </a:p>
        </p:txBody>
      </p:sp>
      <p:pic>
        <p:nvPicPr>
          <p:cNvPr id="29703" name="Picture 8" descr="C:\Documents and Settings\sakasegawa\Local Settings\Temporary Internet Files\Content.IE5\9442YQ68\MCj04120180000[1].wmf"/>
          <p:cNvPicPr>
            <a:picLocks noChangeAspect="1" noChangeArrowheads="1"/>
          </p:cNvPicPr>
          <p:nvPr/>
        </p:nvPicPr>
        <p:blipFill>
          <a:blip r:embed="rId4"/>
          <a:srcRect/>
          <a:stretch>
            <a:fillRect/>
          </a:stretch>
        </p:blipFill>
        <p:spPr bwMode="auto">
          <a:xfrm>
            <a:off x="1120775" y="1703388"/>
            <a:ext cx="1433513" cy="1182687"/>
          </a:xfrm>
          <a:prstGeom prst="rect">
            <a:avLst/>
          </a:prstGeom>
          <a:noFill/>
          <a:ln w="9525">
            <a:noFill/>
            <a:miter lim="800000"/>
            <a:headEnd/>
            <a:tailEnd/>
          </a:ln>
        </p:spPr>
      </p:pic>
      <p:sp>
        <p:nvSpPr>
          <p:cNvPr id="2" name="正方形/長方形 1"/>
          <p:cNvSpPr/>
          <p:nvPr/>
        </p:nvSpPr>
        <p:spPr>
          <a:xfrm>
            <a:off x="0" y="6305299"/>
            <a:ext cx="8004313" cy="338554"/>
          </a:xfrm>
          <a:prstGeom prst="rect">
            <a:avLst/>
          </a:prstGeom>
        </p:spPr>
        <p:txBody>
          <a:bodyPr wrap="square">
            <a:spAutoFit/>
          </a:bodyPr>
          <a:lstStyle/>
          <a:p>
            <a:r>
              <a:rPr lang="ja-JP" altLang="en-US" sz="1600" dirty="0" smtClean="0"/>
              <a:t>参考http</a:t>
            </a:r>
            <a:r>
              <a:rPr lang="ja-JP" altLang="en-US" sz="1600" dirty="0"/>
              <a:t>://www.pref.fukushima.</a:t>
            </a:r>
            <a:r>
              <a:rPr lang="ja-JP" altLang="en-US" sz="1600" dirty="0" smtClean="0"/>
              <a:t>jp/</a:t>
            </a:r>
            <a:r>
              <a:rPr lang="ja-JP" altLang="en-US" sz="1600" dirty="0"/>
              <a:t>buturyuu/topics/soft/sousa.pdf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73100" y="2481169"/>
            <a:ext cx="7772400" cy="1143000"/>
          </a:xfrm>
        </p:spPr>
        <p:txBody>
          <a:bodyPr/>
          <a:lstStyle/>
          <a:p>
            <a:pPr eaLnBrk="1" hangingPunct="1"/>
            <a:r>
              <a:rPr lang="ja-JP" altLang="en-US" dirty="0" smtClean="0"/>
              <a:t>確定的シミュレーション</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耐久消費財の普及率の推移</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16</a:t>
            </a:fld>
            <a:endParaRPr lang="en-US" altLang="ja-JP"/>
          </a:p>
        </p:txBody>
      </p:sp>
      <p:pic>
        <p:nvPicPr>
          <p:cNvPr id="148483" name="Picture 3"/>
          <p:cNvPicPr>
            <a:picLocks noChangeAspect="1" noChangeArrowheads="1"/>
          </p:cNvPicPr>
          <p:nvPr/>
        </p:nvPicPr>
        <p:blipFill>
          <a:blip r:embed="rId3"/>
          <a:srcRect/>
          <a:stretch>
            <a:fillRect/>
          </a:stretch>
        </p:blipFill>
        <p:spPr bwMode="auto">
          <a:xfrm>
            <a:off x="693002" y="2057400"/>
            <a:ext cx="7673347" cy="4049484"/>
          </a:xfrm>
          <a:prstGeom prst="rect">
            <a:avLst/>
          </a:prstGeom>
          <a:noFill/>
          <a:ln w="9525">
            <a:noFill/>
            <a:miter lim="800000"/>
            <a:headEnd/>
            <a:tailEnd/>
          </a:ln>
          <a:effectLst/>
        </p:spPr>
      </p:pic>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224</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
        <p:nvSpPr>
          <p:cNvPr id="3" name="テキスト ボックス 2"/>
          <p:cNvSpPr txBox="1"/>
          <p:nvPr/>
        </p:nvSpPr>
        <p:spPr>
          <a:xfrm>
            <a:off x="1807110" y="6153471"/>
            <a:ext cx="3318681" cy="338554"/>
          </a:xfrm>
          <a:prstGeom prst="rect">
            <a:avLst/>
          </a:prstGeom>
          <a:noFill/>
        </p:spPr>
        <p:txBody>
          <a:bodyPr wrap="square" rtlCol="0">
            <a:spAutoFit/>
          </a:bodyPr>
          <a:lstStyle/>
          <a:p>
            <a:r>
              <a:rPr kumimoji="1" lang="ja-JP" altLang="en-US" sz="1600" dirty="0" smtClean="0"/>
              <a:t>内閣府発表データ通り</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pPr>
              <a:defRPr/>
            </a:pPr>
            <a:fld id="{D18AE44E-FF2F-4BBB-AA49-33730DB41B3B}" type="slidenum">
              <a:rPr lang="en-US" altLang="ja-JP"/>
              <a:pPr>
                <a:defRPr/>
              </a:pPr>
              <a:t>17</a:t>
            </a:fld>
            <a:endParaRPr lang="en-US" altLang="ja-JP" dirty="0"/>
          </a:p>
        </p:txBody>
      </p:sp>
      <p:sp>
        <p:nvSpPr>
          <p:cNvPr id="1031" name="Rectangle 2"/>
          <p:cNvSpPr>
            <a:spLocks noGrp="1" noChangeArrowheads="1"/>
          </p:cNvSpPr>
          <p:nvPr>
            <p:ph type="title"/>
          </p:nvPr>
        </p:nvSpPr>
        <p:spPr/>
        <p:txBody>
          <a:bodyPr/>
          <a:lstStyle/>
          <a:p>
            <a:pPr eaLnBrk="1" hangingPunct="1"/>
            <a:r>
              <a:rPr lang="ja-JP" altLang="en-US" dirty="0" smtClean="0"/>
              <a:t>耐久消費財普及のバスモデル</a:t>
            </a:r>
          </a:p>
        </p:txBody>
      </p:sp>
      <mc:AlternateContent xmlns:mc="http://schemas.openxmlformats.org/markup-compatibility/2006" xmlns:a14="http://schemas.microsoft.com/office/drawing/2010/main">
        <mc:Choice Requires="a14">
          <p:sp>
            <p:nvSpPr>
              <p:cNvPr id="1032" name="Rectangle 3"/>
              <p:cNvSpPr>
                <a:spLocks noGrp="1" noChangeArrowheads="1"/>
              </p:cNvSpPr>
              <p:nvPr>
                <p:ph type="body" idx="1"/>
              </p:nvPr>
            </p:nvSpPr>
            <p:spPr>
              <a:xfrm>
                <a:off x="527050" y="1546225"/>
                <a:ext cx="8205788" cy="4684713"/>
              </a:xfrm>
            </p:spPr>
            <p:txBody>
              <a:bodyPr/>
              <a:lstStyle/>
              <a:p>
                <a:pPr eaLnBrk="1" hangingPunct="1"/>
                <a:r>
                  <a:rPr lang="ja-JP" altLang="en-US" dirty="0" smtClean="0"/>
                  <a:t>耐久消費財の増え方　</a:t>
                </a:r>
                <a:r>
                  <a:rPr lang="ja-JP" altLang="en-US" dirty="0" smtClean="0">
                    <a:sym typeface="Wingdings" pitchFamily="2" charset="2"/>
                  </a:rPr>
                  <a:t>　</a:t>
                </a:r>
                <a:r>
                  <a:rPr lang="ja-JP" altLang="en-US" dirty="0" smtClean="0"/>
                  <a:t>微分方程式でモデル化</a:t>
                </a:r>
                <a:endParaRPr lang="en-US" altLang="ja-JP" dirty="0" smtClean="0"/>
              </a:p>
              <a:p>
                <a:pPr eaLnBrk="1" hangingPunct="1"/>
                <a:r>
                  <a:rPr lang="ja-JP" altLang="en-US" dirty="0" smtClean="0"/>
                  <a:t>ある時刻 </a:t>
                </a:r>
                <a:r>
                  <a:rPr lang="en-US" altLang="ja-JP" dirty="0" smtClean="0"/>
                  <a:t>t </a:t>
                </a:r>
                <a:r>
                  <a:rPr lang="ja-JP" altLang="en-US" dirty="0" smtClean="0"/>
                  <a:t>のシェア：</a:t>
                </a:r>
                <a14:m>
                  <m:oMath xmlns:m="http://schemas.openxmlformats.org/officeDocument/2006/math">
                    <m:r>
                      <a:rPr lang="en-US" altLang="ja-JP" b="1" i="1" smtClean="0">
                        <a:latin typeface="Cambria Math"/>
                      </a:rPr>
                      <m:t>𝑿</m:t>
                    </m:r>
                    <m:r>
                      <a:rPr lang="en-US" altLang="ja-JP" b="1" i="1" smtClean="0">
                        <a:latin typeface="Cambria Math"/>
                      </a:rPr>
                      <m:t>(</m:t>
                    </m:r>
                    <m:r>
                      <a:rPr lang="en-US" altLang="ja-JP" b="1" i="1" smtClean="0">
                        <a:latin typeface="Cambria Math"/>
                      </a:rPr>
                      <m:t>𝒕</m:t>
                    </m:r>
                    <m:r>
                      <a:rPr lang="en-US" altLang="ja-JP" b="1" i="1" smtClean="0">
                        <a:latin typeface="Cambria Math"/>
                      </a:rPr>
                      <m:t>)</m:t>
                    </m:r>
                  </m:oMath>
                </a14:m>
                <a:endParaRPr lang="ja-JP" altLang="en-US" dirty="0" smtClean="0"/>
              </a:p>
              <a:p>
                <a:pPr eaLnBrk="1" hangingPunct="1"/>
                <a:r>
                  <a:rPr lang="ja-JP" altLang="en-US" dirty="0" smtClean="0"/>
                  <a:t>シェアの増加の規則</a:t>
                </a:r>
                <a:endParaRPr lang="en-US" altLang="ja-JP" dirty="0" smtClean="0"/>
              </a:p>
              <a:p>
                <a:pPr lvl="1" eaLnBrk="1" hangingPunct="1"/>
                <a:r>
                  <a:rPr lang="ja-JP" altLang="en-US" dirty="0" smtClean="0"/>
                  <a:t>所有している人の数に比例して増える</a:t>
                </a:r>
                <a:endParaRPr lang="en-US" altLang="ja-JP" dirty="0" smtClean="0"/>
              </a:p>
              <a:p>
                <a:pPr marL="914400" lvl="2" indent="0" eaLnBrk="1" hangingPunct="1">
                  <a:buNone/>
                </a:pPr>
                <a:r>
                  <a:rPr lang="ja-JP" altLang="en-US" dirty="0" smtClean="0"/>
                  <a:t>（口コミ効果）</a:t>
                </a:r>
                <a:endParaRPr lang="en-US" altLang="ja-JP" dirty="0" smtClean="0"/>
              </a:p>
              <a:p>
                <a:pPr lvl="1" eaLnBrk="1" hangingPunct="1"/>
                <a:r>
                  <a:rPr lang="ja-JP" altLang="en-US" dirty="0" smtClean="0"/>
                  <a:t>市場が飽和してくれば「のび」は鈍る</a:t>
                </a:r>
                <a:endParaRPr lang="en-US" altLang="ja-JP" dirty="0" smtClean="0"/>
              </a:p>
              <a:p>
                <a:pPr eaLnBrk="1" hangingPunct="1"/>
                <a:endParaRPr lang="en-US" altLang="ja-JP" dirty="0" smtClean="0"/>
              </a:p>
              <a:p>
                <a:pPr eaLnBrk="1" hangingPunct="1"/>
                <a:r>
                  <a:rPr lang="ja-JP" altLang="en-US" dirty="0" smtClean="0"/>
                  <a:t>結局</a:t>
                </a:r>
                <a:endParaRPr lang="ja-JP" altLang="en-US" sz="2000" dirty="0" smtClean="0"/>
              </a:p>
              <a:p>
                <a:pPr eaLnBrk="1" hangingPunct="1"/>
                <a:endParaRPr lang="ja-JP" altLang="en-US" sz="2000" dirty="0" smtClean="0"/>
              </a:p>
            </p:txBody>
          </p:sp>
        </mc:Choice>
        <mc:Fallback xmlns="">
          <p:sp>
            <p:nvSpPr>
              <p:cNvPr id="1032" name="Rectangle 3"/>
              <p:cNvSpPr>
                <a:spLocks noGrp="1" noRot="1" noChangeAspect="1" noMove="1" noResize="1" noEditPoints="1" noAdjustHandles="1" noChangeArrowheads="1" noChangeShapeType="1" noTextEdit="1"/>
              </p:cNvSpPr>
              <p:nvPr>
                <p:ph type="body" idx="1"/>
              </p:nvPr>
            </p:nvSpPr>
            <p:spPr>
              <a:xfrm>
                <a:off x="527050" y="1546225"/>
                <a:ext cx="8205788" cy="4684713"/>
              </a:xfrm>
              <a:blipFill rotWithShape="0">
                <a:blip r:embed="rId3"/>
                <a:stretch>
                  <a:fillRect l="-148" t="-781"/>
                </a:stretch>
              </a:blipFill>
            </p:spPr>
            <p:txBody>
              <a:bodyPr/>
              <a:lstStyle/>
              <a:p>
                <a:r>
                  <a:rPr lang="ja-JP" altLang="en-US">
                    <a:noFill/>
                  </a:rPr>
                  <a:t> </a:t>
                </a:r>
              </a:p>
            </p:txBody>
          </p:sp>
        </mc:Fallback>
      </mc:AlternateContent>
      <p:sp>
        <p:nvSpPr>
          <p:cNvPr id="1033" name="AutoShape 5"/>
          <p:cNvSpPr>
            <a:spLocks noChangeArrowheads="1"/>
          </p:cNvSpPr>
          <p:nvPr/>
        </p:nvSpPr>
        <p:spPr bwMode="auto">
          <a:xfrm>
            <a:off x="1656931" y="4774629"/>
            <a:ext cx="4394323" cy="1117135"/>
          </a:xfrm>
          <a:prstGeom prst="roundRect">
            <a:avLst>
              <a:gd name="adj" fmla="val 16667"/>
            </a:avLst>
          </a:prstGeom>
          <a:solidFill>
            <a:srgbClr val="CC0000">
              <a:alpha val="20000"/>
            </a:srgbClr>
          </a:solidFill>
          <a:ln w="9525" algn="ctr">
            <a:solidFill>
              <a:srgbClr val="CC0000"/>
            </a:solidFill>
            <a:round/>
            <a:headEnd/>
            <a:tailEnd/>
          </a:ln>
        </p:spPr>
        <p:txBody>
          <a:bodyPr wrap="none" anchor="ctr"/>
          <a:lstStyle/>
          <a:p>
            <a:endParaRPr lang="ja-JP" altLang="en-US"/>
          </a:p>
        </p:txBody>
      </p:sp>
      <mc:AlternateContent xmlns:mc="http://schemas.openxmlformats.org/markup-compatibility/2006" xmlns:a14="http://schemas.microsoft.com/office/drawing/2010/main">
        <mc:Choice Requires="a14">
          <p:sp>
            <p:nvSpPr>
              <p:cNvPr id="2" name="正方形/長方形 1"/>
              <p:cNvSpPr/>
              <p:nvPr/>
            </p:nvSpPr>
            <p:spPr>
              <a:xfrm>
                <a:off x="6051254" y="3086482"/>
                <a:ext cx="2591543" cy="676917"/>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f>
                        <m:fPr>
                          <m:ctrlPr>
                            <a:rPr lang="en-US" altLang="ja-JP" sz="2000" b="1" i="1" smtClean="0">
                              <a:solidFill>
                                <a:srgbClr val="0412C8"/>
                              </a:solidFill>
                              <a:latin typeface="Cambria Math"/>
                            </a:rPr>
                          </m:ctrlPr>
                        </m:fPr>
                        <m:num>
                          <m:r>
                            <a:rPr lang="en-US" altLang="ja-JP" sz="2000" b="1" i="1" smtClean="0">
                              <a:solidFill>
                                <a:srgbClr val="0412C8"/>
                              </a:solidFill>
                              <a:latin typeface="Cambria Math" panose="02040503050406030204" pitchFamily="18" charset="0"/>
                            </a:rPr>
                            <m:t>𝒅</m:t>
                          </m:r>
                        </m:num>
                        <m:den>
                          <m:r>
                            <a:rPr lang="en-US" altLang="ja-JP" sz="2000" b="1" i="1" smtClean="0">
                              <a:solidFill>
                                <a:srgbClr val="0412C8"/>
                              </a:solidFill>
                              <a:latin typeface="Cambria Math" panose="02040503050406030204" pitchFamily="18" charset="0"/>
                            </a:rPr>
                            <m:t>𝒅𝒕</m:t>
                          </m:r>
                        </m:den>
                      </m:f>
                      <m:r>
                        <a:rPr lang="en-US" altLang="ja-JP" sz="2000" b="1" i="1" smtClean="0">
                          <a:solidFill>
                            <a:srgbClr val="0412C8"/>
                          </a:solidFill>
                          <a:latin typeface="Cambria Math"/>
                        </a:rPr>
                        <m:t>𝑿</m:t>
                      </m:r>
                      <m:d>
                        <m:dPr>
                          <m:ctrlPr>
                            <a:rPr lang="en-US" altLang="ja-JP" sz="2000" b="1" i="1" smtClean="0">
                              <a:solidFill>
                                <a:srgbClr val="0412C8"/>
                              </a:solidFill>
                              <a:latin typeface="Cambria Math"/>
                            </a:rPr>
                          </m:ctrlPr>
                        </m:dPr>
                        <m:e>
                          <m:r>
                            <a:rPr lang="en-US" altLang="ja-JP" sz="2000" b="1" i="1" smtClean="0">
                              <a:solidFill>
                                <a:srgbClr val="0412C8"/>
                              </a:solidFill>
                              <a:latin typeface="Cambria Math"/>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𝒑</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𝒒𝑿</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𝒕</m:t>
                      </m:r>
                      <m:r>
                        <a:rPr lang="en-US" altLang="ja-JP" sz="2000" b="1" i="1" smtClean="0">
                          <a:solidFill>
                            <a:srgbClr val="0412C8"/>
                          </a:solidFill>
                          <a:latin typeface="Cambria Math" panose="02040503050406030204" pitchFamily="18" charset="0"/>
                          <a:ea typeface="Cambria Math" panose="02040503050406030204" pitchFamily="18" charset="0"/>
                        </a:rPr>
                        <m:t>)</m:t>
                      </m:r>
                    </m:oMath>
                  </m:oMathPara>
                </a14:m>
                <a:endParaRPr lang="ja-JP" altLang="en-US" sz="2000" dirty="0">
                  <a:solidFill>
                    <a:srgbClr val="0412C8"/>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6051254" y="3086482"/>
                <a:ext cx="2591543" cy="67691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6131404" y="3942717"/>
                <a:ext cx="2431242" cy="676917"/>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f>
                        <m:fPr>
                          <m:ctrlPr>
                            <a:rPr lang="en-US" altLang="ja-JP" sz="2000" b="1" i="1" smtClean="0">
                              <a:solidFill>
                                <a:srgbClr val="0412C8"/>
                              </a:solidFill>
                              <a:latin typeface="Cambria Math"/>
                            </a:rPr>
                          </m:ctrlPr>
                        </m:fPr>
                        <m:num>
                          <m:r>
                            <a:rPr lang="en-US" altLang="ja-JP" sz="2000" b="1" i="1" smtClean="0">
                              <a:solidFill>
                                <a:srgbClr val="0412C8"/>
                              </a:solidFill>
                              <a:latin typeface="Cambria Math" panose="02040503050406030204" pitchFamily="18" charset="0"/>
                            </a:rPr>
                            <m:t>𝒅</m:t>
                          </m:r>
                        </m:num>
                        <m:den>
                          <m:r>
                            <a:rPr lang="en-US" altLang="ja-JP" sz="2000" b="1" i="1" smtClean="0">
                              <a:solidFill>
                                <a:srgbClr val="0412C8"/>
                              </a:solidFill>
                              <a:latin typeface="Cambria Math" panose="02040503050406030204" pitchFamily="18" charset="0"/>
                            </a:rPr>
                            <m:t>𝒅𝒕</m:t>
                          </m:r>
                        </m:den>
                      </m:f>
                      <m:r>
                        <a:rPr lang="en-US" altLang="ja-JP" sz="2000" b="1" i="1" smtClean="0">
                          <a:solidFill>
                            <a:srgbClr val="0412C8"/>
                          </a:solidFill>
                          <a:latin typeface="Cambria Math"/>
                        </a:rPr>
                        <m:t>𝑿</m:t>
                      </m:r>
                      <m:d>
                        <m:dPr>
                          <m:ctrlPr>
                            <a:rPr lang="en-US" altLang="ja-JP" sz="2000" b="1" i="1" smtClean="0">
                              <a:solidFill>
                                <a:srgbClr val="0412C8"/>
                              </a:solidFill>
                              <a:latin typeface="Cambria Math"/>
                            </a:rPr>
                          </m:ctrlPr>
                        </m:dPr>
                        <m:e>
                          <m:r>
                            <a:rPr lang="en-US" altLang="ja-JP" sz="2000" b="1" i="1" smtClean="0">
                              <a:solidFill>
                                <a:srgbClr val="0412C8"/>
                              </a:solidFill>
                              <a:latin typeface="Cambria Math"/>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𝟏</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𝑿</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𝒕</m:t>
                      </m:r>
                      <m:r>
                        <a:rPr lang="en-US" altLang="ja-JP" sz="2000" b="1" i="1" smtClean="0">
                          <a:solidFill>
                            <a:srgbClr val="0412C8"/>
                          </a:solidFill>
                          <a:latin typeface="Cambria Math" panose="02040503050406030204" pitchFamily="18" charset="0"/>
                          <a:ea typeface="Cambria Math" panose="02040503050406030204" pitchFamily="18" charset="0"/>
                        </a:rPr>
                        <m:t>)</m:t>
                      </m:r>
                    </m:oMath>
                  </m:oMathPara>
                </a14:m>
                <a:endParaRPr lang="ja-JP" altLang="en-US" sz="2000" dirty="0">
                  <a:solidFill>
                    <a:srgbClr val="0412C8"/>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6131404" y="3942717"/>
                <a:ext cx="2431242" cy="67691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930764" y="4994739"/>
                <a:ext cx="3987310" cy="676917"/>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f>
                        <m:fPr>
                          <m:ctrlPr>
                            <a:rPr lang="en-US" altLang="ja-JP" sz="2000" b="1" i="1" smtClean="0">
                              <a:solidFill>
                                <a:srgbClr val="0412C8"/>
                              </a:solidFill>
                              <a:latin typeface="Cambria Math"/>
                            </a:rPr>
                          </m:ctrlPr>
                        </m:fPr>
                        <m:num>
                          <m:r>
                            <a:rPr lang="en-US" altLang="ja-JP" sz="2000" b="1" i="1" smtClean="0">
                              <a:solidFill>
                                <a:srgbClr val="0412C8"/>
                              </a:solidFill>
                              <a:latin typeface="Cambria Math" panose="02040503050406030204" pitchFamily="18" charset="0"/>
                            </a:rPr>
                            <m:t>𝒅</m:t>
                          </m:r>
                        </m:num>
                        <m:den>
                          <m:r>
                            <a:rPr lang="en-US" altLang="ja-JP" sz="2000" b="1" i="1" smtClean="0">
                              <a:solidFill>
                                <a:srgbClr val="0412C8"/>
                              </a:solidFill>
                              <a:latin typeface="Cambria Math" panose="02040503050406030204" pitchFamily="18" charset="0"/>
                            </a:rPr>
                            <m:t>𝒅𝒕</m:t>
                          </m:r>
                        </m:den>
                      </m:f>
                      <m:r>
                        <a:rPr lang="en-US" altLang="ja-JP" sz="2000" b="1" i="1" smtClean="0">
                          <a:solidFill>
                            <a:srgbClr val="0412C8"/>
                          </a:solidFill>
                          <a:latin typeface="Cambria Math"/>
                        </a:rPr>
                        <m:t>𝑿</m:t>
                      </m:r>
                      <m:d>
                        <m:dPr>
                          <m:ctrlPr>
                            <a:rPr lang="en-US" altLang="ja-JP" sz="2000" b="1" i="1" smtClean="0">
                              <a:solidFill>
                                <a:srgbClr val="0412C8"/>
                              </a:solidFill>
                              <a:latin typeface="Cambria Math"/>
                            </a:rPr>
                          </m:ctrlPr>
                        </m:dPr>
                        <m:e>
                          <m:r>
                            <a:rPr lang="en-US" altLang="ja-JP" sz="2000" b="1" i="1" smtClean="0">
                              <a:solidFill>
                                <a:srgbClr val="0412C8"/>
                              </a:solidFill>
                              <a:latin typeface="Cambria Math"/>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𝟏</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𝒑</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𝒒𝑿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oMath>
                  </m:oMathPara>
                </a14:m>
                <a:endParaRPr lang="ja-JP" altLang="en-US" sz="2000" dirty="0">
                  <a:solidFill>
                    <a:srgbClr val="0412C8"/>
                  </a:solidFill>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1930764" y="4994739"/>
                <a:ext cx="3987310" cy="676917"/>
              </a:xfrm>
              <a:prstGeom prst="rect">
                <a:avLst/>
              </a:prstGeom>
              <a:blipFill rotWithShape="0">
                <a:blip r:embed="rId6"/>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pPr>
              <a:defRPr/>
            </a:pPr>
            <a:fld id="{D18AE44E-FF2F-4BBB-AA49-33730DB41B3B}" type="slidenum">
              <a:rPr lang="en-US" altLang="ja-JP"/>
              <a:pPr>
                <a:defRPr/>
              </a:pPr>
              <a:t>18</a:t>
            </a:fld>
            <a:endParaRPr lang="en-US" altLang="ja-JP"/>
          </a:p>
        </p:txBody>
      </p:sp>
      <p:sp>
        <p:nvSpPr>
          <p:cNvPr id="1031" name="Rectangle 2"/>
          <p:cNvSpPr>
            <a:spLocks noGrp="1" noChangeArrowheads="1"/>
          </p:cNvSpPr>
          <p:nvPr>
            <p:ph type="title"/>
          </p:nvPr>
        </p:nvSpPr>
        <p:spPr/>
        <p:txBody>
          <a:bodyPr/>
          <a:lstStyle/>
          <a:p>
            <a:pPr eaLnBrk="1" hangingPunct="1"/>
            <a:r>
              <a:rPr lang="ja-JP" altLang="en-US" dirty="0" smtClean="0"/>
              <a:t>バスモデルを解く</a:t>
            </a:r>
          </a:p>
        </p:txBody>
      </p:sp>
      <mc:AlternateContent xmlns:mc="http://schemas.openxmlformats.org/markup-compatibility/2006" xmlns:a14="http://schemas.microsoft.com/office/drawing/2010/main">
        <mc:Choice Requires="a14">
          <p:sp>
            <p:nvSpPr>
              <p:cNvPr id="1032" name="Rectangle 3"/>
              <p:cNvSpPr>
                <a:spLocks noGrp="1" noChangeArrowheads="1"/>
              </p:cNvSpPr>
              <p:nvPr>
                <p:ph type="body" idx="1"/>
              </p:nvPr>
            </p:nvSpPr>
            <p:spPr>
              <a:xfrm>
                <a:off x="527050" y="1546225"/>
                <a:ext cx="8205788" cy="4684713"/>
              </a:xfrm>
            </p:spPr>
            <p:txBody>
              <a:bodyPr/>
              <a:lstStyle/>
              <a:p>
                <a:pPr eaLnBrk="1" hangingPunct="1"/>
                <a:r>
                  <a:rPr lang="ja-JP" altLang="en-US" dirty="0" smtClean="0"/>
                  <a:t>微分方程式を「差分方程式」に直して解く</a:t>
                </a:r>
              </a:p>
              <a:p>
                <a:pPr eaLnBrk="1" hangingPunct="1"/>
                <a:endParaRPr lang="ja-JP" altLang="en-US" dirty="0" smtClean="0"/>
              </a:p>
              <a:p>
                <a:pPr eaLnBrk="1" hangingPunct="1"/>
                <a:endParaRPr lang="ja-JP" altLang="en-US" dirty="0" smtClean="0"/>
              </a:p>
              <a:p>
                <a:pPr eaLnBrk="1" hangingPunct="1"/>
                <a:endParaRPr lang="en-US" altLang="ja-JP" dirty="0" smtClean="0"/>
              </a:p>
              <a:p>
                <a:pPr eaLnBrk="1" hangingPunct="1"/>
                <a:endParaRPr lang="en-US" altLang="ja-JP" dirty="0" smtClean="0"/>
              </a:p>
              <a:p>
                <a:pPr eaLnBrk="1" hangingPunct="1"/>
                <a:r>
                  <a:rPr lang="ja-JP" altLang="en-US" dirty="0" smtClean="0"/>
                  <a:t>適当な</a:t>
                </a:r>
                <a14:m>
                  <m:oMath xmlns:m="http://schemas.openxmlformats.org/officeDocument/2006/math">
                    <m:r>
                      <a:rPr lang="en-US" altLang="ja-JP" b="1" i="0" smtClean="0">
                        <a:latin typeface="Cambria Math"/>
                      </a:rPr>
                      <m:t> </m:t>
                    </m:r>
                    <m:r>
                      <a:rPr lang="en-US" altLang="ja-JP" b="1" i="1" smtClean="0">
                        <a:latin typeface="Cambria Math"/>
                      </a:rPr>
                      <m:t>𝑿</m:t>
                    </m:r>
                    <m:d>
                      <m:dPr>
                        <m:ctrlPr>
                          <a:rPr lang="en-US" altLang="ja-JP" b="1" i="1" smtClean="0">
                            <a:latin typeface="Cambria Math"/>
                          </a:rPr>
                        </m:ctrlPr>
                      </m:dPr>
                      <m:e>
                        <m:r>
                          <a:rPr lang="en-US" altLang="ja-JP" b="1" i="1" smtClean="0">
                            <a:latin typeface="Cambria Math"/>
                          </a:rPr>
                          <m:t>𝟎</m:t>
                        </m:r>
                      </m:e>
                    </m:d>
                  </m:oMath>
                </a14:m>
                <a:r>
                  <a:rPr lang="ja-JP" altLang="en-US" dirty="0" smtClean="0"/>
                  <a:t> から始めて、</a:t>
                </a:r>
                <a14:m>
                  <m:oMath xmlns:m="http://schemas.openxmlformats.org/officeDocument/2006/math">
                    <m:r>
                      <a:rPr lang="en-US" altLang="ja-JP" b="1" i="1" smtClean="0">
                        <a:latin typeface="Cambria Math"/>
                      </a:rPr>
                      <m:t>𝜟</m:t>
                    </m:r>
                    <m:r>
                      <a:rPr lang="en-US" altLang="ja-JP" b="1" i="1" smtClean="0">
                        <a:latin typeface="Cambria Math"/>
                      </a:rPr>
                      <m:t>𝒕</m:t>
                    </m:r>
                    <m:r>
                      <a:rPr lang="en-US" altLang="ja-JP" b="1" i="1" smtClean="0">
                        <a:latin typeface="Cambria Math"/>
                      </a:rPr>
                      <m:t> </m:t>
                    </m:r>
                  </m:oMath>
                </a14:m>
                <a:r>
                  <a:rPr lang="ja-JP" altLang="en-US" dirty="0" smtClean="0"/>
                  <a:t>刻みに時計を進める</a:t>
                </a:r>
                <a:endParaRPr lang="en-US" altLang="ja-JP" dirty="0" smtClean="0"/>
              </a:p>
              <a:p>
                <a:pPr lvl="1" eaLnBrk="1" hangingPunct="1"/>
                <a14:m>
                  <m:oMath xmlns:m="http://schemas.openxmlformats.org/officeDocument/2006/math">
                    <m:r>
                      <a:rPr lang="en-US" altLang="ja-JP" i="1">
                        <a:latin typeface="Cambria Math"/>
                      </a:rPr>
                      <m:t>𝑿</m:t>
                    </m:r>
                    <m:d>
                      <m:dPr>
                        <m:ctrlPr>
                          <a:rPr lang="en-US" altLang="ja-JP" i="1">
                            <a:latin typeface="Cambria Math"/>
                          </a:rPr>
                        </m:ctrlPr>
                      </m:dPr>
                      <m:e>
                        <m:r>
                          <a:rPr lang="en-US" altLang="ja-JP" b="1" i="1" smtClean="0">
                            <a:latin typeface="Cambria Math"/>
                          </a:rPr>
                          <m:t>𝒕</m:t>
                        </m:r>
                      </m:e>
                    </m:d>
                  </m:oMath>
                </a14:m>
                <a:r>
                  <a:rPr lang="ja-JP" altLang="en-US" dirty="0" smtClean="0"/>
                  <a:t>の変化が計算できる</a:t>
                </a:r>
              </a:p>
            </p:txBody>
          </p:sp>
        </mc:Choice>
        <mc:Fallback xmlns="">
          <p:sp>
            <p:nvSpPr>
              <p:cNvPr id="1032" name="Rectangle 3"/>
              <p:cNvSpPr>
                <a:spLocks noGrp="1" noRot="1" noChangeAspect="1" noMove="1" noResize="1" noEditPoints="1" noAdjustHandles="1" noChangeArrowheads="1" noChangeShapeType="1" noTextEdit="1"/>
              </p:cNvSpPr>
              <p:nvPr>
                <p:ph type="body" idx="1"/>
              </p:nvPr>
            </p:nvSpPr>
            <p:spPr>
              <a:xfrm>
                <a:off x="527050" y="1546225"/>
                <a:ext cx="8205788" cy="4684713"/>
              </a:xfrm>
              <a:blipFill rotWithShape="1">
                <a:blip r:embed="rId4"/>
                <a:stretch>
                  <a:fillRect l="-74" t="-781"/>
                </a:stretch>
              </a:blipFill>
            </p:spPr>
            <p:txBody>
              <a:bodyPr/>
              <a:lstStyle/>
              <a:p>
                <a:r>
                  <a:rPr lang="ja-JP" altLang="en-US">
                    <a:noFill/>
                  </a:rPr>
                  <a:t> </a:t>
                </a:r>
              </a:p>
            </p:txBody>
          </p:sp>
        </mc:Fallback>
      </mc:AlternateContent>
      <p:sp>
        <p:nvSpPr>
          <p:cNvPr id="1033" name="AutoShape 5"/>
          <p:cNvSpPr>
            <a:spLocks noChangeArrowheads="1"/>
          </p:cNvSpPr>
          <p:nvPr/>
        </p:nvSpPr>
        <p:spPr bwMode="auto">
          <a:xfrm>
            <a:off x="1513168" y="3165291"/>
            <a:ext cx="5543723" cy="1046469"/>
          </a:xfrm>
          <a:prstGeom prst="roundRect">
            <a:avLst>
              <a:gd name="adj" fmla="val 16667"/>
            </a:avLst>
          </a:prstGeom>
          <a:solidFill>
            <a:srgbClr val="CC0000">
              <a:alpha val="20000"/>
            </a:srgbClr>
          </a:solidFill>
          <a:ln w="9525" algn="ctr">
            <a:solidFill>
              <a:srgbClr val="CC0000"/>
            </a:solidFill>
            <a:round/>
            <a:headEnd/>
            <a:tailEnd/>
          </a:ln>
        </p:spPr>
        <p:txBody>
          <a:bodyPr wrap="none" anchor="ctr"/>
          <a:lstStyle/>
          <a:p>
            <a:endParaRPr lang="ja-JP" altLang="en-US"/>
          </a:p>
        </p:txBody>
      </p:sp>
      <mc:AlternateContent xmlns:mc="http://schemas.openxmlformats.org/markup-compatibility/2006" xmlns:a14="http://schemas.microsoft.com/office/drawing/2010/main">
        <mc:Choice Requires="a14">
          <p:sp>
            <p:nvSpPr>
              <p:cNvPr id="8" name="正方形/長方形 7"/>
              <p:cNvSpPr/>
              <p:nvPr/>
            </p:nvSpPr>
            <p:spPr>
              <a:xfrm>
                <a:off x="1756485" y="2211478"/>
                <a:ext cx="5057090" cy="689612"/>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f>
                        <m:fPr>
                          <m:ctrlPr>
                            <a:rPr lang="en-US" altLang="ja-JP" sz="2000" b="1" i="1" smtClean="0">
                              <a:solidFill>
                                <a:srgbClr val="0412C8"/>
                              </a:solidFill>
                              <a:latin typeface="Cambria Math"/>
                            </a:rPr>
                          </m:ctrlPr>
                        </m:fPr>
                        <m:num>
                          <m:r>
                            <a:rPr lang="en-US" altLang="ja-JP" sz="2000" b="1" i="1">
                              <a:solidFill>
                                <a:srgbClr val="0412C8"/>
                              </a:solidFill>
                              <a:latin typeface="Cambria Math"/>
                            </a:rPr>
                            <m:t>𝑿</m:t>
                          </m:r>
                          <m:d>
                            <m:dPr>
                              <m:ctrlPr>
                                <a:rPr lang="en-US" altLang="ja-JP" sz="2000" b="1" i="1">
                                  <a:solidFill>
                                    <a:srgbClr val="0412C8"/>
                                  </a:solidFill>
                                  <a:latin typeface="Cambria Math"/>
                                </a:rPr>
                              </m:ctrlPr>
                            </m:dPr>
                            <m:e>
                              <m:r>
                                <a:rPr lang="en-US" altLang="ja-JP" sz="2000" b="1" i="1">
                                  <a:solidFill>
                                    <a:srgbClr val="0412C8"/>
                                  </a:solidFill>
                                  <a:latin typeface="Cambria Math"/>
                                </a:rPr>
                                <m:t>𝒕</m:t>
                              </m:r>
                              <m:r>
                                <a:rPr lang="en-US" altLang="ja-JP" sz="2000" b="1" i="1">
                                  <a:solidFill>
                                    <a:srgbClr val="0412C8"/>
                                  </a:solidFill>
                                  <a:latin typeface="Cambria Math" panose="02040503050406030204" pitchFamily="18" charset="0"/>
                                </a:rPr>
                                <m:t>+</m:t>
                              </m:r>
                              <m:r>
                                <a:rPr lang="ja-JP" altLang="en-US" sz="2000" b="1" i="1">
                                  <a:solidFill>
                                    <a:srgbClr val="0412C8"/>
                                  </a:solidFill>
                                  <a:latin typeface="Cambria Math" panose="02040503050406030204" pitchFamily="18" charset="0"/>
                                </a:rPr>
                                <m:t>𝚫</m:t>
                              </m:r>
                              <m:r>
                                <a:rPr lang="en-US" altLang="ja-JP" sz="2000" b="1" i="1">
                                  <a:solidFill>
                                    <a:srgbClr val="0412C8"/>
                                  </a:solidFill>
                                  <a:latin typeface="Cambria Math" panose="02040503050406030204" pitchFamily="18" charset="0"/>
                                </a:rPr>
                                <m:t>𝒕</m:t>
                              </m:r>
                            </m:e>
                          </m:d>
                          <m:r>
                            <a:rPr lang="en-US" altLang="ja-JP" sz="2000" b="1" i="1">
                              <a:solidFill>
                                <a:srgbClr val="0412C8"/>
                              </a:solidFill>
                              <a:latin typeface="Cambria Math" panose="02040503050406030204" pitchFamily="18" charset="0"/>
                            </a:rPr>
                            <m:t>−</m:t>
                          </m:r>
                          <m:r>
                            <a:rPr lang="en-US" altLang="ja-JP" sz="2000" b="1" i="1">
                              <a:solidFill>
                                <a:srgbClr val="0412C8"/>
                              </a:solidFill>
                              <a:latin typeface="Cambria Math" panose="02040503050406030204" pitchFamily="18" charset="0"/>
                            </a:rPr>
                            <m:t>𝑿</m:t>
                          </m:r>
                          <m:d>
                            <m:dPr>
                              <m:ctrlPr>
                                <a:rPr lang="en-US" altLang="ja-JP" sz="2000" b="1" i="1">
                                  <a:solidFill>
                                    <a:srgbClr val="0412C8"/>
                                  </a:solidFill>
                                  <a:latin typeface="Cambria Math"/>
                                </a:rPr>
                              </m:ctrlPr>
                            </m:dPr>
                            <m:e>
                              <m:r>
                                <a:rPr lang="en-US" altLang="ja-JP" sz="2000" b="1" i="1">
                                  <a:solidFill>
                                    <a:srgbClr val="0412C8"/>
                                  </a:solidFill>
                                  <a:latin typeface="Cambria Math" panose="02040503050406030204" pitchFamily="18" charset="0"/>
                                </a:rPr>
                                <m:t>𝒕</m:t>
                              </m:r>
                            </m:e>
                          </m:d>
                        </m:num>
                        <m:den>
                          <m:r>
                            <a:rPr lang="ja-JP" altLang="en-US" sz="2000" b="1" i="1">
                              <a:solidFill>
                                <a:srgbClr val="0412C8"/>
                              </a:solidFill>
                              <a:latin typeface="Cambria Math" panose="02040503050406030204" pitchFamily="18" charset="0"/>
                            </a:rPr>
                            <m:t>𝚫</m:t>
                          </m:r>
                          <m:r>
                            <a:rPr lang="en-US" altLang="ja-JP" sz="2000" b="1" i="1" smtClean="0">
                              <a:solidFill>
                                <a:srgbClr val="0412C8"/>
                              </a:solidFill>
                              <a:latin typeface="Cambria Math" panose="02040503050406030204" pitchFamily="18" charset="0"/>
                            </a:rPr>
                            <m:t>𝒕</m:t>
                          </m:r>
                        </m:den>
                      </m:f>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𝟏</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𝒑</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𝒒𝑿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oMath>
                  </m:oMathPara>
                </a14:m>
                <a:endParaRPr lang="ja-JP" altLang="en-US" sz="2000" dirty="0">
                  <a:solidFill>
                    <a:srgbClr val="0412C8"/>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1756485" y="2211478"/>
                <a:ext cx="5057090" cy="68961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527876" y="3488471"/>
                <a:ext cx="5625258" cy="400110"/>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a:solidFill>
                            <a:srgbClr val="0412C8"/>
                          </a:solidFill>
                          <a:latin typeface="Cambria Math"/>
                        </a:rPr>
                        <m:t>𝑿</m:t>
                      </m:r>
                      <m:d>
                        <m:dPr>
                          <m:ctrlPr>
                            <a:rPr lang="en-US" altLang="ja-JP" sz="2000" b="1" i="1">
                              <a:solidFill>
                                <a:srgbClr val="0412C8"/>
                              </a:solidFill>
                              <a:latin typeface="Cambria Math"/>
                            </a:rPr>
                          </m:ctrlPr>
                        </m:dPr>
                        <m:e>
                          <m:r>
                            <a:rPr lang="en-US" altLang="ja-JP" sz="2000" b="1" i="1">
                              <a:solidFill>
                                <a:srgbClr val="0412C8"/>
                              </a:solidFill>
                              <a:latin typeface="Cambria Math"/>
                            </a:rPr>
                            <m:t>𝒕</m:t>
                          </m:r>
                          <m:r>
                            <a:rPr lang="en-US" altLang="ja-JP" sz="2000" b="1" i="1">
                              <a:solidFill>
                                <a:srgbClr val="0412C8"/>
                              </a:solidFill>
                              <a:latin typeface="Cambria Math" panose="02040503050406030204" pitchFamily="18" charset="0"/>
                            </a:rPr>
                            <m:t>+</m:t>
                          </m:r>
                          <m:r>
                            <a:rPr lang="ja-JP" altLang="en-US" sz="2000" b="1" i="1">
                              <a:solidFill>
                                <a:srgbClr val="0412C8"/>
                              </a:solidFill>
                              <a:latin typeface="Cambria Math" panose="02040503050406030204" pitchFamily="18" charset="0"/>
                            </a:rPr>
                            <m:t>𝚫</m:t>
                          </m:r>
                          <m:r>
                            <a:rPr lang="en-US" altLang="ja-JP" sz="2000" b="1" i="1">
                              <a:solidFill>
                                <a:srgbClr val="0412C8"/>
                              </a:solidFill>
                              <a:latin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𝟏</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𝒑</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𝒒𝑿</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ja-JP" altLang="en-US" sz="2000" b="1" i="1">
                          <a:solidFill>
                            <a:srgbClr val="0412C8"/>
                          </a:solidFill>
                          <a:latin typeface="Cambria Math" panose="02040503050406030204" pitchFamily="18" charset="0"/>
                        </a:rPr>
                        <m:t>𝚫</m:t>
                      </m:r>
                      <m:r>
                        <a:rPr lang="en-US" altLang="ja-JP" sz="2000" b="1" i="1">
                          <a:solidFill>
                            <a:srgbClr val="0412C8"/>
                          </a:solidFill>
                          <a:latin typeface="Cambria Math" panose="02040503050406030204" pitchFamily="18" charset="0"/>
                        </a:rPr>
                        <m:t>𝒕</m:t>
                      </m:r>
                    </m:oMath>
                  </m:oMathPara>
                </a14:m>
                <a:endParaRPr lang="ja-JP" altLang="en-US" sz="2000" dirty="0">
                  <a:solidFill>
                    <a:srgbClr val="0412C8"/>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527876" y="3488471"/>
                <a:ext cx="5625258" cy="400110"/>
              </a:xfrm>
              <a:prstGeom prst="rect">
                <a:avLst/>
              </a:prstGeom>
              <a:blipFill rotWithShape="0">
                <a:blip r:embed="rId6"/>
                <a:stretch>
                  <a:fillRect b="-12121"/>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バスモデルの推定結果の例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2F8CDB5-069E-45A6-832A-4FF2F17C5C5C}" type="slidenum">
              <a:rPr lang="en-US" altLang="ja-JP" smtClean="0"/>
              <a:pPr>
                <a:defRPr/>
              </a:pPr>
              <a:t>19</a:t>
            </a:fld>
            <a:endParaRPr lang="en-US" altLang="ja-JP"/>
          </a:p>
        </p:txBody>
      </p:sp>
      <p:graphicFrame>
        <p:nvGraphicFramePr>
          <p:cNvPr id="5" name="グラフ 4"/>
          <p:cNvGraphicFramePr>
            <a:graphicFrameLocks/>
          </p:cNvGraphicFramePr>
          <p:nvPr>
            <p:extLst>
              <p:ext uri="{D42A27DB-BD31-4B8C-83A1-F6EECF244321}">
                <p14:modId xmlns:p14="http://schemas.microsoft.com/office/powerpoint/2010/main" val="1078562501"/>
              </p:ext>
            </p:extLst>
          </p:nvPr>
        </p:nvGraphicFramePr>
        <p:xfrm>
          <a:off x="1250577" y="1963271"/>
          <a:ext cx="6468035" cy="4262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86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29901F10-07E6-4FDF-8A2D-583284C82C80}" type="slidenum">
              <a:rPr lang="en-US" altLang="ja-JP"/>
              <a:pPr>
                <a:defRPr/>
              </a:pPr>
              <a:t>2</a:t>
            </a:fld>
            <a:endParaRPr lang="en-US" altLang="ja-JP"/>
          </a:p>
        </p:txBody>
      </p:sp>
      <p:sp>
        <p:nvSpPr>
          <p:cNvPr id="18435" name="Rectangle 2"/>
          <p:cNvSpPr>
            <a:spLocks noGrp="1" noChangeArrowheads="1"/>
          </p:cNvSpPr>
          <p:nvPr>
            <p:ph type="title"/>
          </p:nvPr>
        </p:nvSpPr>
        <p:spPr/>
        <p:txBody>
          <a:bodyPr/>
          <a:lstStyle/>
          <a:p>
            <a:pPr eaLnBrk="1" hangingPunct="1"/>
            <a:r>
              <a:rPr lang="ja-JP" altLang="en-US" smtClean="0"/>
              <a:t>シミュレーションとは</a:t>
            </a:r>
          </a:p>
        </p:txBody>
      </p:sp>
      <p:sp>
        <p:nvSpPr>
          <p:cNvPr id="18436" name="Rectangle 3"/>
          <p:cNvSpPr>
            <a:spLocks noGrp="1" noChangeArrowheads="1"/>
          </p:cNvSpPr>
          <p:nvPr>
            <p:ph type="body" idx="1"/>
          </p:nvPr>
        </p:nvSpPr>
        <p:spPr/>
        <p:txBody>
          <a:bodyPr/>
          <a:lstStyle/>
          <a:p>
            <a:pPr eaLnBrk="1" hangingPunct="1"/>
            <a:r>
              <a:rPr lang="ja-JP" altLang="en-US" dirty="0" smtClean="0"/>
              <a:t>テレビゲーム、ロールプレイング</a:t>
            </a:r>
          </a:p>
          <a:p>
            <a:pPr eaLnBrk="1" hangingPunct="1"/>
            <a:r>
              <a:rPr lang="ja-JP" altLang="en-US" dirty="0" smtClean="0"/>
              <a:t>ドライビングシミュレータ、フライトシミュレータ</a:t>
            </a:r>
          </a:p>
          <a:p>
            <a:pPr eaLnBrk="1" hangingPunct="1"/>
            <a:r>
              <a:rPr lang="ja-JP" altLang="en-US" dirty="0" smtClean="0"/>
              <a:t>実物を用いた延焼実験</a:t>
            </a:r>
          </a:p>
          <a:p>
            <a:pPr eaLnBrk="1" hangingPunct="1"/>
            <a:r>
              <a:rPr lang="ja-JP" altLang="en-US" dirty="0" smtClean="0"/>
              <a:t>コンサートホールの音響設計</a:t>
            </a:r>
          </a:p>
          <a:p>
            <a:pPr eaLnBrk="1" hangingPunct="1"/>
            <a:r>
              <a:rPr lang="ja-JP" altLang="en-US" dirty="0" smtClean="0"/>
              <a:t>レベニューマネジメントのパラメータ決定</a:t>
            </a:r>
          </a:p>
          <a:p>
            <a:pPr eaLnBrk="1" hangingPunct="1"/>
            <a:r>
              <a:rPr lang="ja-JP" altLang="en-US" dirty="0" smtClean="0"/>
              <a:t>ランダム回答法の精度チェック</a:t>
            </a:r>
          </a:p>
          <a:p>
            <a:pPr eaLnBrk="1" hangingPunct="1"/>
            <a:r>
              <a:rPr lang="ja-JP" altLang="en-US" dirty="0" smtClean="0"/>
              <a:t>プロジェクト管理におけるリスク管理</a:t>
            </a:r>
          </a:p>
          <a:p>
            <a:pPr eaLnBrk="1" hangingPunct="1"/>
            <a:endParaRPr lang="en-US" altLang="ja-JP" dirty="0" smtClean="0"/>
          </a:p>
        </p:txBody>
      </p:sp>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221</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8ECFC67C-F448-4696-9BB5-8F15F04FD01B}" type="slidenum">
              <a:rPr lang="en-US" altLang="ja-JP"/>
              <a:pPr>
                <a:defRPr/>
              </a:pPr>
              <a:t>20</a:t>
            </a:fld>
            <a:endParaRPr lang="en-US" altLang="ja-JP"/>
          </a:p>
        </p:txBody>
      </p:sp>
      <p:sp>
        <p:nvSpPr>
          <p:cNvPr id="2052" name="Rectangle 2"/>
          <p:cNvSpPr>
            <a:spLocks noGrp="1" noChangeArrowheads="1"/>
          </p:cNvSpPr>
          <p:nvPr>
            <p:ph type="title"/>
          </p:nvPr>
        </p:nvSpPr>
        <p:spPr/>
        <p:txBody>
          <a:bodyPr/>
          <a:lstStyle/>
          <a:p>
            <a:pPr eaLnBrk="1" hangingPunct="1"/>
            <a:r>
              <a:rPr lang="ja-JP" altLang="en-US" smtClean="0"/>
              <a:t>例　ランチェスターの法則</a:t>
            </a:r>
          </a:p>
        </p:txBody>
      </p:sp>
      <p:sp>
        <p:nvSpPr>
          <p:cNvPr id="2053" name="Rectangle 3"/>
          <p:cNvSpPr>
            <a:spLocks noGrp="1" noChangeArrowheads="1"/>
          </p:cNvSpPr>
          <p:nvPr>
            <p:ph type="body" idx="1"/>
          </p:nvPr>
        </p:nvSpPr>
        <p:spPr/>
        <p:txBody>
          <a:bodyPr/>
          <a:lstStyle/>
          <a:p>
            <a:pPr eaLnBrk="1" hangingPunct="1"/>
            <a:r>
              <a:rPr lang="ja-JP" altLang="en-US" smtClean="0"/>
              <a:t>企業間の市場競争モデル：</a:t>
            </a:r>
          </a:p>
          <a:p>
            <a:pPr lvl="1" eaLnBrk="1" hangingPunct="1"/>
            <a:r>
              <a:rPr lang="ja-JP" altLang="en-US" smtClean="0"/>
              <a:t>相手に勝つには、規模を大きくする方が有利</a:t>
            </a:r>
          </a:p>
          <a:p>
            <a:pPr lvl="1" eaLnBrk="1" hangingPunct="1"/>
            <a:r>
              <a:rPr lang="ja-JP" altLang="en-US" smtClean="0"/>
              <a:t>規模が半分の企業が勝つためには４倍の努力をしないとだめ</a:t>
            </a:r>
          </a:p>
          <a:p>
            <a:pPr eaLnBrk="1" hangingPunct="1"/>
            <a:endParaRPr lang="ja-JP" altLang="en-US" smtClean="0"/>
          </a:p>
          <a:p>
            <a:pPr eaLnBrk="1" hangingPunct="1"/>
            <a:r>
              <a:rPr lang="ja-JP" altLang="en-US" smtClean="0"/>
              <a:t>戦力の消耗速度は相手の戦力の大きさに比例する</a:t>
            </a:r>
          </a:p>
        </p:txBody>
      </p:sp>
      <p:graphicFrame>
        <p:nvGraphicFramePr>
          <p:cNvPr id="2050" name="Object 4"/>
          <p:cNvGraphicFramePr>
            <a:graphicFrameLocks noChangeAspect="1"/>
          </p:cNvGraphicFramePr>
          <p:nvPr/>
        </p:nvGraphicFramePr>
        <p:xfrm>
          <a:off x="2122488" y="4318000"/>
          <a:ext cx="4459287" cy="781050"/>
        </p:xfrm>
        <a:graphic>
          <a:graphicData uri="http://schemas.openxmlformats.org/presentationml/2006/ole">
            <mc:AlternateContent xmlns:mc="http://schemas.openxmlformats.org/markup-compatibility/2006">
              <mc:Choice xmlns:v="urn:schemas-microsoft-com:vml" Requires="v">
                <p:oleObj spid="_x0000_s2078" name="数式" r:id="rId4" imgW="2247840" imgH="393480" progId="Equation.3">
                  <p:embed/>
                </p:oleObj>
              </mc:Choice>
              <mc:Fallback>
                <p:oleObj name="数式" r:id="rId4" imgW="224784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488" y="4318000"/>
                        <a:ext cx="445928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225</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82435F6D-C473-472D-A1E0-96024E0530A3}" type="slidenum">
              <a:rPr lang="en-US" altLang="ja-JP"/>
              <a:pPr>
                <a:defRPr/>
              </a:pPr>
              <a:t>21</a:t>
            </a:fld>
            <a:endParaRPr lang="en-US" altLang="ja-JP"/>
          </a:p>
        </p:txBody>
      </p:sp>
      <p:sp>
        <p:nvSpPr>
          <p:cNvPr id="3077" name="Rectangle 2"/>
          <p:cNvSpPr>
            <a:spLocks noGrp="1" noChangeArrowheads="1"/>
          </p:cNvSpPr>
          <p:nvPr>
            <p:ph type="title"/>
          </p:nvPr>
        </p:nvSpPr>
        <p:spPr/>
        <p:txBody>
          <a:bodyPr/>
          <a:lstStyle/>
          <a:p>
            <a:pPr eaLnBrk="1" hangingPunct="1"/>
            <a:r>
              <a:rPr lang="ja-JP" altLang="en-US" smtClean="0"/>
              <a:t>例　ミサイルの追跡</a:t>
            </a:r>
          </a:p>
        </p:txBody>
      </p:sp>
      <p:sp>
        <p:nvSpPr>
          <p:cNvPr id="3078" name="Rectangle 3"/>
          <p:cNvSpPr>
            <a:spLocks noGrp="1" noChangeArrowheads="1"/>
          </p:cNvSpPr>
          <p:nvPr>
            <p:ph type="body" idx="1"/>
          </p:nvPr>
        </p:nvSpPr>
        <p:spPr/>
        <p:txBody>
          <a:bodyPr/>
          <a:lstStyle/>
          <a:p>
            <a:pPr eaLnBrk="1" hangingPunct="1"/>
            <a:r>
              <a:rPr lang="ja-JP" altLang="en-US" smtClean="0"/>
              <a:t>標的をめがけて最短距離を走る場合の軌跡</a:t>
            </a:r>
          </a:p>
        </p:txBody>
      </p:sp>
      <p:graphicFrame>
        <p:nvGraphicFramePr>
          <p:cNvPr id="3074" name="Object 4"/>
          <p:cNvGraphicFramePr>
            <a:graphicFrameLocks noChangeAspect="1"/>
          </p:cNvGraphicFramePr>
          <p:nvPr/>
        </p:nvGraphicFramePr>
        <p:xfrm>
          <a:off x="2052638" y="2206625"/>
          <a:ext cx="4862512" cy="781050"/>
        </p:xfrm>
        <a:graphic>
          <a:graphicData uri="http://schemas.openxmlformats.org/presentationml/2006/ole">
            <mc:AlternateContent xmlns:mc="http://schemas.openxmlformats.org/markup-compatibility/2006">
              <mc:Choice xmlns:v="urn:schemas-microsoft-com:vml" Requires="v">
                <p:oleObj spid="_x0000_s3130" name="数式" r:id="rId4" imgW="2450880" imgH="393480" progId="Equation.3">
                  <p:embed/>
                </p:oleObj>
              </mc:Choice>
              <mc:Fallback>
                <p:oleObj name="数式" r:id="rId4" imgW="24508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2206625"/>
                        <a:ext cx="4862512"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2717800" y="3138488"/>
          <a:ext cx="3829050" cy="3162300"/>
        </p:xfrm>
        <a:graphic>
          <a:graphicData uri="http://schemas.openxmlformats.org/presentationml/2006/ole">
            <mc:AlternateContent xmlns:mc="http://schemas.openxmlformats.org/markup-compatibility/2006">
              <mc:Choice xmlns:v="urn:schemas-microsoft-com:vml" Requires="v">
                <p:oleObj spid="_x0000_s3131" name="ワークシート" r:id="rId6" imgW="3829050" imgH="3162198" progId="Excel.Sheet.8">
                  <p:embed/>
                </p:oleObj>
              </mc:Choice>
              <mc:Fallback>
                <p:oleObj name="ワークシート" r:id="rId6" imgW="3829050" imgH="3162198"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800" y="3138488"/>
                        <a:ext cx="38290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 5"/>
          <p:cNvSpPr>
            <a:spLocks noGrp="1"/>
          </p:cNvSpPr>
          <p:nvPr>
            <p:ph type="sldNum" sz="quarter" idx="12"/>
          </p:nvPr>
        </p:nvSpPr>
        <p:spPr/>
        <p:txBody>
          <a:bodyPr/>
          <a:lstStyle/>
          <a:p>
            <a:pPr>
              <a:defRPr/>
            </a:pPr>
            <a:fld id="{B8AF3512-5B10-46FB-9EB9-01A9933FB2A4}" type="slidenum">
              <a:rPr lang="en-US" altLang="ja-JP"/>
              <a:pPr>
                <a:defRPr/>
              </a:pPr>
              <a:t>22</a:t>
            </a:fld>
            <a:endParaRPr lang="en-US" altLang="ja-JP"/>
          </a:p>
        </p:txBody>
      </p:sp>
      <p:sp>
        <p:nvSpPr>
          <p:cNvPr id="4108" name="Rectangle 2"/>
          <p:cNvSpPr>
            <a:spLocks noGrp="1" noChangeArrowheads="1"/>
          </p:cNvSpPr>
          <p:nvPr>
            <p:ph type="title"/>
          </p:nvPr>
        </p:nvSpPr>
        <p:spPr/>
        <p:txBody>
          <a:bodyPr/>
          <a:lstStyle/>
          <a:p>
            <a:pPr eaLnBrk="1" hangingPunct="1"/>
            <a:r>
              <a:rPr lang="ja-JP" altLang="en-US" smtClean="0"/>
              <a:t>例　伝染病の感染</a:t>
            </a:r>
          </a:p>
        </p:txBody>
      </p:sp>
      <mc:AlternateContent xmlns:mc="http://schemas.openxmlformats.org/markup-compatibility/2006" xmlns:a14="http://schemas.microsoft.com/office/drawing/2010/main">
        <mc:Choice Requires="a14">
          <p:sp>
            <p:nvSpPr>
              <p:cNvPr id="4109" name="Rectangle 3"/>
              <p:cNvSpPr>
                <a:spLocks noGrp="1" noChangeArrowheads="1"/>
              </p:cNvSpPr>
              <p:nvPr>
                <p:ph type="body" idx="1"/>
              </p:nvPr>
            </p:nvSpPr>
            <p:spPr/>
            <p:txBody>
              <a:bodyPr/>
              <a:lstStyle/>
              <a:p>
                <a:pPr eaLnBrk="1" hangingPunct="1"/>
                <a:r>
                  <a:rPr lang="ja-JP" altLang="en-US" dirty="0" smtClean="0"/>
                  <a:t>伝染病は</a:t>
                </a:r>
              </a:p>
              <a:p>
                <a:pPr lvl="1" eaLnBrk="1" hangingPunct="1">
                  <a:lnSpc>
                    <a:spcPct val="100000"/>
                  </a:lnSpc>
                </a:pPr>
                <a:r>
                  <a:rPr lang="ja-JP" altLang="en-US" dirty="0" smtClean="0"/>
                  <a:t>非感染者 </a:t>
                </a:r>
                <a14:m>
                  <m:oMath xmlns:m="http://schemas.openxmlformats.org/officeDocument/2006/math">
                    <m:r>
                      <a:rPr lang="en-US" altLang="ja-JP" b="1" i="1" smtClean="0">
                        <a:latin typeface="Cambria Math"/>
                      </a:rPr>
                      <m:t>𝑺</m:t>
                    </m:r>
                    <m:d>
                      <m:dPr>
                        <m:ctrlPr>
                          <a:rPr lang="en-US" altLang="ja-JP" b="1" i="1" smtClean="0">
                            <a:latin typeface="Cambria Math"/>
                          </a:rPr>
                        </m:ctrlPr>
                      </m:dPr>
                      <m:e>
                        <m:r>
                          <a:rPr lang="en-US" altLang="ja-JP" b="1" i="1" smtClean="0">
                            <a:latin typeface="Cambria Math"/>
                          </a:rPr>
                          <m:t>𝒕</m:t>
                        </m:r>
                      </m:e>
                    </m:d>
                  </m:oMath>
                </a14:m>
                <a:r>
                  <a:rPr lang="ja-JP" altLang="en-US" dirty="0" smtClean="0"/>
                  <a:t> が</a:t>
                </a:r>
                <a:r>
                  <a:rPr lang="ja-JP" altLang="en-US" dirty="0"/>
                  <a:t>多ければ広がりやすい</a:t>
                </a:r>
              </a:p>
              <a:p>
                <a:pPr lvl="1" eaLnBrk="1" hangingPunct="1">
                  <a:lnSpc>
                    <a:spcPct val="100000"/>
                  </a:lnSpc>
                </a:pPr>
                <a:r>
                  <a:rPr lang="ja-JP" altLang="en-US" dirty="0" smtClean="0"/>
                  <a:t>感染者 </a:t>
                </a:r>
                <a14:m>
                  <m:oMath xmlns:m="http://schemas.openxmlformats.org/officeDocument/2006/math">
                    <m:r>
                      <a:rPr lang="en-US" altLang="ja-JP" b="1" i="1" smtClean="0">
                        <a:latin typeface="Cambria Math"/>
                      </a:rPr>
                      <m:t>𝑰</m:t>
                    </m:r>
                    <m:d>
                      <m:dPr>
                        <m:ctrlPr>
                          <a:rPr lang="en-US" altLang="ja-JP" i="1">
                            <a:latin typeface="Cambria Math"/>
                          </a:rPr>
                        </m:ctrlPr>
                      </m:dPr>
                      <m:e>
                        <m:r>
                          <a:rPr lang="en-US" altLang="ja-JP" i="1">
                            <a:latin typeface="Cambria Math"/>
                          </a:rPr>
                          <m:t>𝒕</m:t>
                        </m:r>
                      </m:e>
                    </m:d>
                  </m:oMath>
                </a14:m>
                <a:r>
                  <a:rPr lang="ja-JP" altLang="en-US" dirty="0"/>
                  <a:t>が多ければ広がりやすい</a:t>
                </a:r>
              </a:p>
              <a:p>
                <a:pPr lvl="1" eaLnBrk="1" hangingPunct="1">
                  <a:lnSpc>
                    <a:spcPct val="150000"/>
                  </a:lnSpc>
                </a:pPr>
                <a:r>
                  <a:rPr lang="ja-JP" altLang="en-US" dirty="0" smtClean="0"/>
                  <a:t>感染者が多ければ治癒者</a:t>
                </a:r>
                <a14:m>
                  <m:oMath xmlns:m="http://schemas.openxmlformats.org/officeDocument/2006/math">
                    <m:r>
                      <a:rPr lang="en-US" altLang="ja-JP" b="1" i="0" smtClean="0">
                        <a:latin typeface="Cambria Math"/>
                      </a:rPr>
                      <m:t> </m:t>
                    </m:r>
                    <m:r>
                      <a:rPr lang="en-US" altLang="ja-JP" b="1" i="1" smtClean="0">
                        <a:latin typeface="Cambria Math"/>
                      </a:rPr>
                      <m:t>𝑹</m:t>
                    </m:r>
                    <m:d>
                      <m:dPr>
                        <m:ctrlPr>
                          <a:rPr lang="en-US" altLang="ja-JP" i="1">
                            <a:latin typeface="Cambria Math"/>
                          </a:rPr>
                        </m:ctrlPr>
                      </m:dPr>
                      <m:e>
                        <m:r>
                          <a:rPr lang="en-US" altLang="ja-JP" i="1">
                            <a:latin typeface="Cambria Math"/>
                          </a:rPr>
                          <m:t>𝒕</m:t>
                        </m:r>
                      </m:e>
                    </m:d>
                  </m:oMath>
                </a14:m>
                <a:r>
                  <a:rPr lang="ja-JP" altLang="en-US" dirty="0" smtClean="0"/>
                  <a:t>も多い：</a:t>
                </a:r>
                <a:endParaRPr lang="en-US" altLang="ja-JP" dirty="0" smtClean="0"/>
              </a:p>
              <a:p>
                <a:pPr lvl="1" eaLnBrk="1" hangingPunct="1">
                  <a:lnSpc>
                    <a:spcPct val="200000"/>
                  </a:lnSpc>
                </a:pPr>
                <a:r>
                  <a:rPr lang="ja-JP" altLang="en-US" dirty="0"/>
                  <a:t>集団</a:t>
                </a:r>
                <a:r>
                  <a:rPr lang="ja-JP" altLang="en-US" dirty="0" smtClean="0"/>
                  <a:t>の</a:t>
                </a:r>
                <a:r>
                  <a:rPr lang="ja-JP" altLang="en-US" dirty="0"/>
                  <a:t>数</a:t>
                </a:r>
                <a:r>
                  <a:rPr lang="ja-JP" altLang="en-US" dirty="0" smtClean="0"/>
                  <a:t>は一定：</a:t>
                </a:r>
              </a:p>
              <a:p>
                <a:pPr eaLnBrk="1" hangingPunct="1"/>
                <a:endParaRPr lang="en-US" altLang="ja-JP" dirty="0" smtClean="0"/>
              </a:p>
            </p:txBody>
          </p:sp>
        </mc:Choice>
        <mc:Fallback xmlns="">
          <p:sp>
            <p:nvSpPr>
              <p:cNvPr id="4109" name="Rectangle 3"/>
              <p:cNvSpPr>
                <a:spLocks noGrp="1" noRot="1" noChangeAspect="1" noMove="1" noResize="1" noEditPoints="1" noAdjustHandles="1" noChangeArrowheads="1" noChangeShapeType="1" noTextEdit="1"/>
              </p:cNvSpPr>
              <p:nvPr>
                <p:ph type="body" idx="1"/>
              </p:nvPr>
            </p:nvSpPr>
            <p:spPr>
              <a:blipFill rotWithShape="0">
                <a:blip r:embed="rId4"/>
                <a:stretch>
                  <a:fillRect l="-148" t="-804"/>
                </a:stretch>
              </a:blipFill>
            </p:spPr>
            <p:txBody>
              <a:bodyPr/>
              <a:lstStyle/>
              <a:p>
                <a:r>
                  <a:rPr lang="ja-JP" altLang="en-US">
                    <a:noFill/>
                  </a:rPr>
                  <a:t> </a:t>
                </a:r>
              </a:p>
            </p:txBody>
          </p:sp>
        </mc:Fallback>
      </mc:AlternateContent>
      <p:grpSp>
        <p:nvGrpSpPr>
          <p:cNvPr id="7" name="グループ化 6"/>
          <p:cNvGrpSpPr/>
          <p:nvPr/>
        </p:nvGrpSpPr>
        <p:grpSpPr>
          <a:xfrm>
            <a:off x="779928" y="4383740"/>
            <a:ext cx="7503459" cy="1855693"/>
            <a:chOff x="524434" y="3321423"/>
            <a:chExt cx="7503459" cy="1855693"/>
          </a:xfrm>
        </p:grpSpPr>
        <p:graphicFrame>
          <p:nvGraphicFramePr>
            <p:cNvPr id="4099" name="Object 8"/>
            <p:cNvGraphicFramePr>
              <a:graphicFrameLocks noChangeAspect="1"/>
            </p:cNvGraphicFramePr>
            <p:nvPr>
              <p:extLst>
                <p:ext uri="{D42A27DB-BD31-4B8C-83A1-F6EECF244321}">
                  <p14:modId xmlns:p14="http://schemas.microsoft.com/office/powerpoint/2010/main" val="1153938532"/>
                </p:ext>
              </p:extLst>
            </p:nvPr>
          </p:nvGraphicFramePr>
          <p:xfrm>
            <a:off x="2242480" y="3736823"/>
            <a:ext cx="755650" cy="403225"/>
          </p:xfrm>
          <a:graphic>
            <a:graphicData uri="http://schemas.openxmlformats.org/presentationml/2006/ole">
              <mc:AlternateContent xmlns:mc="http://schemas.openxmlformats.org/markup-compatibility/2006">
                <mc:Choice xmlns:v="urn:schemas-microsoft-com:vml" Requires="v">
                  <p:oleObj spid="_x0000_s4338" name="数式" r:id="rId5" imgW="380880" imgH="203040" progId="Equation.3">
                    <p:embed/>
                  </p:oleObj>
                </mc:Choice>
                <mc:Fallback>
                  <p:oleObj name="数式" r:id="rId5" imgW="380880" imgH="2030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2480" y="3736823"/>
                          <a:ext cx="7556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9"/>
            <p:cNvGraphicFramePr>
              <a:graphicFrameLocks noChangeAspect="1"/>
            </p:cNvGraphicFramePr>
            <p:nvPr>
              <p:extLst>
                <p:ext uri="{D42A27DB-BD31-4B8C-83A1-F6EECF244321}">
                  <p14:modId xmlns:p14="http://schemas.microsoft.com/office/powerpoint/2010/main" val="2845394441"/>
                </p:ext>
              </p:extLst>
            </p:nvPr>
          </p:nvGraphicFramePr>
          <p:xfrm>
            <a:off x="2020141" y="4410620"/>
            <a:ext cx="704850" cy="403225"/>
          </p:xfrm>
          <a:graphic>
            <a:graphicData uri="http://schemas.openxmlformats.org/presentationml/2006/ole">
              <mc:AlternateContent xmlns:mc="http://schemas.openxmlformats.org/markup-compatibility/2006">
                <mc:Choice xmlns:v="urn:schemas-microsoft-com:vml" Requires="v">
                  <p:oleObj spid="_x0000_s4339" name="数式" r:id="rId7" imgW="355320" imgH="203040" progId="Equation.3">
                    <p:embed/>
                  </p:oleObj>
                </mc:Choice>
                <mc:Fallback>
                  <p:oleObj name="数式" r:id="rId7" imgW="355320" imgH="2030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0141" y="4410620"/>
                          <a:ext cx="7048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円/楕円 1"/>
            <p:cNvSpPr/>
            <p:nvPr/>
          </p:nvSpPr>
          <p:spPr bwMode="auto">
            <a:xfrm>
              <a:off x="4034116" y="3644152"/>
              <a:ext cx="1640541" cy="1264023"/>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感染者</a:t>
              </a:r>
            </a:p>
          </p:txBody>
        </p:sp>
        <p:sp>
          <p:nvSpPr>
            <p:cNvPr id="23" name="円/楕円 22"/>
            <p:cNvSpPr/>
            <p:nvPr/>
          </p:nvSpPr>
          <p:spPr bwMode="auto">
            <a:xfrm>
              <a:off x="524434" y="3321423"/>
              <a:ext cx="2608731" cy="1855693"/>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未感染者</a:t>
              </a:r>
            </a:p>
          </p:txBody>
        </p:sp>
        <p:sp>
          <p:nvSpPr>
            <p:cNvPr id="24" name="円/楕円 23"/>
            <p:cNvSpPr/>
            <p:nvPr/>
          </p:nvSpPr>
          <p:spPr bwMode="auto">
            <a:xfrm>
              <a:off x="6387352" y="3617258"/>
              <a:ext cx="1640541" cy="1264023"/>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治癒者</a:t>
              </a:r>
            </a:p>
          </p:txBody>
        </p:sp>
        <p:cxnSp>
          <p:nvCxnSpPr>
            <p:cNvPr id="4" name="直線矢印コネクタ 3"/>
            <p:cNvCxnSpPr>
              <a:stCxn id="23" idx="6"/>
            </p:cNvCxnSpPr>
            <p:nvPr/>
          </p:nvCxnSpPr>
          <p:spPr bwMode="auto">
            <a:xfrm>
              <a:off x="3133165" y="4249270"/>
              <a:ext cx="887506" cy="134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直線矢印コネクタ 5"/>
            <p:cNvCxnSpPr>
              <a:endCxn id="24" idx="2"/>
            </p:cNvCxnSpPr>
            <p:nvPr/>
          </p:nvCxnSpPr>
          <p:spPr bwMode="auto">
            <a:xfrm>
              <a:off x="5688106" y="4249270"/>
              <a:ext cx="69924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21" name="正方形/長方形 20"/>
              <p:cNvSpPr/>
              <p:nvPr/>
            </p:nvSpPr>
            <p:spPr>
              <a:xfrm>
                <a:off x="5765180" y="2236604"/>
                <a:ext cx="3384388" cy="2153859"/>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f>
                        <m:fPr>
                          <m:ctrlPr>
                            <a:rPr lang="en-US" altLang="ja-JP" sz="2000" b="1" i="1" smtClean="0">
                              <a:solidFill>
                                <a:srgbClr val="0412C8"/>
                              </a:solidFill>
                              <a:latin typeface="Cambria Math"/>
                            </a:rPr>
                          </m:ctrlPr>
                        </m:fPr>
                        <m:num>
                          <m:r>
                            <a:rPr lang="en-US" altLang="ja-JP" sz="2000" b="1" i="1" smtClean="0">
                              <a:solidFill>
                                <a:srgbClr val="0412C8"/>
                              </a:solidFill>
                              <a:latin typeface="Cambria Math" panose="02040503050406030204" pitchFamily="18" charset="0"/>
                            </a:rPr>
                            <m:t>𝒅</m:t>
                          </m:r>
                        </m:num>
                        <m:den>
                          <m:r>
                            <a:rPr lang="en-US" altLang="ja-JP" sz="2000" b="1" i="1" smtClean="0">
                              <a:solidFill>
                                <a:srgbClr val="0412C8"/>
                              </a:solidFill>
                              <a:latin typeface="Cambria Math" panose="02040503050406030204" pitchFamily="18" charset="0"/>
                            </a:rPr>
                            <m:t>𝒅𝒕</m:t>
                          </m:r>
                        </m:den>
                      </m:f>
                      <m:r>
                        <a:rPr lang="en-US" altLang="ja-JP" sz="2000" b="1" i="1" smtClean="0">
                          <a:solidFill>
                            <a:srgbClr val="0412C8"/>
                          </a:solidFill>
                          <a:latin typeface="Cambria Math" panose="02040503050406030204" pitchFamily="18" charset="0"/>
                        </a:rPr>
                        <m:t>𝑺</m:t>
                      </m:r>
                      <m:d>
                        <m:dPr>
                          <m:ctrlPr>
                            <a:rPr lang="en-US" altLang="ja-JP" sz="2000" b="1" i="1" smtClean="0">
                              <a:solidFill>
                                <a:srgbClr val="0412C8"/>
                              </a:solidFill>
                              <a:latin typeface="Cambria Math"/>
                            </a:rPr>
                          </m:ctrlPr>
                        </m:dPr>
                        <m:e>
                          <m:r>
                            <a:rPr lang="en-US" altLang="ja-JP" sz="2000" b="1" i="1" smtClean="0">
                              <a:solidFill>
                                <a:srgbClr val="0412C8"/>
                              </a:solidFill>
                              <a:latin typeface="Cambria Math"/>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𝜷</m:t>
                      </m:r>
                      <m:r>
                        <a:rPr lang="en-US" altLang="ja-JP" sz="2000" b="1" i="1" smtClean="0">
                          <a:solidFill>
                            <a:srgbClr val="0412C8"/>
                          </a:solidFill>
                          <a:latin typeface="Cambria Math" panose="02040503050406030204" pitchFamily="18" charset="0"/>
                          <a:ea typeface="Cambria Math" panose="02040503050406030204" pitchFamily="18" charset="0"/>
                        </a:rPr>
                        <m:t>𝑺</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𝑰</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oMath>
                    <m:oMath xmlns:m="http://schemas.openxmlformats.org/officeDocument/2006/math">
                      <m:f>
                        <m:fPr>
                          <m:ctrlPr>
                            <a:rPr lang="en-US" altLang="ja-JP" sz="2000" b="1" i="1">
                              <a:solidFill>
                                <a:srgbClr val="0412C8"/>
                              </a:solidFill>
                              <a:latin typeface="Cambria Math"/>
                            </a:rPr>
                          </m:ctrlPr>
                        </m:fPr>
                        <m:num>
                          <m:r>
                            <a:rPr lang="en-US" altLang="ja-JP" sz="2000" b="1" i="1">
                              <a:solidFill>
                                <a:srgbClr val="0412C8"/>
                              </a:solidFill>
                              <a:latin typeface="Cambria Math" panose="02040503050406030204" pitchFamily="18" charset="0"/>
                            </a:rPr>
                            <m:t>𝒅</m:t>
                          </m:r>
                        </m:num>
                        <m:den>
                          <m:r>
                            <a:rPr lang="en-US" altLang="ja-JP" sz="2000" b="1" i="1">
                              <a:solidFill>
                                <a:srgbClr val="0412C8"/>
                              </a:solidFill>
                              <a:latin typeface="Cambria Math" panose="02040503050406030204" pitchFamily="18" charset="0"/>
                            </a:rPr>
                            <m:t>𝒅𝒕</m:t>
                          </m:r>
                        </m:den>
                      </m:f>
                      <m:r>
                        <a:rPr lang="en-US" altLang="ja-JP" sz="2000" b="1" i="1" smtClean="0">
                          <a:solidFill>
                            <a:srgbClr val="0412C8"/>
                          </a:solidFill>
                          <a:latin typeface="Cambria Math" panose="02040503050406030204" pitchFamily="18" charset="0"/>
                        </a:rPr>
                        <m:t>𝑹</m:t>
                      </m:r>
                      <m:d>
                        <m:dPr>
                          <m:ctrlPr>
                            <a:rPr lang="en-US" altLang="ja-JP" sz="2000" b="1" i="1">
                              <a:solidFill>
                                <a:srgbClr val="0412C8"/>
                              </a:solidFill>
                              <a:latin typeface="Cambria Math"/>
                            </a:rPr>
                          </m:ctrlPr>
                        </m:dPr>
                        <m:e>
                          <m:r>
                            <a:rPr lang="en-US" altLang="ja-JP" sz="2000" b="1" i="1">
                              <a:solidFill>
                                <a:srgbClr val="0412C8"/>
                              </a:solidFill>
                              <a:latin typeface="Cambria Math"/>
                            </a:rPr>
                            <m:t>𝒕</m:t>
                          </m:r>
                        </m:e>
                      </m:d>
                      <m:r>
                        <a:rPr lang="en-US" altLang="ja-JP" sz="2000" b="1" i="1">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𝜸</m:t>
                      </m:r>
                      <m:r>
                        <a:rPr lang="en-US" altLang="ja-JP" sz="2000" b="1" i="1" smtClean="0">
                          <a:solidFill>
                            <a:srgbClr val="0412C8"/>
                          </a:solidFill>
                          <a:latin typeface="Cambria Math" panose="02040503050406030204" pitchFamily="18" charset="0"/>
                          <a:ea typeface="Cambria Math" panose="02040503050406030204" pitchFamily="18" charset="0"/>
                        </a:rPr>
                        <m:t>𝑰</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oMath>
                    <m:oMath xmlns:m="http://schemas.openxmlformats.org/officeDocument/2006/math">
                      <m:f>
                        <m:fPr>
                          <m:ctrlPr>
                            <a:rPr lang="en-US" altLang="ja-JP" sz="2000" b="1" i="1">
                              <a:solidFill>
                                <a:srgbClr val="0412C8"/>
                              </a:solidFill>
                              <a:latin typeface="Cambria Math"/>
                            </a:rPr>
                          </m:ctrlPr>
                        </m:fPr>
                        <m:num>
                          <m:r>
                            <a:rPr lang="en-US" altLang="ja-JP" sz="2000" b="1" i="1">
                              <a:solidFill>
                                <a:srgbClr val="0412C8"/>
                              </a:solidFill>
                              <a:latin typeface="Cambria Math" panose="02040503050406030204" pitchFamily="18" charset="0"/>
                            </a:rPr>
                            <m:t>𝒅</m:t>
                          </m:r>
                        </m:num>
                        <m:den>
                          <m:r>
                            <a:rPr lang="en-US" altLang="ja-JP" sz="2000" b="1" i="1">
                              <a:solidFill>
                                <a:srgbClr val="0412C8"/>
                              </a:solidFill>
                              <a:latin typeface="Cambria Math" panose="02040503050406030204" pitchFamily="18" charset="0"/>
                            </a:rPr>
                            <m:t>𝒅𝒕</m:t>
                          </m:r>
                        </m:den>
                      </m:f>
                      <m:r>
                        <a:rPr lang="en-US" altLang="ja-JP" sz="2000" b="1" i="1" smtClean="0">
                          <a:solidFill>
                            <a:srgbClr val="0412C8"/>
                          </a:solidFill>
                          <a:latin typeface="Cambria Math" panose="02040503050406030204" pitchFamily="18" charset="0"/>
                        </a:rPr>
                        <m:t>𝑰</m:t>
                      </m:r>
                      <m:d>
                        <m:dPr>
                          <m:ctrlPr>
                            <a:rPr lang="en-US" altLang="ja-JP" sz="2000" b="1" i="1">
                              <a:solidFill>
                                <a:srgbClr val="0412C8"/>
                              </a:solidFill>
                              <a:latin typeface="Cambria Math"/>
                            </a:rPr>
                          </m:ctrlPr>
                        </m:dPr>
                        <m:e>
                          <m:r>
                            <a:rPr lang="en-US" altLang="ja-JP" sz="2000" b="1" i="1">
                              <a:solidFill>
                                <a:srgbClr val="0412C8"/>
                              </a:solidFill>
                              <a:latin typeface="Cambria Math"/>
                            </a:rPr>
                            <m:t>𝒕</m:t>
                          </m:r>
                        </m:e>
                      </m:d>
                      <m:r>
                        <a:rPr lang="en-US" altLang="ja-JP" sz="2000" b="1" i="1">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𝜷</m:t>
                      </m:r>
                      <m:r>
                        <a:rPr lang="en-US" altLang="ja-JP" sz="2000" b="1" i="1" smtClean="0">
                          <a:solidFill>
                            <a:srgbClr val="0412C8"/>
                          </a:solidFill>
                          <a:latin typeface="Cambria Math" panose="02040503050406030204" pitchFamily="18" charset="0"/>
                          <a:ea typeface="Cambria Math" panose="02040503050406030204" pitchFamily="18" charset="0"/>
                        </a:rPr>
                        <m:t>𝑺</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𝑰</m:t>
                      </m:r>
                      <m:d>
                        <m:dPr>
                          <m:ctrlPr>
                            <a:rPr lang="en-US" altLang="ja-JP" sz="2000" b="1" i="1" smtClean="0">
                              <a:solidFill>
                                <a:srgbClr val="0412C8"/>
                              </a:solidFill>
                              <a:latin typeface="Cambria Math"/>
                              <a:ea typeface="Cambria Math" panose="02040503050406030204" pitchFamily="18" charset="0"/>
                            </a:rPr>
                          </m:ctrlPr>
                        </m:dPr>
                        <m:e>
                          <m:r>
                            <a:rPr lang="en-US" altLang="ja-JP" sz="2000" b="1" i="1" smtClean="0">
                              <a:solidFill>
                                <a:srgbClr val="0412C8"/>
                              </a:solidFill>
                              <a:latin typeface="Cambria Math" panose="02040503050406030204" pitchFamily="18" charset="0"/>
                              <a:ea typeface="Cambria Math" panose="02040503050406030204" pitchFamily="18" charset="0"/>
                            </a:rPr>
                            <m:t>𝒕</m:t>
                          </m:r>
                        </m:e>
                      </m:d>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𝜸</m:t>
                      </m:r>
                      <m:r>
                        <a:rPr lang="en-US" altLang="ja-JP" sz="2000" b="1" i="1" smtClean="0">
                          <a:solidFill>
                            <a:srgbClr val="0412C8"/>
                          </a:solidFill>
                          <a:latin typeface="Cambria Math" panose="02040503050406030204" pitchFamily="18" charset="0"/>
                          <a:ea typeface="Cambria Math" panose="02040503050406030204" pitchFamily="18" charset="0"/>
                        </a:rPr>
                        <m:t>𝑰</m:t>
                      </m:r>
                      <m:r>
                        <a:rPr lang="en-US" altLang="ja-JP" sz="2000" b="1" i="1" smtClean="0">
                          <a:solidFill>
                            <a:srgbClr val="0412C8"/>
                          </a:solidFill>
                          <a:latin typeface="Cambria Math" panose="02040503050406030204" pitchFamily="18" charset="0"/>
                          <a:ea typeface="Cambria Math" panose="02040503050406030204" pitchFamily="18" charset="0"/>
                        </a:rPr>
                        <m:t>(</m:t>
                      </m:r>
                      <m:r>
                        <a:rPr lang="en-US" altLang="ja-JP" sz="2000" b="1" i="1" smtClean="0">
                          <a:solidFill>
                            <a:srgbClr val="0412C8"/>
                          </a:solidFill>
                          <a:latin typeface="Cambria Math" panose="02040503050406030204" pitchFamily="18" charset="0"/>
                          <a:ea typeface="Cambria Math" panose="02040503050406030204" pitchFamily="18" charset="0"/>
                        </a:rPr>
                        <m:t>𝒕</m:t>
                      </m:r>
                      <m:r>
                        <a:rPr lang="en-US" altLang="ja-JP" sz="2000" b="1" i="1" smtClean="0">
                          <a:solidFill>
                            <a:srgbClr val="0412C8"/>
                          </a:solidFill>
                          <a:latin typeface="Cambria Math" panose="02040503050406030204" pitchFamily="18" charset="0"/>
                          <a:ea typeface="Cambria Math" panose="02040503050406030204" pitchFamily="18" charset="0"/>
                        </a:rPr>
                        <m:t>)</m:t>
                      </m:r>
                    </m:oMath>
                  </m:oMathPara>
                </a14:m>
                <a:endParaRPr lang="en-US" altLang="ja-JP" sz="2000" b="1" dirty="0" smtClean="0">
                  <a:solidFill>
                    <a:srgbClr val="0412C8"/>
                  </a:solidFill>
                  <a:ea typeface="Cambria Math" panose="02040503050406030204" pitchFamily="18" charset="0"/>
                </a:endParaRPr>
              </a:p>
              <a:p>
                <a:pPr eaLnBrk="1" hangingPunct="1"/>
                <a:endParaRPr lang="ja-JP" altLang="en-US" sz="2000" dirty="0">
                  <a:solidFill>
                    <a:srgbClr val="0412C8"/>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5765180" y="2236604"/>
                <a:ext cx="3384388" cy="2153859"/>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741735" y="5618652"/>
                <a:ext cx="929036"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ja-JP" b="1" i="1" smtClean="0">
                          <a:solidFill>
                            <a:srgbClr val="0412C8"/>
                          </a:solidFill>
                          <a:latin typeface="Cambria Math"/>
                        </a:rPr>
                        <m:t>𝑺</m:t>
                      </m:r>
                      <m:d>
                        <m:dPr>
                          <m:ctrlPr>
                            <a:rPr lang="en-US" altLang="ja-JP" b="1" i="1">
                              <a:solidFill>
                                <a:srgbClr val="0412C8"/>
                              </a:solidFill>
                              <a:latin typeface="Cambria Math"/>
                            </a:rPr>
                          </m:ctrlPr>
                        </m:dPr>
                        <m:e>
                          <m:r>
                            <a:rPr lang="en-US" altLang="ja-JP" b="1" i="1">
                              <a:solidFill>
                                <a:srgbClr val="0412C8"/>
                              </a:solidFill>
                              <a:latin typeface="Cambria Math"/>
                            </a:rPr>
                            <m:t>𝒕</m:t>
                          </m:r>
                        </m:e>
                      </m:d>
                    </m:oMath>
                  </m:oMathPara>
                </a14:m>
                <a:endParaRPr lang="ja-JP" altLang="en-US" dirty="0">
                  <a:solidFill>
                    <a:srgbClr val="0412C8"/>
                  </a:solidFill>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741735" y="5618652"/>
                <a:ext cx="929036" cy="461665"/>
              </a:xfrm>
              <a:prstGeom prst="rect">
                <a:avLst/>
              </a:prstGeom>
              <a:blipFill rotWithShape="0">
                <a:blip r:embed="rId14"/>
                <a:stretch>
                  <a:fillRect l="-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4798150" y="5492636"/>
                <a:ext cx="888961"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ja-JP" b="1" i="1" smtClean="0">
                          <a:solidFill>
                            <a:srgbClr val="0412C8"/>
                          </a:solidFill>
                          <a:latin typeface="Cambria Math" panose="02040503050406030204" pitchFamily="18" charset="0"/>
                        </a:rPr>
                        <m:t>𝑰</m:t>
                      </m:r>
                      <m:d>
                        <m:dPr>
                          <m:ctrlPr>
                            <a:rPr lang="en-US" altLang="ja-JP" b="1" i="1">
                              <a:solidFill>
                                <a:srgbClr val="0412C8"/>
                              </a:solidFill>
                              <a:latin typeface="Cambria Math"/>
                            </a:rPr>
                          </m:ctrlPr>
                        </m:dPr>
                        <m:e>
                          <m:r>
                            <a:rPr lang="en-US" altLang="ja-JP" b="1" i="1">
                              <a:solidFill>
                                <a:srgbClr val="0412C8"/>
                              </a:solidFill>
                              <a:latin typeface="Cambria Math"/>
                            </a:rPr>
                            <m:t>𝒕</m:t>
                          </m:r>
                        </m:e>
                      </m:d>
                    </m:oMath>
                  </m:oMathPara>
                </a14:m>
                <a:endParaRPr lang="ja-JP" altLang="en-US" dirty="0">
                  <a:solidFill>
                    <a:srgbClr val="0412C8"/>
                  </a:solidFill>
                </a:endParaRPr>
              </a:p>
            </p:txBody>
          </p:sp>
        </mc:Choice>
        <mc:Fallback xmlns="">
          <p:sp>
            <p:nvSpPr>
              <p:cNvPr id="25" name="正方形/長方形 24"/>
              <p:cNvSpPr>
                <a:spLocks noRot="1" noChangeAspect="1" noMove="1" noResize="1" noEditPoints="1" noAdjustHandles="1" noChangeArrowheads="1" noChangeShapeType="1" noTextEdit="1"/>
              </p:cNvSpPr>
              <p:nvPr/>
            </p:nvSpPr>
            <p:spPr>
              <a:xfrm>
                <a:off x="4798150" y="5492636"/>
                <a:ext cx="888961" cy="461665"/>
              </a:xfrm>
              <a:prstGeom prst="rect">
                <a:avLst/>
              </a:prstGeom>
              <a:blipFill rotWithShape="0">
                <a:blip r:embed="rId15"/>
                <a:stretch>
                  <a:fillRect l="-6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7096603" y="5508827"/>
                <a:ext cx="969111"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ja-JP" b="1" i="1" smtClean="0">
                          <a:solidFill>
                            <a:srgbClr val="0412C8"/>
                          </a:solidFill>
                          <a:latin typeface="Cambria Math" panose="02040503050406030204" pitchFamily="18" charset="0"/>
                        </a:rPr>
                        <m:t>𝑹</m:t>
                      </m:r>
                      <m:d>
                        <m:dPr>
                          <m:ctrlPr>
                            <a:rPr lang="en-US" altLang="ja-JP" b="1" i="1">
                              <a:solidFill>
                                <a:srgbClr val="0412C8"/>
                              </a:solidFill>
                              <a:latin typeface="Cambria Math"/>
                            </a:rPr>
                          </m:ctrlPr>
                        </m:dPr>
                        <m:e>
                          <m:r>
                            <a:rPr lang="en-US" altLang="ja-JP" b="1" i="1">
                              <a:solidFill>
                                <a:srgbClr val="0412C8"/>
                              </a:solidFill>
                              <a:latin typeface="Cambria Math"/>
                            </a:rPr>
                            <m:t>𝒕</m:t>
                          </m:r>
                        </m:e>
                      </m:d>
                    </m:oMath>
                  </m:oMathPara>
                </a14:m>
                <a:endParaRPr lang="ja-JP" altLang="en-US" dirty="0">
                  <a:solidFill>
                    <a:srgbClr val="0412C8"/>
                  </a:solidFill>
                </a:endParaRPr>
              </a:p>
            </p:txBody>
          </p:sp>
        </mc:Choice>
        <mc:Fallback xmlns="">
          <p:sp>
            <p:nvSpPr>
              <p:cNvPr id="26" name="正方形/長方形 25"/>
              <p:cNvSpPr>
                <a:spLocks noRot="1" noChangeAspect="1" noMove="1" noResize="1" noEditPoints="1" noAdjustHandles="1" noChangeArrowheads="1" noChangeShapeType="1" noTextEdit="1"/>
              </p:cNvSpPr>
              <p:nvPr/>
            </p:nvSpPr>
            <p:spPr>
              <a:xfrm>
                <a:off x="7096603" y="5508827"/>
                <a:ext cx="969111" cy="461665"/>
              </a:xfrm>
              <a:prstGeom prst="rect">
                <a:avLst/>
              </a:prstGeom>
              <a:blipFill rotWithShape="0">
                <a:blip r:embed="rId16"/>
                <a:stretch>
                  <a:fillRect l="-6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3752981" y="4750634"/>
                <a:ext cx="577401"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ja-JP" b="1" i="1" smtClean="0">
                          <a:solidFill>
                            <a:srgbClr val="0412C8"/>
                          </a:solidFill>
                          <a:latin typeface="Cambria Math" panose="02040503050406030204" pitchFamily="18" charset="0"/>
                        </a:rPr>
                        <m:t>𝜷</m:t>
                      </m:r>
                    </m:oMath>
                  </m:oMathPara>
                </a14:m>
                <a:endParaRPr lang="en-US" altLang="ja-JP" b="1" dirty="0" smtClean="0">
                  <a:solidFill>
                    <a:srgbClr val="0412C8"/>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3752981" y="4750634"/>
                <a:ext cx="577401" cy="461665"/>
              </a:xfrm>
              <a:prstGeom prst="rect">
                <a:avLst/>
              </a:prstGeom>
              <a:blipFill rotWithShape="0">
                <a:blip r:embed="rId17"/>
                <a:stretch>
                  <a:fillRect l="-9574" b="-14474"/>
                </a:stretch>
              </a:blipFill>
            </p:spPr>
            <p:txBody>
              <a:bodyPr/>
              <a:lstStyle/>
              <a:p>
                <a:r>
                  <a:rPr lang="ja-JP" altLang="en-US">
                    <a:noFill/>
                  </a:rPr>
                  <a:t> </a:t>
                </a:r>
              </a:p>
            </p:txBody>
          </p:sp>
        </mc:Fallback>
      </mc:AlternateContent>
      <p:grpSp>
        <p:nvGrpSpPr>
          <p:cNvPr id="27" name="グループ化 26"/>
          <p:cNvGrpSpPr/>
          <p:nvPr/>
        </p:nvGrpSpPr>
        <p:grpSpPr>
          <a:xfrm>
            <a:off x="766676" y="4370488"/>
            <a:ext cx="7503459" cy="1855693"/>
            <a:chOff x="524434" y="3321423"/>
            <a:chExt cx="7503459" cy="1855693"/>
          </a:xfrm>
        </p:grpSpPr>
        <p:graphicFrame>
          <p:nvGraphicFramePr>
            <p:cNvPr id="28" name="Object 8"/>
            <p:cNvGraphicFramePr>
              <a:graphicFrameLocks noChangeAspect="1"/>
            </p:cNvGraphicFramePr>
            <p:nvPr>
              <p:extLst>
                <p:ext uri="{D42A27DB-BD31-4B8C-83A1-F6EECF244321}">
                  <p14:modId xmlns:p14="http://schemas.microsoft.com/office/powerpoint/2010/main" val="1153938532"/>
                </p:ext>
              </p:extLst>
            </p:nvPr>
          </p:nvGraphicFramePr>
          <p:xfrm>
            <a:off x="2242480" y="3736823"/>
            <a:ext cx="755650" cy="403225"/>
          </p:xfrm>
          <a:graphic>
            <a:graphicData uri="http://schemas.openxmlformats.org/presentationml/2006/ole">
              <mc:AlternateContent xmlns:mc="http://schemas.openxmlformats.org/markup-compatibility/2006">
                <mc:Choice xmlns:v="urn:schemas-microsoft-com:vml" Requires="v">
                  <p:oleObj spid="_x0000_s4340" name="数式" r:id="rId18" imgW="380880" imgH="203040" progId="Equation.3">
                    <p:embed/>
                  </p:oleObj>
                </mc:Choice>
                <mc:Fallback>
                  <p:oleObj name="数式" r:id="rId18" imgW="3808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2480" y="3736823"/>
                          <a:ext cx="7556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9"/>
            <p:cNvGraphicFramePr>
              <a:graphicFrameLocks noChangeAspect="1"/>
            </p:cNvGraphicFramePr>
            <p:nvPr>
              <p:extLst>
                <p:ext uri="{D42A27DB-BD31-4B8C-83A1-F6EECF244321}">
                  <p14:modId xmlns:p14="http://schemas.microsoft.com/office/powerpoint/2010/main" val="2845394441"/>
                </p:ext>
              </p:extLst>
            </p:nvPr>
          </p:nvGraphicFramePr>
          <p:xfrm>
            <a:off x="2020141" y="4410620"/>
            <a:ext cx="704850" cy="403225"/>
          </p:xfrm>
          <a:graphic>
            <a:graphicData uri="http://schemas.openxmlformats.org/presentationml/2006/ole">
              <mc:AlternateContent xmlns:mc="http://schemas.openxmlformats.org/markup-compatibility/2006">
                <mc:Choice xmlns:v="urn:schemas-microsoft-com:vml" Requires="v">
                  <p:oleObj spid="_x0000_s4341" name="数式" r:id="rId19" imgW="355320" imgH="203040" progId="Equation.3">
                    <p:embed/>
                  </p:oleObj>
                </mc:Choice>
                <mc:Fallback>
                  <p:oleObj name="数式" r:id="rId19" imgW="35532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0141" y="4410620"/>
                          <a:ext cx="7048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円/楕円 29"/>
            <p:cNvSpPr/>
            <p:nvPr/>
          </p:nvSpPr>
          <p:spPr bwMode="auto">
            <a:xfrm>
              <a:off x="4034116" y="3644152"/>
              <a:ext cx="1640541" cy="1264023"/>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感染者</a:t>
              </a:r>
            </a:p>
          </p:txBody>
        </p:sp>
        <p:sp>
          <p:nvSpPr>
            <p:cNvPr id="31" name="円/楕円 30"/>
            <p:cNvSpPr/>
            <p:nvPr/>
          </p:nvSpPr>
          <p:spPr bwMode="auto">
            <a:xfrm>
              <a:off x="524434" y="3321423"/>
              <a:ext cx="2608731" cy="1855693"/>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未感染者</a:t>
              </a:r>
            </a:p>
          </p:txBody>
        </p:sp>
        <p:sp>
          <p:nvSpPr>
            <p:cNvPr id="32" name="円/楕円 31"/>
            <p:cNvSpPr/>
            <p:nvPr/>
          </p:nvSpPr>
          <p:spPr bwMode="auto">
            <a:xfrm>
              <a:off x="6387352" y="3617258"/>
              <a:ext cx="1640541" cy="1264023"/>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rgbClr val="0412C8"/>
                  </a:solidFill>
                  <a:effectLst/>
                  <a:latin typeface="HG丸ｺﾞｼｯｸM-PRO" pitchFamily="50" charset="-128"/>
                  <a:ea typeface="HG丸ｺﾞｼｯｸM-PRO" pitchFamily="50" charset="-128"/>
                </a:rPr>
                <a:t>治癒者</a:t>
              </a:r>
            </a:p>
          </p:txBody>
        </p:sp>
        <p:cxnSp>
          <p:nvCxnSpPr>
            <p:cNvPr id="33" name="直線矢印コネクタ 32"/>
            <p:cNvCxnSpPr>
              <a:stCxn id="31" idx="6"/>
            </p:cNvCxnSpPr>
            <p:nvPr/>
          </p:nvCxnSpPr>
          <p:spPr bwMode="auto">
            <a:xfrm>
              <a:off x="3133165" y="4249270"/>
              <a:ext cx="887506" cy="134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直線矢印コネクタ 33"/>
            <p:cNvCxnSpPr>
              <a:endCxn id="32" idx="2"/>
            </p:cNvCxnSpPr>
            <p:nvPr/>
          </p:nvCxnSpPr>
          <p:spPr bwMode="auto">
            <a:xfrm>
              <a:off x="5688106" y="4249270"/>
              <a:ext cx="69924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36" name="正方形/長方形 35"/>
              <p:cNvSpPr/>
              <p:nvPr/>
            </p:nvSpPr>
            <p:spPr>
              <a:xfrm>
                <a:off x="6222480" y="4677747"/>
                <a:ext cx="554960"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ja-JP" b="1" i="1" smtClean="0">
                          <a:solidFill>
                            <a:srgbClr val="0412C8"/>
                          </a:solidFill>
                          <a:latin typeface="Cambria Math" panose="02040503050406030204" pitchFamily="18" charset="0"/>
                        </a:rPr>
                        <m:t>𝜸</m:t>
                      </m:r>
                    </m:oMath>
                  </m:oMathPara>
                </a14:m>
                <a:endParaRPr lang="en-US" altLang="ja-JP" b="1" dirty="0" smtClean="0">
                  <a:solidFill>
                    <a:srgbClr val="0412C8"/>
                  </a:solidFill>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6222480" y="4677747"/>
                <a:ext cx="554960" cy="461665"/>
              </a:xfrm>
              <a:prstGeom prst="rect">
                <a:avLst/>
              </a:prstGeom>
              <a:blipFill rotWithShape="0">
                <a:blip r:embed="rId20"/>
                <a:stretch>
                  <a:fillRect l="-3297" b="-6579"/>
                </a:stretch>
              </a:blipFill>
            </p:spPr>
            <p:txBody>
              <a:bodyPr/>
              <a:lstStyle/>
              <a:p>
                <a:r>
                  <a:rPr lang="ja-JP"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伝染病の流行モデル</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2F8CDB5-069E-45A6-832A-4FF2F17C5C5C}" type="slidenum">
              <a:rPr lang="en-US" altLang="ja-JP" smtClean="0"/>
              <a:pPr>
                <a:defRPr/>
              </a:pPr>
              <a:t>23</a:t>
            </a:fld>
            <a:endParaRPr lang="en-US" altLang="ja-JP"/>
          </a:p>
        </p:txBody>
      </p:sp>
      <p:graphicFrame>
        <p:nvGraphicFramePr>
          <p:cNvPr id="5" name="グラフ 4"/>
          <p:cNvGraphicFramePr>
            <a:graphicFrameLocks/>
          </p:cNvGraphicFramePr>
          <p:nvPr>
            <p:extLst>
              <p:ext uri="{D42A27DB-BD31-4B8C-83A1-F6EECF244321}">
                <p14:modId xmlns:p14="http://schemas.microsoft.com/office/powerpoint/2010/main" val="3906675147"/>
              </p:ext>
            </p:extLst>
          </p:nvPr>
        </p:nvGraphicFramePr>
        <p:xfrm>
          <a:off x="1304363" y="2111188"/>
          <a:ext cx="6387354" cy="4020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9317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62519DBC-7353-45A3-AF72-AFFE73655345}" type="slidenum">
              <a:rPr lang="en-US" altLang="ja-JP"/>
              <a:pPr>
                <a:defRPr/>
              </a:pPr>
              <a:t>24</a:t>
            </a:fld>
            <a:endParaRPr lang="en-US" altLang="ja-JP"/>
          </a:p>
        </p:txBody>
      </p:sp>
      <p:sp>
        <p:nvSpPr>
          <p:cNvPr id="31747" name="Rectangle 2"/>
          <p:cNvSpPr>
            <a:spLocks noGrp="1" noChangeArrowheads="1"/>
          </p:cNvSpPr>
          <p:nvPr>
            <p:ph type="title"/>
          </p:nvPr>
        </p:nvSpPr>
        <p:spPr/>
        <p:txBody>
          <a:bodyPr/>
          <a:lstStyle/>
          <a:p>
            <a:pPr eaLnBrk="1" hangingPunct="1"/>
            <a:r>
              <a:rPr lang="ja-JP" altLang="en-US" smtClean="0"/>
              <a:t>システムダイナミックス</a:t>
            </a:r>
          </a:p>
        </p:txBody>
      </p:sp>
      <p:sp>
        <p:nvSpPr>
          <p:cNvPr id="31748" name="Rectangle 3"/>
          <p:cNvSpPr>
            <a:spLocks noGrp="1" noChangeArrowheads="1"/>
          </p:cNvSpPr>
          <p:nvPr>
            <p:ph type="body" idx="1"/>
          </p:nvPr>
        </p:nvSpPr>
        <p:spPr/>
        <p:txBody>
          <a:bodyPr/>
          <a:lstStyle/>
          <a:p>
            <a:pPr eaLnBrk="1" hangingPunct="1"/>
            <a:r>
              <a:rPr lang="ja-JP" altLang="en-US" smtClean="0"/>
              <a:t>システムをネットワークと考え、人・モノ・金・情報がネットワークを流れると考える</a:t>
            </a:r>
          </a:p>
          <a:p>
            <a:pPr eaLnBrk="1" hangingPunct="1"/>
            <a:r>
              <a:rPr lang="ja-JP" altLang="en-US" smtClean="0"/>
              <a:t>各枝の流量は状態に応じて連続的に変化する</a:t>
            </a:r>
          </a:p>
          <a:p>
            <a:pPr eaLnBrk="1" hangingPunct="1"/>
            <a:r>
              <a:rPr lang="ja-JP" altLang="en-US" smtClean="0"/>
              <a:t>システム状態の時間変化（ダイナミックス）を、差分方程式で記述し、分析する</a:t>
            </a:r>
          </a:p>
          <a:p>
            <a:pPr eaLnBrk="1" hangingPunct="1"/>
            <a:r>
              <a:rPr lang="ja-JP" altLang="en-US" smtClean="0"/>
              <a:t>環境問題で一定の成果</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E6CDEC0D-FF47-431E-AC8D-AA6CDB338AD1}" type="slidenum">
              <a:rPr lang="en-US" altLang="ja-JP"/>
              <a:pPr>
                <a:defRPr/>
              </a:pPr>
              <a:t>25</a:t>
            </a:fld>
            <a:endParaRPr lang="en-US" altLang="ja-JP"/>
          </a:p>
        </p:txBody>
      </p:sp>
      <p:sp>
        <p:nvSpPr>
          <p:cNvPr id="32771" name="Rectangle 2"/>
          <p:cNvSpPr>
            <a:spLocks noGrp="1" noChangeArrowheads="1"/>
          </p:cNvSpPr>
          <p:nvPr>
            <p:ph type="title"/>
          </p:nvPr>
        </p:nvSpPr>
        <p:spPr/>
        <p:txBody>
          <a:bodyPr/>
          <a:lstStyle/>
          <a:p>
            <a:pPr eaLnBrk="1" hangingPunct="1"/>
            <a:r>
              <a:rPr lang="ja-JP" altLang="en-US" smtClean="0"/>
              <a:t>確定的シミュレーション</a:t>
            </a:r>
          </a:p>
        </p:txBody>
      </p:sp>
      <p:sp>
        <p:nvSpPr>
          <p:cNvPr id="32772" name="Rectangle 3"/>
          <p:cNvSpPr>
            <a:spLocks noGrp="1" noChangeArrowheads="1"/>
          </p:cNvSpPr>
          <p:nvPr>
            <p:ph type="body" idx="1"/>
          </p:nvPr>
        </p:nvSpPr>
        <p:spPr/>
        <p:txBody>
          <a:bodyPr/>
          <a:lstStyle/>
          <a:p>
            <a:pPr eaLnBrk="1" hangingPunct="1"/>
            <a:r>
              <a:rPr lang="ja-JP" altLang="en-US" smtClean="0"/>
              <a:t>スケジューリング</a:t>
            </a:r>
          </a:p>
          <a:p>
            <a:pPr lvl="1" eaLnBrk="1" hangingPunct="1"/>
            <a:r>
              <a:rPr lang="ja-JP" altLang="en-US" smtClean="0"/>
              <a:t>最適化問題の選択肢が莫大</a:t>
            </a:r>
          </a:p>
          <a:p>
            <a:pPr lvl="1" eaLnBrk="1" hangingPunct="1"/>
            <a:r>
              <a:rPr lang="ja-JP" altLang="en-US" smtClean="0"/>
              <a:t>とりあえず実行解を試してみる</a:t>
            </a:r>
          </a:p>
          <a:p>
            <a:pPr lvl="1" eaLnBrk="1" hangingPunct="1"/>
            <a:r>
              <a:rPr lang="ja-JP" altLang="en-US" smtClean="0"/>
              <a:t>擬似最適解を改良して行く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ja-JP" altLang="en-US" smtClean="0"/>
              <a:t>離散事象シミュレーション</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A1E424B1-9437-4842-9567-A25F34BFF105}" type="slidenum">
              <a:rPr lang="en-US" altLang="ja-JP"/>
              <a:pPr>
                <a:defRPr/>
              </a:pPr>
              <a:t>27</a:t>
            </a:fld>
            <a:endParaRPr lang="en-US" altLang="ja-JP"/>
          </a:p>
        </p:txBody>
      </p:sp>
      <p:sp>
        <p:nvSpPr>
          <p:cNvPr id="46083" name="Rectangle 2"/>
          <p:cNvSpPr>
            <a:spLocks noGrp="1" noChangeArrowheads="1"/>
          </p:cNvSpPr>
          <p:nvPr>
            <p:ph type="title"/>
          </p:nvPr>
        </p:nvSpPr>
        <p:spPr/>
        <p:txBody>
          <a:bodyPr/>
          <a:lstStyle/>
          <a:p>
            <a:pPr eaLnBrk="1" hangingPunct="1"/>
            <a:r>
              <a:rPr lang="ja-JP" altLang="en-US" smtClean="0"/>
              <a:t>離散事象シミュレーション</a:t>
            </a:r>
          </a:p>
        </p:txBody>
      </p:sp>
      <p:sp>
        <p:nvSpPr>
          <p:cNvPr id="46084" name="Rectangle 3"/>
          <p:cNvSpPr>
            <a:spLocks noGrp="1" noChangeArrowheads="1"/>
          </p:cNvSpPr>
          <p:nvPr>
            <p:ph type="body" idx="1"/>
          </p:nvPr>
        </p:nvSpPr>
        <p:spPr/>
        <p:txBody>
          <a:bodyPr/>
          <a:lstStyle/>
          <a:p>
            <a:pPr eaLnBrk="1" hangingPunct="1"/>
            <a:r>
              <a:rPr lang="ja-JP" altLang="en-US" dirty="0" smtClean="0"/>
              <a:t>ランダムな事象が飛び飛びに起きることによってシステムの「状態」が時々刻々変わる</a:t>
            </a:r>
          </a:p>
          <a:p>
            <a:pPr eaLnBrk="1" hangingPunct="1"/>
            <a:endParaRPr lang="ja-JP" altLang="en-US" dirty="0" smtClean="0"/>
          </a:p>
          <a:p>
            <a:pPr eaLnBrk="1" hangingPunct="1">
              <a:buFont typeface="Wingdings" pitchFamily="2" charset="2"/>
              <a:buNone/>
            </a:pPr>
            <a:r>
              <a:rPr lang="ja-JP" altLang="en-US" dirty="0" smtClean="0"/>
              <a:t>　　事象　　　　　　　　　状態変化</a:t>
            </a:r>
          </a:p>
          <a:p>
            <a:pPr eaLnBrk="1" hangingPunct="1"/>
            <a:r>
              <a:rPr lang="ja-JP" altLang="en-US" dirty="0" smtClean="0"/>
              <a:t>客が到着して　　　　　待ち行列が延びる</a:t>
            </a:r>
          </a:p>
          <a:p>
            <a:pPr eaLnBrk="1" hangingPunct="1"/>
            <a:r>
              <a:rPr lang="ja-JP" altLang="en-US" dirty="0" smtClean="0"/>
              <a:t>サービスが終了して　　系内客数が減る</a:t>
            </a:r>
          </a:p>
          <a:p>
            <a:pPr eaLnBrk="1" hangingPunct="1">
              <a:buFont typeface="Wingdings" pitchFamily="2" charset="2"/>
              <a:buNone/>
            </a:pPr>
            <a:endParaRPr lang="en-US" altLang="ja-JP" dirty="0" smtClean="0"/>
          </a:p>
        </p:txBody>
      </p:sp>
      <p:cxnSp>
        <p:nvCxnSpPr>
          <p:cNvPr id="3" name="直線コネクタ 2"/>
          <p:cNvCxnSpPr/>
          <p:nvPr/>
        </p:nvCxnSpPr>
        <p:spPr bwMode="auto">
          <a:xfrm>
            <a:off x="793376" y="3630706"/>
            <a:ext cx="67235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テキスト ボックス 7"/>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225</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5"/>
          <p:cNvSpPr>
            <a:spLocks noGrp="1"/>
          </p:cNvSpPr>
          <p:nvPr>
            <p:ph type="sldNum" sz="quarter" idx="12"/>
          </p:nvPr>
        </p:nvSpPr>
        <p:spPr/>
        <p:txBody>
          <a:bodyPr/>
          <a:lstStyle/>
          <a:p>
            <a:pPr>
              <a:defRPr/>
            </a:pPr>
            <a:fld id="{D4B4AFB0-CB0C-4A24-9035-D613FEDC2E5A}" type="slidenum">
              <a:rPr lang="en-US" altLang="ja-JP"/>
              <a:pPr>
                <a:defRPr/>
              </a:pPr>
              <a:t>28</a:t>
            </a:fld>
            <a:endParaRPr lang="en-US" altLang="ja-JP"/>
          </a:p>
        </p:txBody>
      </p:sp>
      <p:sp>
        <p:nvSpPr>
          <p:cNvPr id="47107" name="Rectangle 2"/>
          <p:cNvSpPr>
            <a:spLocks noGrp="1" noChangeArrowheads="1"/>
          </p:cNvSpPr>
          <p:nvPr>
            <p:ph type="title"/>
          </p:nvPr>
        </p:nvSpPr>
        <p:spPr/>
        <p:txBody>
          <a:bodyPr/>
          <a:lstStyle/>
          <a:p>
            <a:pPr eaLnBrk="1" hangingPunct="1"/>
            <a:r>
              <a:rPr lang="ja-JP" altLang="en-US" smtClean="0"/>
              <a:t>離散事象シミュレーションの理屈</a:t>
            </a:r>
          </a:p>
        </p:txBody>
      </p:sp>
      <p:sp>
        <p:nvSpPr>
          <p:cNvPr id="47108" name="Rectangle 3"/>
          <p:cNvSpPr>
            <a:spLocks noGrp="1" noChangeArrowheads="1"/>
          </p:cNvSpPr>
          <p:nvPr>
            <p:ph type="body" idx="1"/>
          </p:nvPr>
        </p:nvSpPr>
        <p:spPr/>
        <p:txBody>
          <a:bodyPr/>
          <a:lstStyle/>
          <a:p>
            <a:pPr eaLnBrk="1" hangingPunct="1"/>
            <a:r>
              <a:rPr lang="ja-JP" altLang="en-US" smtClean="0"/>
              <a:t>離散時点で事象が発生し、システムの状態を変化させる</a:t>
            </a:r>
          </a:p>
          <a:p>
            <a:pPr eaLnBrk="1" hangingPunct="1"/>
            <a:r>
              <a:rPr lang="ja-JP" altLang="en-US" smtClean="0"/>
              <a:t>それ以外の時間ではシステムの状態は変化しない</a:t>
            </a:r>
          </a:p>
          <a:p>
            <a:pPr lvl="1" eaLnBrk="1" hangingPunct="1"/>
            <a:r>
              <a:rPr lang="ja-JP" altLang="en-US" smtClean="0"/>
              <a:t>例　待ち行列ネットワーク</a:t>
            </a:r>
          </a:p>
          <a:p>
            <a:pPr eaLnBrk="1" hangingPunct="1"/>
            <a:r>
              <a:rPr lang="ja-JP" altLang="en-US" smtClean="0"/>
              <a:t>シミュレーションの原理、</a:t>
            </a:r>
          </a:p>
          <a:p>
            <a:pPr lvl="1" eaLnBrk="1" hangingPunct="1"/>
            <a:r>
              <a:rPr lang="ja-JP" altLang="en-US" smtClean="0"/>
              <a:t>すべてを数量化、数だけがあれば具体的なモノはいらない</a:t>
            </a:r>
          </a:p>
        </p:txBody>
      </p:sp>
      <p:sp>
        <p:nvSpPr>
          <p:cNvPr id="478212" name="Oval 4"/>
          <p:cNvSpPr>
            <a:spLocks noChangeArrowheads="1"/>
          </p:cNvSpPr>
          <p:nvPr/>
        </p:nvSpPr>
        <p:spPr bwMode="auto">
          <a:xfrm>
            <a:off x="1835150" y="4005263"/>
            <a:ext cx="5616575" cy="2160587"/>
          </a:xfrm>
          <a:prstGeom prst="ellipse">
            <a:avLst/>
          </a:prstGeom>
          <a:gradFill rotWithShape="1">
            <a:gsLst>
              <a:gs pos="0">
                <a:schemeClr val="accent1">
                  <a:alpha val="20000"/>
                </a:schemeClr>
              </a:gs>
              <a:gs pos="100000">
                <a:schemeClr val="accent1">
                  <a:gamma/>
                  <a:tint val="33725"/>
                  <a:invGamma/>
                  <a:alpha val="20000"/>
                </a:schemeClr>
              </a:gs>
            </a:gsLst>
            <a:lin ang="5400000" scaled="1"/>
          </a:gradFill>
          <a:ln w="9525">
            <a:noFill/>
            <a:round/>
            <a:headEnd/>
            <a:tailEnd/>
          </a:ln>
          <a:effectLst/>
        </p:spPr>
        <p:txBody>
          <a:bodyPr wrap="none" anchor="ctr"/>
          <a:lstStyle/>
          <a:p>
            <a:pPr>
              <a:defRPr/>
            </a:pPr>
            <a:endParaRPr lang="ja-JP" altLang="en-US"/>
          </a:p>
        </p:txBody>
      </p:sp>
      <p:sp>
        <p:nvSpPr>
          <p:cNvPr id="47110" name="Oval 5"/>
          <p:cNvSpPr>
            <a:spLocks noChangeArrowheads="1"/>
          </p:cNvSpPr>
          <p:nvPr/>
        </p:nvSpPr>
        <p:spPr bwMode="auto">
          <a:xfrm>
            <a:off x="3059113" y="4724400"/>
            <a:ext cx="431800" cy="4318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7111" name="Rectangle 6"/>
          <p:cNvSpPr>
            <a:spLocks noChangeArrowheads="1"/>
          </p:cNvSpPr>
          <p:nvPr/>
        </p:nvSpPr>
        <p:spPr bwMode="auto">
          <a:xfrm>
            <a:off x="2411413" y="4868863"/>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2" name="Rectangle 7"/>
          <p:cNvSpPr>
            <a:spLocks noChangeArrowheads="1"/>
          </p:cNvSpPr>
          <p:nvPr/>
        </p:nvSpPr>
        <p:spPr bwMode="auto">
          <a:xfrm>
            <a:off x="2554288" y="4868863"/>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3" name="Rectangle 8"/>
          <p:cNvSpPr>
            <a:spLocks noChangeArrowheads="1"/>
          </p:cNvSpPr>
          <p:nvPr/>
        </p:nvSpPr>
        <p:spPr bwMode="auto">
          <a:xfrm>
            <a:off x="2698750" y="4868863"/>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4" name="Rectangle 9"/>
          <p:cNvSpPr>
            <a:spLocks noChangeArrowheads="1"/>
          </p:cNvSpPr>
          <p:nvPr/>
        </p:nvSpPr>
        <p:spPr bwMode="auto">
          <a:xfrm>
            <a:off x="2843213" y="4868863"/>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5" name="Text Box 10"/>
          <p:cNvSpPr txBox="1">
            <a:spLocks noChangeArrowheads="1"/>
          </p:cNvSpPr>
          <p:nvPr/>
        </p:nvSpPr>
        <p:spPr bwMode="auto">
          <a:xfrm>
            <a:off x="2124075" y="5157788"/>
            <a:ext cx="1800225" cy="336550"/>
          </a:xfrm>
          <a:prstGeom prst="rect">
            <a:avLst/>
          </a:prstGeom>
          <a:noFill/>
          <a:ln w="9525">
            <a:noFill/>
            <a:miter lim="800000"/>
            <a:headEnd/>
            <a:tailEnd/>
          </a:ln>
        </p:spPr>
        <p:txBody>
          <a:bodyPr>
            <a:spAutoFit/>
          </a:bodyPr>
          <a:lstStyle/>
          <a:p>
            <a:pPr algn="l">
              <a:spcBef>
                <a:spcPct val="60000"/>
              </a:spcBef>
            </a:pPr>
            <a:r>
              <a:rPr kumimoji="1" lang="ja-JP" altLang="en-US" sz="1600" b="1">
                <a:solidFill>
                  <a:srgbClr val="0000CC"/>
                </a:solidFill>
                <a:latin typeface="Times New Roman" pitchFamily="18" charset="0"/>
                <a:ea typeface="HG丸ｺﾞｼｯｸM-PRO" pitchFamily="50" charset="-128"/>
              </a:rPr>
              <a:t>待合室　窓口</a:t>
            </a:r>
          </a:p>
        </p:txBody>
      </p:sp>
      <p:sp>
        <p:nvSpPr>
          <p:cNvPr id="47116" name="Oval 11"/>
          <p:cNvSpPr>
            <a:spLocks noChangeArrowheads="1"/>
          </p:cNvSpPr>
          <p:nvPr/>
        </p:nvSpPr>
        <p:spPr bwMode="auto">
          <a:xfrm>
            <a:off x="5580063" y="4221163"/>
            <a:ext cx="431800" cy="4318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7117" name="Rectangle 12"/>
          <p:cNvSpPr>
            <a:spLocks noChangeArrowheads="1"/>
          </p:cNvSpPr>
          <p:nvPr/>
        </p:nvSpPr>
        <p:spPr bwMode="auto">
          <a:xfrm>
            <a:off x="4932363" y="4365625"/>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8" name="Rectangle 13"/>
          <p:cNvSpPr>
            <a:spLocks noChangeArrowheads="1"/>
          </p:cNvSpPr>
          <p:nvPr/>
        </p:nvSpPr>
        <p:spPr bwMode="auto">
          <a:xfrm>
            <a:off x="5075238" y="4365625"/>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19" name="Rectangle 14"/>
          <p:cNvSpPr>
            <a:spLocks noChangeArrowheads="1"/>
          </p:cNvSpPr>
          <p:nvPr/>
        </p:nvSpPr>
        <p:spPr bwMode="auto">
          <a:xfrm>
            <a:off x="5219700" y="4365625"/>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0" name="Rectangle 15"/>
          <p:cNvSpPr>
            <a:spLocks noChangeArrowheads="1"/>
          </p:cNvSpPr>
          <p:nvPr/>
        </p:nvSpPr>
        <p:spPr bwMode="auto">
          <a:xfrm>
            <a:off x="5364163" y="4365625"/>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1" name="Oval 16"/>
          <p:cNvSpPr>
            <a:spLocks noChangeArrowheads="1"/>
          </p:cNvSpPr>
          <p:nvPr/>
        </p:nvSpPr>
        <p:spPr bwMode="auto">
          <a:xfrm>
            <a:off x="5580063" y="5373688"/>
            <a:ext cx="431800" cy="4318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7122" name="Rectangle 17"/>
          <p:cNvSpPr>
            <a:spLocks noChangeArrowheads="1"/>
          </p:cNvSpPr>
          <p:nvPr/>
        </p:nvSpPr>
        <p:spPr bwMode="auto">
          <a:xfrm>
            <a:off x="4932363" y="5518150"/>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3" name="Rectangle 18"/>
          <p:cNvSpPr>
            <a:spLocks noChangeArrowheads="1"/>
          </p:cNvSpPr>
          <p:nvPr/>
        </p:nvSpPr>
        <p:spPr bwMode="auto">
          <a:xfrm>
            <a:off x="5075238" y="5518150"/>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4" name="Rectangle 19"/>
          <p:cNvSpPr>
            <a:spLocks noChangeArrowheads="1"/>
          </p:cNvSpPr>
          <p:nvPr/>
        </p:nvSpPr>
        <p:spPr bwMode="auto">
          <a:xfrm>
            <a:off x="5219700" y="5518150"/>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5" name="Rectangle 20"/>
          <p:cNvSpPr>
            <a:spLocks noChangeArrowheads="1"/>
          </p:cNvSpPr>
          <p:nvPr/>
        </p:nvSpPr>
        <p:spPr bwMode="auto">
          <a:xfrm>
            <a:off x="5364163" y="5518150"/>
            <a:ext cx="142875" cy="215900"/>
          </a:xfrm>
          <a:prstGeom prst="rect">
            <a:avLst/>
          </a:prstGeom>
          <a:solidFill>
            <a:srgbClr val="66FFCC"/>
          </a:solidFill>
          <a:ln w="9525">
            <a:solidFill>
              <a:schemeClr val="tx1"/>
            </a:solidFill>
            <a:miter lim="800000"/>
            <a:headEnd/>
            <a:tailEnd/>
          </a:ln>
        </p:spPr>
        <p:txBody>
          <a:bodyPr wrap="none" anchor="ctr"/>
          <a:lstStyle/>
          <a:p>
            <a:endParaRPr lang="ja-JP" altLang="en-US"/>
          </a:p>
        </p:txBody>
      </p:sp>
      <p:sp>
        <p:nvSpPr>
          <p:cNvPr id="47126" name="Line 21"/>
          <p:cNvSpPr>
            <a:spLocks noChangeShapeType="1"/>
          </p:cNvSpPr>
          <p:nvPr/>
        </p:nvSpPr>
        <p:spPr bwMode="auto">
          <a:xfrm flipV="1">
            <a:off x="3563938" y="4508500"/>
            <a:ext cx="1295400" cy="434975"/>
          </a:xfrm>
          <a:prstGeom prst="line">
            <a:avLst/>
          </a:prstGeom>
          <a:noFill/>
          <a:ln w="9525">
            <a:solidFill>
              <a:schemeClr val="tx1"/>
            </a:solidFill>
            <a:round/>
            <a:headEnd/>
            <a:tailEnd type="triangle" w="med" len="med"/>
          </a:ln>
        </p:spPr>
        <p:txBody>
          <a:bodyPr/>
          <a:lstStyle/>
          <a:p>
            <a:endParaRPr lang="ja-JP" altLang="en-US"/>
          </a:p>
        </p:txBody>
      </p:sp>
      <p:sp>
        <p:nvSpPr>
          <p:cNvPr id="47127" name="Line 22"/>
          <p:cNvSpPr>
            <a:spLocks noChangeShapeType="1"/>
          </p:cNvSpPr>
          <p:nvPr/>
        </p:nvSpPr>
        <p:spPr bwMode="auto">
          <a:xfrm>
            <a:off x="3563938" y="4941888"/>
            <a:ext cx="1223962" cy="647700"/>
          </a:xfrm>
          <a:prstGeom prst="line">
            <a:avLst/>
          </a:prstGeom>
          <a:noFill/>
          <a:ln w="9525">
            <a:solidFill>
              <a:schemeClr val="tx1"/>
            </a:solidFill>
            <a:round/>
            <a:headEnd/>
            <a:tailEnd type="triangle" w="med" len="med"/>
          </a:ln>
        </p:spPr>
        <p:txBody>
          <a:bodyPr/>
          <a:lstStyle/>
          <a:p>
            <a:endParaRPr lang="ja-JP" altLang="en-US"/>
          </a:p>
        </p:txBody>
      </p:sp>
      <p:sp>
        <p:nvSpPr>
          <p:cNvPr id="47128" name="Freeform 23"/>
          <p:cNvSpPr>
            <a:spLocks/>
          </p:cNvSpPr>
          <p:nvPr/>
        </p:nvSpPr>
        <p:spPr bwMode="auto">
          <a:xfrm>
            <a:off x="4356100" y="4437063"/>
            <a:ext cx="2292350" cy="1079500"/>
          </a:xfrm>
          <a:custGeom>
            <a:avLst/>
            <a:gdLst>
              <a:gd name="T0" fmla="*/ 1826975 w 1527"/>
              <a:gd name="T1" fmla="*/ 0 h 953"/>
              <a:gd name="T2" fmla="*/ 2031139 w 1527"/>
              <a:gd name="T3" fmla="*/ 154052 h 953"/>
              <a:gd name="T4" fmla="*/ 261211 w 1527"/>
              <a:gd name="T5" fmla="*/ 668316 h 953"/>
              <a:gd name="T6" fmla="*/ 465376 w 1527"/>
              <a:gd name="T7" fmla="*/ 1079500 h 953"/>
              <a:gd name="T8" fmla="*/ 0 60000 65536"/>
              <a:gd name="T9" fmla="*/ 0 60000 65536"/>
              <a:gd name="T10" fmla="*/ 0 60000 65536"/>
              <a:gd name="T11" fmla="*/ 0 60000 65536"/>
              <a:gd name="T12" fmla="*/ 0 w 1527"/>
              <a:gd name="T13" fmla="*/ 0 h 953"/>
              <a:gd name="T14" fmla="*/ 1527 w 1527"/>
              <a:gd name="T15" fmla="*/ 953 h 953"/>
            </a:gdLst>
            <a:ahLst/>
            <a:cxnLst>
              <a:cxn ang="T8">
                <a:pos x="T0" y="T1"/>
              </a:cxn>
              <a:cxn ang="T9">
                <a:pos x="T2" y="T3"/>
              </a:cxn>
              <a:cxn ang="T10">
                <a:pos x="T4" y="T5"/>
              </a:cxn>
              <a:cxn ang="T11">
                <a:pos x="T6" y="T7"/>
              </a:cxn>
            </a:cxnLst>
            <a:rect l="T12" t="T13" r="T14" b="T15"/>
            <a:pathLst>
              <a:path w="1527" h="953">
                <a:moveTo>
                  <a:pt x="1217" y="0"/>
                </a:moveTo>
                <a:cubicBezTo>
                  <a:pt x="1372" y="19"/>
                  <a:pt x="1527" y="38"/>
                  <a:pt x="1353" y="136"/>
                </a:cubicBezTo>
                <a:cubicBezTo>
                  <a:pt x="1179" y="234"/>
                  <a:pt x="348" y="454"/>
                  <a:pt x="174" y="590"/>
                </a:cubicBezTo>
                <a:cubicBezTo>
                  <a:pt x="0" y="726"/>
                  <a:pt x="155" y="839"/>
                  <a:pt x="310" y="953"/>
                </a:cubicBezTo>
              </a:path>
            </a:pathLst>
          </a:custGeom>
          <a:noFill/>
          <a:ln w="9525">
            <a:solidFill>
              <a:schemeClr val="tx1"/>
            </a:solidFill>
            <a:round/>
            <a:headEnd/>
            <a:tailEnd type="triangle" w="med" len="med"/>
          </a:ln>
        </p:spPr>
        <p:txBody>
          <a:bodyPr/>
          <a:lstStyle/>
          <a:p>
            <a:endParaRPr lang="ja-JP" altLang="en-US"/>
          </a:p>
        </p:txBody>
      </p:sp>
      <p:sp>
        <p:nvSpPr>
          <p:cNvPr id="47129" name="Freeform 24"/>
          <p:cNvSpPr>
            <a:spLocks/>
          </p:cNvSpPr>
          <p:nvPr/>
        </p:nvSpPr>
        <p:spPr bwMode="auto">
          <a:xfrm flipV="1">
            <a:off x="4356100" y="4581525"/>
            <a:ext cx="2363788" cy="1079500"/>
          </a:xfrm>
          <a:custGeom>
            <a:avLst/>
            <a:gdLst>
              <a:gd name="T0" fmla="*/ 1883910 w 1527"/>
              <a:gd name="T1" fmla="*/ 0 h 953"/>
              <a:gd name="T2" fmla="*/ 2094437 w 1527"/>
              <a:gd name="T3" fmla="*/ 154052 h 953"/>
              <a:gd name="T4" fmla="*/ 269351 w 1527"/>
              <a:gd name="T5" fmla="*/ 668316 h 953"/>
              <a:gd name="T6" fmla="*/ 479878 w 1527"/>
              <a:gd name="T7" fmla="*/ 1079500 h 953"/>
              <a:gd name="T8" fmla="*/ 0 60000 65536"/>
              <a:gd name="T9" fmla="*/ 0 60000 65536"/>
              <a:gd name="T10" fmla="*/ 0 60000 65536"/>
              <a:gd name="T11" fmla="*/ 0 60000 65536"/>
              <a:gd name="T12" fmla="*/ 0 w 1527"/>
              <a:gd name="T13" fmla="*/ 0 h 953"/>
              <a:gd name="T14" fmla="*/ 1527 w 1527"/>
              <a:gd name="T15" fmla="*/ 953 h 953"/>
            </a:gdLst>
            <a:ahLst/>
            <a:cxnLst>
              <a:cxn ang="T8">
                <a:pos x="T0" y="T1"/>
              </a:cxn>
              <a:cxn ang="T9">
                <a:pos x="T2" y="T3"/>
              </a:cxn>
              <a:cxn ang="T10">
                <a:pos x="T4" y="T5"/>
              </a:cxn>
              <a:cxn ang="T11">
                <a:pos x="T6" y="T7"/>
              </a:cxn>
            </a:cxnLst>
            <a:rect l="T12" t="T13" r="T14" b="T15"/>
            <a:pathLst>
              <a:path w="1527" h="953">
                <a:moveTo>
                  <a:pt x="1217" y="0"/>
                </a:moveTo>
                <a:cubicBezTo>
                  <a:pt x="1372" y="19"/>
                  <a:pt x="1527" y="38"/>
                  <a:pt x="1353" y="136"/>
                </a:cubicBezTo>
                <a:cubicBezTo>
                  <a:pt x="1179" y="234"/>
                  <a:pt x="348" y="454"/>
                  <a:pt x="174" y="590"/>
                </a:cubicBezTo>
                <a:cubicBezTo>
                  <a:pt x="0" y="726"/>
                  <a:pt x="155" y="839"/>
                  <a:pt x="310" y="953"/>
                </a:cubicBezTo>
              </a:path>
            </a:pathLst>
          </a:custGeom>
          <a:noFill/>
          <a:ln w="9525">
            <a:solidFill>
              <a:schemeClr val="tx1"/>
            </a:solidFill>
            <a:round/>
            <a:headEnd/>
            <a:tailEnd type="triangle" w="med" len="med"/>
          </a:ln>
        </p:spPr>
        <p:txBody>
          <a:bodyPr/>
          <a:lstStyle/>
          <a:p>
            <a:endParaRPr lang="ja-JP" altLang="en-US"/>
          </a:p>
        </p:txBody>
      </p:sp>
      <p:sp>
        <p:nvSpPr>
          <p:cNvPr id="47130" name="AutoShape 25"/>
          <p:cNvSpPr>
            <a:spLocks noChangeArrowheads="1"/>
          </p:cNvSpPr>
          <p:nvPr/>
        </p:nvSpPr>
        <p:spPr bwMode="auto">
          <a:xfrm>
            <a:off x="755650" y="4868863"/>
            <a:ext cx="1008063" cy="360362"/>
          </a:xfrm>
          <a:custGeom>
            <a:avLst/>
            <a:gdLst>
              <a:gd name="T0" fmla="*/ 35284397 w 21600"/>
              <a:gd name="T1" fmla="*/ 0 h 21600"/>
              <a:gd name="T2" fmla="*/ 0 w 21600"/>
              <a:gd name="T3" fmla="*/ 3006036 h 21600"/>
              <a:gd name="T4" fmla="*/ 35284397 w 21600"/>
              <a:gd name="T5" fmla="*/ 6012073 h 21600"/>
              <a:gd name="T6" fmla="*/ 47045875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47131" name="AutoShape 26"/>
          <p:cNvSpPr>
            <a:spLocks noChangeArrowheads="1"/>
          </p:cNvSpPr>
          <p:nvPr/>
        </p:nvSpPr>
        <p:spPr bwMode="auto">
          <a:xfrm>
            <a:off x="7596188" y="4941888"/>
            <a:ext cx="1008062" cy="360362"/>
          </a:xfrm>
          <a:custGeom>
            <a:avLst/>
            <a:gdLst>
              <a:gd name="T0" fmla="*/ 35284316 w 21600"/>
              <a:gd name="T1" fmla="*/ 0 h 21600"/>
              <a:gd name="T2" fmla="*/ 0 w 21600"/>
              <a:gd name="T3" fmla="*/ 3006036 h 21600"/>
              <a:gd name="T4" fmla="*/ 35284316 w 21600"/>
              <a:gd name="T5" fmla="*/ 6012073 h 21600"/>
              <a:gd name="T6" fmla="*/ 47045781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C79953A3-DE0E-48D7-BA01-719578661149}" type="slidenum">
              <a:rPr lang="en-US" altLang="ja-JP"/>
              <a:pPr>
                <a:defRPr/>
              </a:pPr>
              <a:t>29</a:t>
            </a:fld>
            <a:endParaRPr lang="en-US" altLang="ja-JP"/>
          </a:p>
        </p:txBody>
      </p:sp>
      <p:sp>
        <p:nvSpPr>
          <p:cNvPr id="48131" name="Rectangle 2"/>
          <p:cNvSpPr>
            <a:spLocks noGrp="1" noChangeArrowheads="1"/>
          </p:cNvSpPr>
          <p:nvPr>
            <p:ph type="title"/>
          </p:nvPr>
        </p:nvSpPr>
        <p:spPr/>
        <p:txBody>
          <a:bodyPr/>
          <a:lstStyle/>
          <a:p>
            <a:pPr eaLnBrk="1" hangingPunct="1"/>
            <a:r>
              <a:rPr lang="ja-JP" altLang="en-US" smtClean="0"/>
              <a:t>シミュレーションの可能性</a:t>
            </a:r>
          </a:p>
        </p:txBody>
      </p:sp>
      <p:sp>
        <p:nvSpPr>
          <p:cNvPr id="48132" name="Rectangle 3"/>
          <p:cNvSpPr>
            <a:spLocks noGrp="1" noChangeArrowheads="1"/>
          </p:cNvSpPr>
          <p:nvPr>
            <p:ph type="body" idx="1"/>
          </p:nvPr>
        </p:nvSpPr>
        <p:spPr>
          <a:xfrm>
            <a:off x="685800" y="1676400"/>
            <a:ext cx="7924800" cy="4419600"/>
          </a:xfrm>
        </p:spPr>
        <p:txBody>
          <a:bodyPr/>
          <a:lstStyle/>
          <a:p>
            <a:pPr eaLnBrk="1" hangingPunct="1"/>
            <a:r>
              <a:rPr lang="ja-JP" altLang="en-US" dirty="0" smtClean="0"/>
              <a:t>システムの状態を数量化</a:t>
            </a:r>
          </a:p>
          <a:p>
            <a:pPr eaLnBrk="1" hangingPunct="1"/>
            <a:r>
              <a:rPr lang="ja-JP" altLang="en-US" dirty="0" smtClean="0"/>
              <a:t>ランダムな事象によるシステムの状態変化をルール化</a:t>
            </a:r>
          </a:p>
          <a:p>
            <a:pPr eaLnBrk="1" hangingPunct="1"/>
            <a:endParaRPr lang="ja-JP" altLang="en-US" dirty="0" smtClean="0"/>
          </a:p>
          <a:p>
            <a:pPr eaLnBrk="1" hangingPunct="1">
              <a:buFont typeface="Wingdings" pitchFamily="2" charset="2"/>
              <a:buNone/>
            </a:pPr>
            <a:r>
              <a:rPr lang="ja-JP" altLang="en-US" dirty="0" smtClean="0"/>
              <a:t>　　　</a:t>
            </a:r>
          </a:p>
          <a:p>
            <a:pPr eaLnBrk="1" hangingPunct="1"/>
            <a:endParaRPr lang="ja-JP" altLang="en-US" dirty="0" smtClean="0"/>
          </a:p>
          <a:p>
            <a:pPr eaLnBrk="1" hangingPunct="1"/>
            <a:r>
              <a:rPr lang="ja-JP" altLang="en-US" dirty="0" smtClean="0"/>
              <a:t>ランダムな事象の（架空の）点列があれば、システムの状態変化を「計算」できる</a:t>
            </a:r>
          </a:p>
        </p:txBody>
      </p:sp>
      <p:sp>
        <p:nvSpPr>
          <p:cNvPr id="2" name="下矢印 1"/>
          <p:cNvSpPr/>
          <p:nvPr/>
        </p:nvSpPr>
        <p:spPr bwMode="auto">
          <a:xfrm>
            <a:off x="4061012" y="3200400"/>
            <a:ext cx="1048870" cy="79337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E6660E5C-D149-48BD-B224-DD6B508CE7AB}" type="slidenum">
              <a:rPr lang="en-US" altLang="ja-JP"/>
              <a:pPr>
                <a:defRPr/>
              </a:pPr>
              <a:t>3</a:t>
            </a:fld>
            <a:endParaRPr lang="en-US" altLang="ja-JP"/>
          </a:p>
        </p:txBody>
      </p:sp>
      <p:sp>
        <p:nvSpPr>
          <p:cNvPr id="19459" name="Rectangle 2"/>
          <p:cNvSpPr>
            <a:spLocks noGrp="1" noChangeArrowheads="1"/>
          </p:cNvSpPr>
          <p:nvPr>
            <p:ph type="title"/>
          </p:nvPr>
        </p:nvSpPr>
        <p:spPr/>
        <p:txBody>
          <a:bodyPr/>
          <a:lstStyle/>
          <a:p>
            <a:pPr eaLnBrk="1" hangingPunct="1"/>
            <a:r>
              <a:rPr lang="ja-JP" altLang="en-US" smtClean="0"/>
              <a:t>シミュレーションとは</a:t>
            </a:r>
          </a:p>
        </p:txBody>
      </p:sp>
      <p:sp>
        <p:nvSpPr>
          <p:cNvPr id="19460" name="Rectangle 3"/>
          <p:cNvSpPr>
            <a:spLocks noGrp="1" noChangeArrowheads="1"/>
          </p:cNvSpPr>
          <p:nvPr>
            <p:ph type="body" idx="1"/>
          </p:nvPr>
        </p:nvSpPr>
        <p:spPr/>
        <p:txBody>
          <a:bodyPr/>
          <a:lstStyle/>
          <a:p>
            <a:pPr eaLnBrk="1" hangingPunct="1"/>
            <a:r>
              <a:rPr lang="ja-JP" altLang="en-US" smtClean="0"/>
              <a:t>未知の（ランダム）事象を擬似体験する</a:t>
            </a:r>
          </a:p>
          <a:p>
            <a:pPr eaLnBrk="1" hangingPunct="1"/>
            <a:r>
              <a:rPr lang="ja-JP" altLang="en-US" smtClean="0"/>
              <a:t>将来の意思決定を容易にする</a:t>
            </a:r>
          </a:p>
          <a:p>
            <a:pPr eaLnBrk="1" hangingPunct="1"/>
            <a:endParaRPr lang="ja-JP" altLang="en-US" smtClean="0"/>
          </a:p>
          <a:p>
            <a:pPr eaLnBrk="1" hangingPunct="1"/>
            <a:r>
              <a:rPr lang="ja-JP" altLang="en-US" smtClean="0"/>
              <a:t>ホンモノと疑似体験の違い？</a:t>
            </a:r>
          </a:p>
          <a:p>
            <a:pPr eaLnBrk="1" hangingPunct="1"/>
            <a:r>
              <a:rPr lang="ja-JP" altLang="en-US" smtClean="0"/>
              <a:t>何が出来て、何が出来ないか</a:t>
            </a:r>
          </a:p>
          <a:p>
            <a:pPr eaLnBrk="1" hangingPunct="1"/>
            <a:endParaRPr lang="en-US" altLang="ja-JP"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4115AE65-9AB9-48B5-9082-3B6672AFECB8}" type="slidenum">
              <a:rPr lang="en-US" altLang="ja-JP"/>
              <a:pPr>
                <a:defRPr/>
              </a:pPr>
              <a:t>30</a:t>
            </a:fld>
            <a:endParaRPr lang="en-US" altLang="ja-JP"/>
          </a:p>
        </p:txBody>
      </p:sp>
      <p:sp>
        <p:nvSpPr>
          <p:cNvPr id="51203" name="Rectangle 2"/>
          <p:cNvSpPr>
            <a:spLocks noGrp="1" noChangeArrowheads="1"/>
          </p:cNvSpPr>
          <p:nvPr>
            <p:ph type="title"/>
          </p:nvPr>
        </p:nvSpPr>
        <p:spPr/>
        <p:txBody>
          <a:bodyPr/>
          <a:lstStyle/>
          <a:p>
            <a:pPr eaLnBrk="1" hangingPunct="1"/>
            <a:r>
              <a:rPr lang="ja-JP" altLang="en-US" smtClean="0"/>
              <a:t>なぜミュレーションか</a:t>
            </a:r>
          </a:p>
        </p:txBody>
      </p:sp>
      <p:sp>
        <p:nvSpPr>
          <p:cNvPr id="51204" name="Rectangle 3"/>
          <p:cNvSpPr>
            <a:spLocks noGrp="1" noChangeArrowheads="1"/>
          </p:cNvSpPr>
          <p:nvPr>
            <p:ph type="body" idx="1"/>
          </p:nvPr>
        </p:nvSpPr>
        <p:spPr>
          <a:xfrm>
            <a:off x="527050" y="1546225"/>
            <a:ext cx="8205788" cy="4835525"/>
          </a:xfrm>
        </p:spPr>
        <p:txBody>
          <a:bodyPr/>
          <a:lstStyle/>
          <a:p>
            <a:pPr eaLnBrk="1" hangingPunct="1">
              <a:lnSpc>
                <a:spcPct val="110000"/>
              </a:lnSpc>
            </a:pPr>
            <a:r>
              <a:rPr lang="ja-JP" altLang="en-US" sz="2000" dirty="0" smtClean="0"/>
              <a:t>問題が複雑化して、解析的に解くことがむづかしい</a:t>
            </a:r>
          </a:p>
          <a:p>
            <a:pPr lvl="1" eaLnBrk="1" hangingPunct="1">
              <a:lnSpc>
                <a:spcPct val="110000"/>
              </a:lnSpc>
            </a:pPr>
            <a:r>
              <a:rPr lang="ja-JP" altLang="en-US" dirty="0" smtClean="0"/>
              <a:t>構造が複雑（待ち行列モデル、金融工学）</a:t>
            </a:r>
          </a:p>
          <a:p>
            <a:pPr lvl="1" eaLnBrk="1" hangingPunct="1">
              <a:lnSpc>
                <a:spcPct val="110000"/>
              </a:lnSpc>
            </a:pPr>
            <a:r>
              <a:rPr lang="ja-JP" altLang="en-US" dirty="0" smtClean="0"/>
              <a:t>計算量が膨大（組み合わせ最適化、スケジューリング）</a:t>
            </a:r>
          </a:p>
          <a:p>
            <a:pPr eaLnBrk="1" hangingPunct="1">
              <a:lnSpc>
                <a:spcPct val="110000"/>
              </a:lnSpc>
            </a:pPr>
            <a:r>
              <a:rPr lang="ja-JP" altLang="en-US" sz="2000" dirty="0" smtClean="0"/>
              <a:t>実際のシステムで実験をするより安い、容易、安全</a:t>
            </a:r>
          </a:p>
          <a:p>
            <a:pPr lvl="1" eaLnBrk="1" hangingPunct="1">
              <a:lnSpc>
                <a:spcPct val="110000"/>
              </a:lnSpc>
            </a:pPr>
            <a:r>
              <a:rPr lang="en-US" altLang="ja-JP" dirty="0" smtClean="0"/>
              <a:t>what-if </a:t>
            </a:r>
            <a:r>
              <a:rPr lang="ja-JP" altLang="en-US" dirty="0" smtClean="0"/>
              <a:t>分析が容易</a:t>
            </a:r>
          </a:p>
          <a:p>
            <a:pPr lvl="1" eaLnBrk="1" hangingPunct="1">
              <a:lnSpc>
                <a:spcPct val="110000"/>
              </a:lnSpc>
            </a:pPr>
            <a:r>
              <a:rPr lang="ja-JP" altLang="en-US" dirty="0" smtClean="0"/>
              <a:t>時間のスケールを気にせずに分析可能</a:t>
            </a:r>
          </a:p>
          <a:p>
            <a:pPr lvl="1" eaLnBrk="1" hangingPunct="1">
              <a:lnSpc>
                <a:spcPct val="110000"/>
              </a:lnSpc>
              <a:buFontTx/>
              <a:buNone/>
            </a:pPr>
            <a:r>
              <a:rPr lang="ja-JP" altLang="en-US" dirty="0" smtClean="0"/>
              <a:t>（例、コンピュータの内部処理（ミクロ）、宇宙の誕生（マクロ））</a:t>
            </a:r>
          </a:p>
          <a:p>
            <a:pPr eaLnBrk="1" hangingPunct="1">
              <a:lnSpc>
                <a:spcPct val="110000"/>
              </a:lnSpc>
            </a:pPr>
            <a:r>
              <a:rPr lang="ja-JP" altLang="en-US" sz="2000" dirty="0" smtClean="0"/>
              <a:t>擬似体験により、システム理解を深めることが出来る</a:t>
            </a:r>
          </a:p>
          <a:p>
            <a:pPr lvl="1" eaLnBrk="1" hangingPunct="1">
              <a:lnSpc>
                <a:spcPct val="110000"/>
              </a:lnSpc>
            </a:pPr>
            <a:r>
              <a:rPr lang="ja-JP" altLang="en-US" dirty="0" smtClean="0"/>
              <a:t>リスク管理</a:t>
            </a:r>
          </a:p>
          <a:p>
            <a:pPr lvl="1" eaLnBrk="1" hangingPunct="1">
              <a:lnSpc>
                <a:spcPct val="110000"/>
              </a:lnSpc>
            </a:pPr>
            <a:r>
              <a:rPr lang="ja-JP" altLang="en-US" dirty="0" smtClean="0"/>
              <a:t>教育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93B972C0-3D79-481C-A06D-31C97356B87A}" type="slidenum">
              <a:rPr lang="en-US" altLang="ja-JP"/>
              <a:pPr>
                <a:defRPr/>
              </a:pPr>
              <a:t>31</a:t>
            </a:fld>
            <a:endParaRPr lang="en-US" altLang="ja-JP"/>
          </a:p>
        </p:txBody>
      </p:sp>
      <p:sp>
        <p:nvSpPr>
          <p:cNvPr id="52227" name="Rectangle 2"/>
          <p:cNvSpPr>
            <a:spLocks noGrp="1" noChangeArrowheads="1"/>
          </p:cNvSpPr>
          <p:nvPr>
            <p:ph type="title"/>
          </p:nvPr>
        </p:nvSpPr>
        <p:spPr/>
        <p:txBody>
          <a:bodyPr/>
          <a:lstStyle/>
          <a:p>
            <a:pPr eaLnBrk="1" hangingPunct="1"/>
            <a:r>
              <a:rPr lang="en-US" altLang="ja-JP" dirty="0" smtClean="0"/>
              <a:t>step 1 </a:t>
            </a:r>
            <a:r>
              <a:rPr lang="ja-JP" altLang="en-US" dirty="0" smtClean="0"/>
              <a:t>シミュレーションモデル</a:t>
            </a:r>
          </a:p>
        </p:txBody>
      </p:sp>
      <p:sp>
        <p:nvSpPr>
          <p:cNvPr id="52228" name="Rectangle 3"/>
          <p:cNvSpPr>
            <a:spLocks noGrp="1" noChangeArrowheads="1"/>
          </p:cNvSpPr>
          <p:nvPr>
            <p:ph type="body" idx="1"/>
          </p:nvPr>
        </p:nvSpPr>
        <p:spPr>
          <a:xfrm>
            <a:off x="609600" y="1828800"/>
            <a:ext cx="8001000" cy="3454400"/>
          </a:xfrm>
        </p:spPr>
        <p:txBody>
          <a:bodyPr/>
          <a:lstStyle/>
          <a:p>
            <a:pPr eaLnBrk="1" hangingPunct="1"/>
            <a:r>
              <a:rPr lang="ja-JP" altLang="en-US" dirty="0" smtClean="0"/>
              <a:t>対象範囲を確定する</a:t>
            </a:r>
          </a:p>
          <a:p>
            <a:pPr eaLnBrk="1" hangingPunct="1"/>
            <a:r>
              <a:rPr lang="ja-JP" altLang="en-US" dirty="0" smtClean="0"/>
              <a:t>変動要因をリストアップ、</a:t>
            </a:r>
          </a:p>
          <a:p>
            <a:pPr eaLnBrk="1" hangingPunct="1"/>
            <a:r>
              <a:rPr lang="ja-JP" altLang="en-US" dirty="0" smtClean="0"/>
              <a:t>ランダム事象との関係を確定する</a:t>
            </a:r>
          </a:p>
          <a:p>
            <a:pPr eaLnBrk="1" hangingPunct="1"/>
            <a:r>
              <a:rPr lang="ja-JP" altLang="en-US" dirty="0" smtClean="0"/>
              <a:t>記述できたものだけが分析の対象</a:t>
            </a:r>
          </a:p>
          <a:p>
            <a:pPr lvl="1" eaLnBrk="1" hangingPunct="1"/>
            <a:r>
              <a:rPr lang="ja-JP" altLang="en-US" dirty="0" smtClean="0">
                <a:solidFill>
                  <a:srgbClr val="FF0000"/>
                </a:solidFill>
              </a:rPr>
              <a:t>「不測の事態が起きたら適当に対処してください！」</a:t>
            </a:r>
          </a:p>
          <a:p>
            <a:pPr eaLnBrk="1" hangingPunct="1">
              <a:buFont typeface="Wingdings" pitchFamily="2" charset="2"/>
              <a:buNone/>
            </a:pPr>
            <a:r>
              <a:rPr lang="ja-JP" altLang="en-US" dirty="0" smtClean="0">
                <a:solidFill>
                  <a:srgbClr val="FF0000"/>
                </a:solidFill>
              </a:rPr>
              <a:t>　　　　　＞＞＞「そんなことできません！」</a:t>
            </a:r>
          </a:p>
        </p:txBody>
      </p:sp>
      <p:sp>
        <p:nvSpPr>
          <p:cNvPr id="52229" name="AutoShape 4"/>
          <p:cNvSpPr>
            <a:spLocks noChangeArrowheads="1"/>
          </p:cNvSpPr>
          <p:nvPr/>
        </p:nvSpPr>
        <p:spPr bwMode="auto">
          <a:xfrm rot="1374688">
            <a:off x="1279339" y="4914061"/>
            <a:ext cx="1981200" cy="1371600"/>
          </a:xfrm>
          <a:prstGeom prst="irregularSeal2">
            <a:avLst/>
          </a:prstGeom>
          <a:solidFill>
            <a:schemeClr val="folHlink"/>
          </a:solidFill>
          <a:ln w="9525">
            <a:solidFill>
              <a:schemeClr val="tx1"/>
            </a:solidFill>
            <a:miter lim="800000"/>
            <a:headEnd/>
            <a:tailEnd/>
          </a:ln>
        </p:spPr>
        <p:txBody>
          <a:bodyPr wrap="none" anchor="ctr"/>
          <a:lstStyle/>
          <a:p>
            <a:endParaRPr lang="ja-JP" altLang="en-US"/>
          </a:p>
        </p:txBody>
      </p:sp>
      <p:sp>
        <p:nvSpPr>
          <p:cNvPr id="52230" name="AutoShape 5"/>
          <p:cNvSpPr>
            <a:spLocks noChangeArrowheads="1"/>
          </p:cNvSpPr>
          <p:nvPr/>
        </p:nvSpPr>
        <p:spPr bwMode="auto">
          <a:xfrm>
            <a:off x="6330950" y="5102320"/>
            <a:ext cx="1295400" cy="762000"/>
          </a:xfrm>
          <a:prstGeom prst="plus">
            <a:avLst>
              <a:gd name="adj" fmla="val 25000"/>
            </a:avLst>
          </a:prstGeom>
          <a:solidFill>
            <a:schemeClr val="folHlink"/>
          </a:solidFill>
          <a:ln w="9525">
            <a:solidFill>
              <a:schemeClr val="tx1"/>
            </a:solidFill>
            <a:miter lim="800000"/>
            <a:headEnd/>
            <a:tailEnd/>
          </a:ln>
        </p:spPr>
        <p:txBody>
          <a:bodyPr wrap="none" anchor="ctr"/>
          <a:lstStyle/>
          <a:p>
            <a:endParaRPr lang="ja-JP" altLang="en-US"/>
          </a:p>
        </p:txBody>
      </p:sp>
      <p:sp>
        <p:nvSpPr>
          <p:cNvPr id="52231" name="AutoShape 6"/>
          <p:cNvSpPr>
            <a:spLocks noChangeArrowheads="1"/>
          </p:cNvSpPr>
          <p:nvPr/>
        </p:nvSpPr>
        <p:spPr bwMode="auto">
          <a:xfrm>
            <a:off x="4578350" y="5254720"/>
            <a:ext cx="762000" cy="685800"/>
          </a:xfrm>
          <a:prstGeom prst="rightArrow">
            <a:avLst>
              <a:gd name="adj1" fmla="val 50000"/>
              <a:gd name="adj2" fmla="val 27778"/>
            </a:avLst>
          </a:prstGeom>
          <a:noFill/>
          <a:ln w="9525">
            <a:solidFill>
              <a:schemeClr val="tx1"/>
            </a:solidFill>
            <a:miter lim="800000"/>
            <a:headEnd/>
            <a:tailEnd/>
          </a:ln>
        </p:spPr>
        <p:txBody>
          <a:bodyPr wrap="none" anchor="ctr"/>
          <a:lstStyle/>
          <a:p>
            <a:endParaRPr lang="ja-JP" altLang="en-US"/>
          </a:p>
        </p:txBody>
      </p:sp>
      <p:sp>
        <p:nvSpPr>
          <p:cNvPr id="9" name="テキスト ボックス 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6C4C91D8-4076-4D53-B97B-8367AB03FB29}" type="slidenum">
              <a:rPr lang="en-US" altLang="ja-JP"/>
              <a:pPr>
                <a:defRPr/>
              </a:pPr>
              <a:t>32</a:t>
            </a:fld>
            <a:endParaRPr lang="en-US" altLang="ja-JP"/>
          </a:p>
        </p:txBody>
      </p:sp>
      <p:sp>
        <p:nvSpPr>
          <p:cNvPr id="53251" name="Rectangle 2"/>
          <p:cNvSpPr>
            <a:spLocks noGrp="1" noChangeArrowheads="1"/>
          </p:cNvSpPr>
          <p:nvPr>
            <p:ph type="title"/>
          </p:nvPr>
        </p:nvSpPr>
        <p:spPr/>
        <p:txBody>
          <a:bodyPr/>
          <a:lstStyle/>
          <a:p>
            <a:pPr eaLnBrk="1" hangingPunct="1"/>
            <a:r>
              <a:rPr lang="en-US" altLang="ja-JP" dirty="0"/>
              <a:t>step </a:t>
            </a:r>
            <a:r>
              <a:rPr lang="en-US" altLang="ja-JP" dirty="0" smtClean="0"/>
              <a:t>2 </a:t>
            </a:r>
            <a:r>
              <a:rPr lang="ja-JP" altLang="en-US" dirty="0" smtClean="0"/>
              <a:t>プログラムの作成</a:t>
            </a:r>
          </a:p>
        </p:txBody>
      </p:sp>
      <p:sp>
        <p:nvSpPr>
          <p:cNvPr id="53252" name="Rectangle 3"/>
          <p:cNvSpPr>
            <a:spLocks noGrp="1" noChangeArrowheads="1"/>
          </p:cNvSpPr>
          <p:nvPr>
            <p:ph type="body" idx="1"/>
          </p:nvPr>
        </p:nvSpPr>
        <p:spPr/>
        <p:txBody>
          <a:bodyPr/>
          <a:lstStyle/>
          <a:p>
            <a:pPr eaLnBrk="1" hangingPunct="1"/>
            <a:r>
              <a:rPr lang="ja-JP" altLang="en-US" dirty="0" smtClean="0"/>
              <a:t>専用シミュレーションパッケージの利用</a:t>
            </a:r>
          </a:p>
          <a:p>
            <a:pPr lvl="1" eaLnBrk="1" hangingPunct="1"/>
            <a:r>
              <a:rPr lang="en-US" altLang="ja-JP" dirty="0" smtClean="0"/>
              <a:t>SLAM</a:t>
            </a:r>
          </a:p>
          <a:p>
            <a:pPr lvl="1" eaLnBrk="1" hangingPunct="1"/>
            <a:r>
              <a:rPr lang="en-US" altLang="ja-JP" dirty="0" smtClean="0"/>
              <a:t>Simul8</a:t>
            </a:r>
          </a:p>
          <a:p>
            <a:pPr eaLnBrk="1" hangingPunct="1"/>
            <a:r>
              <a:rPr lang="ja-JP" altLang="en-US" dirty="0" smtClean="0"/>
              <a:t>シミュレータの利用</a:t>
            </a:r>
          </a:p>
          <a:p>
            <a:pPr eaLnBrk="1" hangingPunct="1"/>
            <a:r>
              <a:rPr lang="ja-JP" altLang="en-US" dirty="0" smtClean="0"/>
              <a:t>汎用言語の利用</a:t>
            </a:r>
          </a:p>
          <a:p>
            <a:pPr lvl="1" eaLnBrk="1" hangingPunct="1"/>
            <a:r>
              <a:rPr lang="en-US" altLang="ja-JP" dirty="0" smtClean="0"/>
              <a:t>C, JAVA, Visual</a:t>
            </a:r>
            <a:r>
              <a:rPr lang="ja-JP" altLang="en-US" dirty="0" smtClean="0"/>
              <a:t> </a:t>
            </a:r>
            <a:r>
              <a:rPr lang="en-US" altLang="ja-JP" dirty="0" smtClean="0"/>
              <a:t>Basic</a:t>
            </a:r>
          </a:p>
          <a:p>
            <a:pPr lvl="1" eaLnBrk="1" hangingPunct="1"/>
            <a:r>
              <a:rPr lang="en-US" altLang="ja-JP" dirty="0" smtClean="0"/>
              <a:t>EXCEL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E743BA2C-468C-480A-8AA1-03D1BA4F6AF0}" type="slidenum">
              <a:rPr lang="en-US" altLang="ja-JP"/>
              <a:pPr>
                <a:defRPr/>
              </a:pPr>
              <a:t>33</a:t>
            </a:fld>
            <a:endParaRPr lang="en-US" altLang="ja-JP"/>
          </a:p>
        </p:txBody>
      </p:sp>
      <p:sp>
        <p:nvSpPr>
          <p:cNvPr id="54275" name="Rectangle 2"/>
          <p:cNvSpPr>
            <a:spLocks noGrp="1" noChangeArrowheads="1"/>
          </p:cNvSpPr>
          <p:nvPr>
            <p:ph type="title"/>
          </p:nvPr>
        </p:nvSpPr>
        <p:spPr/>
        <p:txBody>
          <a:bodyPr/>
          <a:lstStyle/>
          <a:p>
            <a:pPr eaLnBrk="1" hangingPunct="1"/>
            <a:r>
              <a:rPr lang="en-US" altLang="ja-JP" dirty="0" smtClean="0"/>
              <a:t>step 3 </a:t>
            </a:r>
            <a:r>
              <a:rPr lang="ja-JP" altLang="en-US" dirty="0" smtClean="0"/>
              <a:t>ランダム事象の生成</a:t>
            </a:r>
          </a:p>
        </p:txBody>
      </p:sp>
      <p:sp>
        <p:nvSpPr>
          <p:cNvPr id="54276" name="Rectangle 3"/>
          <p:cNvSpPr>
            <a:spLocks noGrp="1" noChangeArrowheads="1"/>
          </p:cNvSpPr>
          <p:nvPr>
            <p:ph type="body" idx="1"/>
          </p:nvPr>
        </p:nvSpPr>
        <p:spPr/>
        <p:txBody>
          <a:bodyPr/>
          <a:lstStyle/>
          <a:p>
            <a:pPr eaLnBrk="1" hangingPunct="1"/>
            <a:r>
              <a:rPr lang="ja-JP" altLang="en-US" smtClean="0"/>
              <a:t>ランダム事象はどうやって作る？</a:t>
            </a:r>
          </a:p>
          <a:p>
            <a:pPr eaLnBrk="1" hangingPunct="1"/>
            <a:r>
              <a:rPr lang="ja-JP" altLang="en-US" smtClean="0"/>
              <a:t>ランダム事象がプログラムできるか？</a:t>
            </a:r>
          </a:p>
          <a:p>
            <a:pPr eaLnBrk="1" hangingPunct="1"/>
            <a:r>
              <a:rPr lang="ja-JP" altLang="en-US" smtClean="0"/>
              <a:t>ランダムかどうか、どうやって確認する？</a:t>
            </a:r>
          </a:p>
          <a:p>
            <a:pPr eaLnBrk="1" hangingPunct="1"/>
            <a:endParaRPr lang="ja-JP" altLang="en-US" smtClean="0"/>
          </a:p>
          <a:p>
            <a:pPr eaLnBrk="1" hangingPunct="1"/>
            <a:r>
              <a:rPr lang="ja-JP" altLang="en-US" smtClean="0"/>
              <a:t>擬似乱数の生成</a:t>
            </a:r>
          </a:p>
          <a:p>
            <a:pPr lvl="1" eaLnBrk="1" hangingPunct="1"/>
            <a:r>
              <a:rPr lang="en-US" altLang="ja-JP" smtClean="0"/>
              <a:t>EXCEL</a:t>
            </a:r>
            <a:r>
              <a:rPr lang="ja-JP" altLang="en-US" smtClean="0"/>
              <a:t>の</a:t>
            </a:r>
            <a:r>
              <a:rPr lang="en-US" altLang="ja-JP" smtClean="0"/>
              <a:t>RAND()</a:t>
            </a:r>
            <a:r>
              <a:rPr lang="ja-JP" altLang="en-US" smtClean="0"/>
              <a:t>関数はどうやって「計算」しているか</a:t>
            </a:r>
          </a:p>
        </p:txBody>
      </p:sp>
      <p:sp>
        <p:nvSpPr>
          <p:cNvPr id="7" name="角丸四角形 6">
            <a:hlinkClick r:id="rId3" action="ppaction://hlinksldjump"/>
          </p:cNvPr>
          <p:cNvSpPr/>
          <p:nvPr/>
        </p:nvSpPr>
        <p:spPr bwMode="auto">
          <a:xfrm>
            <a:off x="2701022" y="5093549"/>
            <a:ext cx="3585681" cy="678094"/>
          </a:xfrm>
          <a:prstGeom prst="roundRect">
            <a:avLst/>
          </a:prstGeom>
          <a:solidFill>
            <a:srgbClr val="0412C8"/>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i="0" u="sng" strike="noStrike" normalizeH="0" baseline="0" dirty="0" smtClean="0">
                <a:ln w="18415" cmpd="sng">
                  <a:solidFill>
                    <a:srgbClr val="FFFFFF"/>
                  </a:solidFill>
                  <a:prstDash val="solid"/>
                </a:ln>
                <a:solidFill>
                  <a:srgbClr val="FFFFFF"/>
                </a:solidFill>
                <a:latin typeface="HG丸ｺﾞｼｯｸM-PRO" pitchFamily="50" charset="-128"/>
                <a:ea typeface="HG丸ｺﾞｼｯｸM-PRO" pitchFamily="50" charset="-128"/>
                <a:hlinkClick r:id="rId3" action="ppaction://hlinksldjump"/>
              </a:rPr>
              <a:t>ランダム</a:t>
            </a:r>
            <a:r>
              <a:rPr kumimoji="0" lang="ja-JP" altLang="en-US" sz="2400" i="0" u="none" strike="noStrike" normalizeH="0" baseline="0" dirty="0" smtClean="0">
                <a:ln w="18415" cmpd="sng">
                  <a:solidFill>
                    <a:srgbClr val="FFFFFF"/>
                  </a:solidFill>
                  <a:prstDash val="solid"/>
                </a:ln>
                <a:solidFill>
                  <a:srgbClr val="FFFFFF"/>
                </a:solidFill>
                <a:latin typeface="HG丸ｺﾞｼｯｸM-PRO" pitchFamily="50" charset="-128"/>
                <a:ea typeface="HG丸ｺﾞｼｯｸM-PRO" pitchFamily="50" charset="-128"/>
              </a:rPr>
              <a:t>事象の生成</a:t>
            </a:r>
          </a:p>
        </p:txBody>
      </p:sp>
      <p:sp>
        <p:nvSpPr>
          <p:cNvPr id="9" name="テキスト ボックス 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233</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13097C0C-4544-4910-9F98-B4FF28BEC463}" type="slidenum">
              <a:rPr lang="en-US" altLang="ja-JP"/>
              <a:pPr>
                <a:defRPr/>
              </a:pPr>
              <a:t>34</a:t>
            </a:fld>
            <a:endParaRPr lang="en-US" altLang="ja-JP"/>
          </a:p>
        </p:txBody>
      </p:sp>
      <p:sp>
        <p:nvSpPr>
          <p:cNvPr id="55299" name="Rectangle 2"/>
          <p:cNvSpPr>
            <a:spLocks noGrp="1" noChangeArrowheads="1"/>
          </p:cNvSpPr>
          <p:nvPr>
            <p:ph type="title"/>
          </p:nvPr>
        </p:nvSpPr>
        <p:spPr/>
        <p:txBody>
          <a:bodyPr/>
          <a:lstStyle/>
          <a:p>
            <a:pPr eaLnBrk="1" hangingPunct="1"/>
            <a:r>
              <a:rPr lang="en-US" altLang="ja-JP" dirty="0" smtClean="0"/>
              <a:t>step 4 </a:t>
            </a:r>
            <a:r>
              <a:rPr lang="ja-JP" altLang="en-US" dirty="0" smtClean="0"/>
              <a:t>プログラムの検証、デバッグ</a:t>
            </a:r>
          </a:p>
        </p:txBody>
      </p:sp>
      <p:sp>
        <p:nvSpPr>
          <p:cNvPr id="55300" name="Rectangle 3"/>
          <p:cNvSpPr>
            <a:spLocks noGrp="1" noChangeArrowheads="1"/>
          </p:cNvSpPr>
          <p:nvPr>
            <p:ph type="body" idx="1"/>
          </p:nvPr>
        </p:nvSpPr>
        <p:spPr/>
        <p:txBody>
          <a:bodyPr/>
          <a:lstStyle/>
          <a:p>
            <a:pPr eaLnBrk="1" hangingPunct="1"/>
            <a:r>
              <a:rPr lang="ja-JP" altLang="en-US" smtClean="0"/>
              <a:t>意図したとおりのプロジェクトになっているか？</a:t>
            </a:r>
          </a:p>
          <a:p>
            <a:pPr eaLnBrk="1" hangingPunct="1"/>
            <a:r>
              <a:rPr lang="ja-JP" altLang="en-US" smtClean="0"/>
              <a:t>こういう状況ではああなるはず、という検証データを使ってチェック</a:t>
            </a:r>
          </a:p>
          <a:p>
            <a:pPr eaLnBrk="1" hangingPunct="1"/>
            <a:r>
              <a:rPr lang="ja-JP" altLang="en-US" smtClean="0"/>
              <a:t>現場のエキスパートにみてもらう</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DF463561-A624-49DD-8C8F-EB775AD7FC08}" type="slidenum">
              <a:rPr lang="en-US" altLang="ja-JP"/>
              <a:pPr>
                <a:defRPr/>
              </a:pPr>
              <a:t>35</a:t>
            </a:fld>
            <a:endParaRPr lang="en-US" altLang="ja-JP" dirty="0"/>
          </a:p>
        </p:txBody>
      </p:sp>
      <p:sp>
        <p:nvSpPr>
          <p:cNvPr id="56323" name="Rectangle 2"/>
          <p:cNvSpPr>
            <a:spLocks noGrp="1" noChangeArrowheads="1"/>
          </p:cNvSpPr>
          <p:nvPr>
            <p:ph type="title"/>
          </p:nvPr>
        </p:nvSpPr>
        <p:spPr/>
        <p:txBody>
          <a:bodyPr/>
          <a:lstStyle/>
          <a:p>
            <a:pPr eaLnBrk="1" hangingPunct="1"/>
            <a:r>
              <a:rPr lang="en-US" altLang="ja-JP" dirty="0" smtClean="0"/>
              <a:t>step 5 </a:t>
            </a:r>
            <a:r>
              <a:rPr lang="ja-JP" altLang="en-US" dirty="0" smtClean="0"/>
              <a:t>シミュレーションの計算</a:t>
            </a:r>
          </a:p>
        </p:txBody>
      </p:sp>
      <mc:AlternateContent xmlns:mc="http://schemas.openxmlformats.org/markup-compatibility/2006" xmlns:a14="http://schemas.microsoft.com/office/drawing/2010/main">
        <mc:Choice Requires="a14">
          <p:sp>
            <p:nvSpPr>
              <p:cNvPr id="56324" name="Rectangle 3"/>
              <p:cNvSpPr>
                <a:spLocks noGrp="1" noChangeArrowheads="1"/>
              </p:cNvSpPr>
              <p:nvPr>
                <p:ph type="body" idx="1"/>
              </p:nvPr>
            </p:nvSpPr>
            <p:spPr/>
            <p:txBody>
              <a:bodyPr/>
              <a:lstStyle/>
              <a:p>
                <a:pPr eaLnBrk="1" hangingPunct="1"/>
                <a:r>
                  <a:rPr lang="ja-JP" altLang="en-US" dirty="0" smtClean="0"/>
                  <a:t>乱数を生成してランダム現象を作り出し、</a:t>
                </a:r>
              </a:p>
              <a:p>
                <a:pPr lvl="1" eaLnBrk="1" hangingPunct="1"/>
                <a:r>
                  <a:rPr lang="ja-JP" altLang="en-US" dirty="0" smtClean="0"/>
                  <a:t>システムの動きを観察してデータを集め、</a:t>
                </a:r>
              </a:p>
              <a:p>
                <a:pPr lvl="1" eaLnBrk="1" hangingPunct="1"/>
                <a:r>
                  <a:rPr lang="ja-JP" altLang="en-US" dirty="0" smtClean="0"/>
                  <a:t>必要な統計を集める</a:t>
                </a:r>
              </a:p>
              <a:p>
                <a:pPr eaLnBrk="1" hangingPunct="1"/>
                <a:r>
                  <a:rPr lang="ja-JP" altLang="en-US" dirty="0" smtClean="0"/>
                  <a:t>目的関数の評価</a:t>
                </a:r>
              </a:p>
              <a:p>
                <a:pPr lvl="1" eaLnBrk="1" hangingPunct="1"/>
                <a14:m>
                  <m:oMath xmlns:m="http://schemas.openxmlformats.org/officeDocument/2006/math">
                    <m:r>
                      <a:rPr lang="en-US" altLang="ja-JP" b="1" i="1" smtClean="0">
                        <a:latin typeface="Cambria Math"/>
                      </a:rPr>
                      <m:t>𝒙</m:t>
                    </m:r>
                  </m:oMath>
                </a14:m>
                <a:r>
                  <a:rPr lang="ja-JP" altLang="en-US" dirty="0" smtClean="0"/>
                  <a:t>：発注レベル、</a:t>
                </a:r>
                <a14:m>
                  <m:oMath xmlns:m="http://schemas.openxmlformats.org/officeDocument/2006/math">
                    <m:r>
                      <a:rPr lang="en-US" altLang="ja-JP" b="1" i="1" smtClean="0">
                        <a:latin typeface="Cambria Math"/>
                      </a:rPr>
                      <m:t>𝒚</m:t>
                    </m:r>
                    <m:r>
                      <a:rPr lang="en-US" altLang="ja-JP" i="1">
                        <a:latin typeface="Cambria Math"/>
                      </a:rPr>
                      <m:t> </m:t>
                    </m:r>
                  </m:oMath>
                </a14:m>
                <a:r>
                  <a:rPr lang="ja-JP" altLang="en-US" dirty="0" smtClean="0"/>
                  <a:t>：目標在庫量、</a:t>
                </a:r>
                <a:r>
                  <a:rPr lang="en-US" altLang="ja-JP" dirty="0"/>
                  <a:t> </a:t>
                </a:r>
                <a14:m>
                  <m:oMath xmlns:m="http://schemas.openxmlformats.org/officeDocument/2006/math">
                    <m:r>
                      <a:rPr lang="en-US" altLang="ja-JP" b="1" i="1" smtClean="0">
                        <a:latin typeface="Cambria Math"/>
                      </a:rPr>
                      <m:t>𝒛</m:t>
                    </m:r>
                    <m:r>
                      <a:rPr lang="en-US" altLang="ja-JP" i="1">
                        <a:latin typeface="Cambria Math"/>
                      </a:rPr>
                      <m:t> </m:t>
                    </m:r>
                  </m:oMath>
                </a14:m>
                <a:r>
                  <a:rPr lang="ja-JP" altLang="en-US" dirty="0" smtClean="0"/>
                  <a:t>：平均粗利</a:t>
                </a:r>
              </a:p>
              <a:p>
                <a:pPr lvl="1" eaLnBrk="1" hangingPunct="1">
                  <a:buFontTx/>
                  <a:buNone/>
                </a:pPr>
                <a:r>
                  <a:rPr lang="ja-JP" altLang="en-US" dirty="0" smtClean="0"/>
                  <a:t>　　</a:t>
                </a:r>
                <a14:m>
                  <m:oMath xmlns:m="http://schemas.openxmlformats.org/officeDocument/2006/math">
                    <m:r>
                      <a:rPr lang="en-US" altLang="ja-JP" b="1" i="1" smtClean="0">
                        <a:latin typeface="Cambria Math"/>
                      </a:rPr>
                      <m:t>𝒛</m:t>
                    </m:r>
                    <m:r>
                      <a:rPr lang="en-US" altLang="ja-JP" b="1" i="1" smtClean="0">
                        <a:latin typeface="Cambria Math"/>
                      </a:rPr>
                      <m:t>=</m:t>
                    </m:r>
                    <m:r>
                      <a:rPr lang="en-US" altLang="ja-JP" b="1" i="1" smtClean="0">
                        <a:latin typeface="Cambria Math"/>
                      </a:rPr>
                      <m:t>𝒇</m:t>
                    </m:r>
                    <m:r>
                      <a:rPr lang="en-US" altLang="ja-JP" b="1" i="1" smtClean="0">
                        <a:latin typeface="Cambria Math"/>
                      </a:rPr>
                      <m:t>(</m:t>
                    </m:r>
                    <m:r>
                      <a:rPr lang="en-US" altLang="ja-JP" b="1" i="1" smtClean="0">
                        <a:latin typeface="Cambria Math"/>
                      </a:rPr>
                      <m:t>𝒙</m:t>
                    </m:r>
                    <m:r>
                      <a:rPr lang="en-US" altLang="ja-JP" b="1" i="1" smtClean="0">
                        <a:latin typeface="Cambria Math"/>
                      </a:rPr>
                      <m:t>,</m:t>
                    </m:r>
                    <m:r>
                      <a:rPr lang="en-US" altLang="ja-JP" b="1" i="1" smtClean="0">
                        <a:latin typeface="Cambria Math"/>
                      </a:rPr>
                      <m:t>𝒚</m:t>
                    </m:r>
                    <m:r>
                      <a:rPr lang="en-US" altLang="ja-JP" b="1" i="1" smtClean="0">
                        <a:latin typeface="Cambria Math"/>
                      </a:rPr>
                      <m:t>)</m:t>
                    </m:r>
                  </m:oMath>
                </a14:m>
                <a:endParaRPr lang="ja-JP" altLang="en-US" dirty="0" smtClean="0"/>
              </a:p>
              <a:p>
                <a:pPr lvl="1" eaLnBrk="1" hangingPunct="1"/>
                <a:r>
                  <a:rPr lang="ja-JP" altLang="en-US" dirty="0" smtClean="0"/>
                  <a:t>最適解の探索</a:t>
                </a:r>
              </a:p>
              <a:p>
                <a:pPr lvl="1" eaLnBrk="1" hangingPunct="1"/>
                <a:r>
                  <a:rPr lang="ja-JP" altLang="en-US" dirty="0" smtClean="0"/>
                  <a:t>平均粗利は乱数の影響を受けて変動する</a:t>
                </a:r>
              </a:p>
            </p:txBody>
          </p:sp>
        </mc:Choice>
        <mc:Fallback xmlns="">
          <p:sp>
            <p:nvSpPr>
              <p:cNvPr id="56324" name="Rectangle 3"/>
              <p:cNvSpPr>
                <a:spLocks noGrp="1" noRot="1" noChangeAspect="1" noMove="1" noResize="1" noEditPoints="1" noAdjustHandles="1" noChangeArrowheads="1" noChangeShapeType="1" noTextEdit="1"/>
              </p:cNvSpPr>
              <p:nvPr>
                <p:ph type="body" idx="1"/>
              </p:nvPr>
            </p:nvSpPr>
            <p:spPr>
              <a:blipFill rotWithShape="1">
                <a:blip r:embed="rId3"/>
                <a:stretch>
                  <a:fillRect l="-74" t="-804"/>
                </a:stretch>
              </a:blipFill>
            </p:spPr>
            <p:txBody>
              <a:bodyPr/>
              <a:lstStyle/>
              <a:p>
                <a:r>
                  <a:rPr lang="ja-JP" altLang="en-US">
                    <a:noFill/>
                  </a:rPr>
                  <a:t> </a:t>
                </a:r>
              </a:p>
            </p:txBody>
          </p:sp>
        </mc:Fallback>
      </mc:AlternateContent>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231</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41E2E10E-ABB0-48AB-A05E-E9AD30C90C8A}" type="slidenum">
              <a:rPr lang="en-US" altLang="ja-JP"/>
              <a:pPr>
                <a:defRPr/>
              </a:pPr>
              <a:t>36</a:t>
            </a:fld>
            <a:endParaRPr lang="en-US" altLang="ja-JP"/>
          </a:p>
        </p:txBody>
      </p:sp>
      <p:sp>
        <p:nvSpPr>
          <p:cNvPr id="57347" name="Rectangle 2"/>
          <p:cNvSpPr>
            <a:spLocks noGrp="1" noChangeArrowheads="1"/>
          </p:cNvSpPr>
          <p:nvPr>
            <p:ph type="title"/>
          </p:nvPr>
        </p:nvSpPr>
        <p:spPr/>
        <p:txBody>
          <a:bodyPr/>
          <a:lstStyle/>
          <a:p>
            <a:pPr eaLnBrk="1" hangingPunct="1"/>
            <a:r>
              <a:rPr lang="en-US" altLang="ja-JP" dirty="0" smtClean="0"/>
              <a:t>step 6 </a:t>
            </a:r>
            <a:r>
              <a:rPr lang="ja-JP" altLang="en-US" dirty="0" smtClean="0"/>
              <a:t>モデルの評価</a:t>
            </a:r>
          </a:p>
        </p:txBody>
      </p:sp>
      <p:sp>
        <p:nvSpPr>
          <p:cNvPr id="57348" name="Rectangle 3"/>
          <p:cNvSpPr>
            <a:spLocks noGrp="1" noChangeArrowheads="1"/>
          </p:cNvSpPr>
          <p:nvPr>
            <p:ph type="body" idx="1"/>
          </p:nvPr>
        </p:nvSpPr>
        <p:spPr/>
        <p:txBody>
          <a:bodyPr/>
          <a:lstStyle/>
          <a:p>
            <a:pPr eaLnBrk="1" hangingPunct="1"/>
            <a:r>
              <a:rPr lang="ja-JP" altLang="en-US" smtClean="0"/>
              <a:t>シミュレーションモデルの正当性</a:t>
            </a:r>
          </a:p>
          <a:p>
            <a:pPr lvl="1" eaLnBrk="1" hangingPunct="1"/>
            <a:r>
              <a:rPr lang="ja-JP" altLang="en-US" smtClean="0"/>
              <a:t>シミュレーションモデルは現実を正しく反映しているか？</a:t>
            </a:r>
          </a:p>
          <a:p>
            <a:pPr eaLnBrk="1" hangingPunct="1"/>
            <a:r>
              <a:rPr lang="ja-JP" altLang="en-US" smtClean="0"/>
              <a:t>統計的諸問題</a:t>
            </a:r>
          </a:p>
          <a:p>
            <a:pPr lvl="1" eaLnBrk="1" hangingPunct="1"/>
            <a:r>
              <a:rPr lang="ja-JP" altLang="en-US" smtClean="0"/>
              <a:t>ランダムな事象をどうやって規則化するか、</a:t>
            </a:r>
          </a:p>
          <a:p>
            <a:pPr lvl="1" eaLnBrk="1" hangingPunct="1"/>
            <a:r>
              <a:rPr lang="ja-JP" altLang="en-US" smtClean="0"/>
              <a:t>ランダムな現象をどのように（架空に）実現するか、</a:t>
            </a:r>
          </a:p>
          <a:p>
            <a:pPr lvl="1" eaLnBrk="1" hangingPunct="1"/>
            <a:r>
              <a:rPr lang="ja-JP" altLang="en-US" smtClean="0"/>
              <a:t>システムのモデルをどのように作り、計算するか、</a:t>
            </a:r>
          </a:p>
          <a:p>
            <a:pPr lvl="1" eaLnBrk="1" hangingPunct="1"/>
            <a:r>
              <a:rPr lang="ja-JP" altLang="en-US" smtClean="0"/>
              <a:t>得られた結果をどのように解釈するか、</a:t>
            </a:r>
          </a:p>
          <a:p>
            <a:pPr eaLnBrk="1" hangingPunct="1"/>
            <a:r>
              <a:rPr lang="ja-JP" altLang="en-US" smtClean="0"/>
              <a:t>限られた時間と予算の制約の下でどのような工夫が必要か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76BA3B0A-3654-401A-89F3-E8DF659ECE65}" type="slidenum">
              <a:rPr lang="en-US" altLang="ja-JP"/>
              <a:pPr>
                <a:defRPr/>
              </a:pPr>
              <a:t>37</a:t>
            </a:fld>
            <a:endParaRPr lang="en-US" altLang="ja-JP"/>
          </a:p>
        </p:txBody>
      </p:sp>
      <p:sp>
        <p:nvSpPr>
          <p:cNvPr id="58371" name="Rectangle 2"/>
          <p:cNvSpPr>
            <a:spLocks noGrp="1" noChangeArrowheads="1"/>
          </p:cNvSpPr>
          <p:nvPr>
            <p:ph type="title"/>
          </p:nvPr>
        </p:nvSpPr>
        <p:spPr/>
        <p:txBody>
          <a:bodyPr/>
          <a:lstStyle/>
          <a:p>
            <a:pPr eaLnBrk="1" hangingPunct="1"/>
            <a:r>
              <a:rPr lang="en-US" altLang="ja-JP" dirty="0" smtClean="0"/>
              <a:t>step 7 </a:t>
            </a:r>
            <a:r>
              <a:rPr lang="ja-JP" altLang="en-US" dirty="0" smtClean="0"/>
              <a:t>実験結果の評価</a:t>
            </a:r>
          </a:p>
        </p:txBody>
      </p:sp>
      <p:sp>
        <p:nvSpPr>
          <p:cNvPr id="58372" name="Rectangle 3"/>
          <p:cNvSpPr>
            <a:spLocks noGrp="1" noChangeArrowheads="1"/>
          </p:cNvSpPr>
          <p:nvPr>
            <p:ph type="body" idx="1"/>
          </p:nvPr>
        </p:nvSpPr>
        <p:spPr/>
        <p:txBody>
          <a:bodyPr/>
          <a:lstStyle/>
          <a:p>
            <a:pPr eaLnBrk="1" hangingPunct="1">
              <a:buFont typeface="Wingdings" pitchFamily="2" charset="2"/>
              <a:buNone/>
            </a:pPr>
            <a:r>
              <a:rPr lang="ja-JP" altLang="en-US" dirty="0" smtClean="0"/>
              <a:t>　　　　</a:t>
            </a:r>
            <a:r>
              <a:rPr lang="ja-JP" altLang="en-US" dirty="0" smtClean="0">
                <a:solidFill>
                  <a:srgbClr val="FF0000"/>
                </a:solidFill>
              </a:rPr>
              <a:t>「平均損失は </a:t>
            </a:r>
            <a:r>
              <a:rPr lang="en-US" altLang="ja-JP" dirty="0" smtClean="0">
                <a:solidFill>
                  <a:srgbClr val="FF0000"/>
                </a:solidFill>
              </a:rPr>
              <a:t>20</a:t>
            </a:r>
            <a:r>
              <a:rPr lang="ja-JP" altLang="en-US" dirty="0" smtClean="0">
                <a:solidFill>
                  <a:srgbClr val="FF0000"/>
                </a:solidFill>
              </a:rPr>
              <a:t>万</a:t>
            </a:r>
            <a:r>
              <a:rPr lang="en-US" altLang="ja-JP" dirty="0" smtClean="0">
                <a:solidFill>
                  <a:srgbClr val="FF0000"/>
                </a:solidFill>
              </a:rPr>
              <a:t>124 </a:t>
            </a:r>
            <a:r>
              <a:rPr lang="ja-JP" altLang="en-US" dirty="0" smtClean="0">
                <a:solidFill>
                  <a:srgbClr val="FF0000"/>
                </a:solidFill>
              </a:rPr>
              <a:t>円です</a:t>
            </a:r>
            <a:r>
              <a:rPr lang="ja-JP" altLang="en-US" dirty="0" err="1">
                <a:solidFill>
                  <a:srgbClr val="FF0000"/>
                </a:solidFill>
              </a:rPr>
              <a:t>っ</a:t>
            </a:r>
            <a:r>
              <a:rPr lang="ja-JP" altLang="en-US" dirty="0" smtClean="0">
                <a:solidFill>
                  <a:srgbClr val="FF0000"/>
                </a:solidFill>
              </a:rPr>
              <a:t>」</a:t>
            </a:r>
          </a:p>
          <a:p>
            <a:pPr eaLnBrk="1" hangingPunct="1"/>
            <a:endParaRPr lang="ja-JP" altLang="en-US" dirty="0" smtClean="0"/>
          </a:p>
          <a:p>
            <a:pPr eaLnBrk="1" hangingPunct="1"/>
            <a:r>
              <a:rPr lang="ja-JP" altLang="en-US" dirty="0" smtClean="0"/>
              <a:t>実験を繰り返すと、結果がその都度異なる</a:t>
            </a:r>
          </a:p>
          <a:p>
            <a:pPr eaLnBrk="1" hangingPunct="1"/>
            <a:endParaRPr lang="ja-JP" altLang="en-US" dirty="0" smtClean="0"/>
          </a:p>
          <a:p>
            <a:pPr eaLnBrk="1" hangingPunct="1">
              <a:buFont typeface="Wingdings" pitchFamily="2" charset="2"/>
              <a:buNone/>
            </a:pPr>
            <a:r>
              <a:rPr lang="ja-JP" altLang="en-US" dirty="0" smtClean="0"/>
              <a:t>    ⇔　標本調査の結果は毎回変わる</a:t>
            </a:r>
          </a:p>
          <a:p>
            <a:pPr eaLnBrk="1" hangingPunct="1"/>
            <a:endParaRPr lang="ja-JP" altLang="en-US" dirty="0" smtClean="0"/>
          </a:p>
          <a:p>
            <a:pPr eaLnBrk="1" hangingPunct="1"/>
            <a:r>
              <a:rPr lang="ja-JP" altLang="en-US" dirty="0" smtClean="0"/>
              <a:t>ある値の付近で、ある範囲内で変動する？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　在庫管理</a:t>
            </a:r>
            <a:endParaRPr kumimoji="1" lang="ja-JP" altLang="en-US" dirty="0"/>
          </a:p>
        </p:txBody>
      </p:sp>
      <p:sp>
        <p:nvSpPr>
          <p:cNvPr id="3" name="コンテンツ プレースホルダ 2"/>
          <p:cNvSpPr>
            <a:spLocks noGrp="1"/>
          </p:cNvSpPr>
          <p:nvPr>
            <p:ph idx="1"/>
          </p:nvPr>
        </p:nvSpPr>
        <p:spPr>
          <a:xfrm>
            <a:off x="527050" y="1546225"/>
            <a:ext cx="8205788" cy="4823753"/>
          </a:xfrm>
        </p:spPr>
        <p:txBody>
          <a:bodyPr/>
          <a:lstStyle/>
          <a:p>
            <a:r>
              <a:rPr kumimoji="1" lang="ja-JP" altLang="en-US" dirty="0" smtClean="0"/>
              <a:t>毎日の需要はランダムに変動している　</a:t>
            </a:r>
            <a:r>
              <a:rPr kumimoji="1" lang="ja-JP" altLang="en-US" dirty="0" smtClean="0">
                <a:sym typeface="Wingdings" pitchFamily="2" charset="2"/>
              </a:rPr>
              <a:t>　</a:t>
            </a:r>
            <a:r>
              <a:rPr kumimoji="1" lang="ja-JP" altLang="en-US" dirty="0" smtClean="0">
                <a:solidFill>
                  <a:srgbClr val="FF0000"/>
                </a:solidFill>
              </a:rPr>
              <a:t>在庫で調整</a:t>
            </a:r>
            <a:endParaRPr kumimoji="1" lang="en-US" altLang="ja-JP" dirty="0" smtClean="0">
              <a:solidFill>
                <a:srgbClr val="FF0000"/>
              </a:solidFill>
            </a:endParaRPr>
          </a:p>
          <a:p>
            <a:pPr lvl="1"/>
            <a:r>
              <a:rPr kumimoji="1" lang="ja-JP" altLang="en-US" dirty="0" smtClean="0"/>
              <a:t>在庫するとお金がかかる（保管費）</a:t>
            </a:r>
            <a:endParaRPr kumimoji="1" lang="en-US" altLang="ja-JP" dirty="0" smtClean="0"/>
          </a:p>
          <a:p>
            <a:pPr lvl="1"/>
            <a:r>
              <a:rPr kumimoji="1" lang="ja-JP" altLang="en-US" dirty="0" smtClean="0"/>
              <a:t>品切れだとお金がかかる（機会損失費）</a:t>
            </a:r>
            <a:endParaRPr kumimoji="1" lang="en-US" altLang="ja-JP" dirty="0" smtClean="0"/>
          </a:p>
          <a:p>
            <a:endParaRPr kumimoji="1" lang="en-US" altLang="ja-JP" dirty="0" smtClean="0"/>
          </a:p>
          <a:p>
            <a:pPr>
              <a:buNone/>
            </a:pPr>
            <a:r>
              <a:rPr kumimoji="1" lang="ja-JP" altLang="en-US" dirty="0" smtClean="0"/>
              <a:t>　在庫量が「何個」以下になったら「何個」発注するか？</a:t>
            </a:r>
            <a:endParaRPr kumimoji="1" lang="en-US" altLang="ja-JP" dirty="0" smtClean="0"/>
          </a:p>
          <a:p>
            <a:endParaRPr kumimoji="1" lang="en-US" altLang="ja-JP" dirty="0" smtClean="0"/>
          </a:p>
          <a:p>
            <a:pPr>
              <a:buNone/>
            </a:pPr>
            <a:r>
              <a:rPr kumimoji="1" lang="ja-JP" altLang="en-US" dirty="0" smtClean="0"/>
              <a:t>　　　　　　発注</a:t>
            </a:r>
            <a:r>
              <a:rPr kumimoji="1" lang="ja-JP" altLang="en-US" dirty="0" smtClean="0">
                <a:solidFill>
                  <a:srgbClr val="FF0000"/>
                </a:solidFill>
              </a:rPr>
              <a:t>点</a:t>
            </a:r>
            <a:r>
              <a:rPr kumimoji="1" lang="ja-JP" altLang="en-US" dirty="0" smtClean="0"/>
              <a:t>　　　　　　　　発注</a:t>
            </a:r>
            <a:r>
              <a:rPr kumimoji="1" lang="ja-JP" altLang="en-US" dirty="0" smtClean="0">
                <a:solidFill>
                  <a:srgbClr val="FF0000"/>
                </a:solidFill>
              </a:rPr>
              <a:t>量</a:t>
            </a:r>
            <a:endParaRPr kumimoji="1" lang="en-US" altLang="ja-JP" dirty="0" smtClean="0">
              <a:solidFill>
                <a:srgbClr val="FF0000"/>
              </a:solidFill>
            </a:endParaRPr>
          </a:p>
          <a:p>
            <a:pPr>
              <a:buNone/>
            </a:pPr>
            <a:r>
              <a:rPr kumimoji="1" lang="en-US" altLang="ja-JP" dirty="0" smtClean="0"/>
              <a:t>	</a:t>
            </a:r>
          </a:p>
          <a:p>
            <a:pPr>
              <a:buNone/>
            </a:pPr>
            <a:r>
              <a:rPr kumimoji="1" lang="ja-JP" altLang="en-US" sz="2000" dirty="0" smtClean="0"/>
              <a:t>　　　保管費と機会損失費のバランス　　　経済的発注量</a:t>
            </a:r>
            <a:endParaRPr kumimoji="1" lang="en-US" altLang="ja-JP" sz="2000" dirty="0" smtClean="0"/>
          </a:p>
          <a:p>
            <a:pPr>
              <a:buNone/>
            </a:pPr>
            <a:r>
              <a:rPr kumimoji="1" lang="en-US" altLang="ja-JP" dirty="0" smtClean="0"/>
              <a:t>	</a:t>
            </a:r>
          </a:p>
          <a:p>
            <a:pPr>
              <a:buNone/>
            </a:pPr>
            <a:endParaRPr kumimoji="1" lang="en-US" altLang="ja-JP" dirty="0" smtClean="0"/>
          </a:p>
        </p:txBody>
      </p:sp>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38</a:t>
            </a:fld>
            <a:endParaRPr lang="en-US" altLang="ja-JP"/>
          </a:p>
        </p:txBody>
      </p:sp>
      <p:sp>
        <p:nvSpPr>
          <p:cNvPr id="5" name="下矢印 4"/>
          <p:cNvSpPr/>
          <p:nvPr/>
        </p:nvSpPr>
        <p:spPr bwMode="auto">
          <a:xfrm>
            <a:off x="3698697" y="3092524"/>
            <a:ext cx="1140431" cy="421240"/>
          </a:xfrm>
          <a:prstGeom prst="downArrow">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6" name="上矢印 5"/>
          <p:cNvSpPr/>
          <p:nvPr/>
        </p:nvSpPr>
        <p:spPr bwMode="auto">
          <a:xfrm>
            <a:off x="2404153" y="4161036"/>
            <a:ext cx="842481" cy="4315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7" name="上矢印 6"/>
          <p:cNvSpPr/>
          <p:nvPr/>
        </p:nvSpPr>
        <p:spPr bwMode="auto">
          <a:xfrm>
            <a:off x="5763802" y="4140487"/>
            <a:ext cx="842481" cy="4315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8" name="下矢印 7"/>
          <p:cNvSpPr/>
          <p:nvPr/>
        </p:nvSpPr>
        <p:spPr bwMode="auto">
          <a:xfrm rot="10800000">
            <a:off x="2393879" y="5229548"/>
            <a:ext cx="955496" cy="410967"/>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9" name="下矢印 8"/>
          <p:cNvSpPr/>
          <p:nvPr/>
        </p:nvSpPr>
        <p:spPr bwMode="auto">
          <a:xfrm rot="10800000">
            <a:off x="5784351" y="5178177"/>
            <a:ext cx="955496" cy="410967"/>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12" name="テキスト ボックス 11"/>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227</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16C7F40A-DB66-4EC0-8F5E-6575CB038C5A}" type="slidenum">
              <a:rPr lang="en-US" altLang="ja-JP"/>
              <a:pPr>
                <a:defRPr/>
              </a:pPr>
              <a:t>39</a:t>
            </a:fld>
            <a:endParaRPr lang="en-US" altLang="ja-JP"/>
          </a:p>
        </p:txBody>
      </p:sp>
      <p:sp>
        <p:nvSpPr>
          <p:cNvPr id="59395" name="Rectangle 2"/>
          <p:cNvSpPr>
            <a:spLocks noGrp="1" noChangeArrowheads="1"/>
          </p:cNvSpPr>
          <p:nvPr>
            <p:ph type="title"/>
          </p:nvPr>
        </p:nvSpPr>
        <p:spPr/>
        <p:txBody>
          <a:bodyPr/>
          <a:lstStyle/>
          <a:p>
            <a:pPr eaLnBrk="1" hangingPunct="1"/>
            <a:r>
              <a:rPr lang="ja-JP" altLang="en-US" dirty="0" smtClean="0"/>
              <a:t>発注点方式在庫管理の現状分析</a:t>
            </a:r>
          </a:p>
        </p:txBody>
      </p:sp>
      <p:sp>
        <p:nvSpPr>
          <p:cNvPr id="59396" name="Rectangle 3"/>
          <p:cNvSpPr>
            <a:spLocks noGrp="1" noChangeArrowheads="1"/>
          </p:cNvSpPr>
          <p:nvPr>
            <p:ph type="body" idx="1"/>
          </p:nvPr>
        </p:nvSpPr>
        <p:spPr>
          <a:xfrm>
            <a:off x="527050" y="1546225"/>
            <a:ext cx="8370370" cy="4549775"/>
          </a:xfrm>
        </p:spPr>
        <p:txBody>
          <a:bodyPr/>
          <a:lstStyle/>
          <a:p>
            <a:pPr lvl="1" eaLnBrk="1" hangingPunct="1"/>
            <a:r>
              <a:rPr lang="ja-JP" altLang="en-US" dirty="0" smtClean="0"/>
              <a:t>毎期の需要は</a:t>
            </a:r>
            <a:r>
              <a:rPr lang="en-US" altLang="ja-JP" dirty="0" smtClean="0"/>
              <a:t>10</a:t>
            </a:r>
            <a:r>
              <a:rPr lang="ja-JP" altLang="en-US" dirty="0" smtClean="0"/>
              <a:t>個前後でばらついている、予測不能</a:t>
            </a:r>
            <a:endParaRPr lang="en-US" altLang="ja-JP" dirty="0" smtClean="0"/>
          </a:p>
          <a:p>
            <a:pPr lvl="1" eaLnBrk="1" hangingPunct="1"/>
            <a:r>
              <a:rPr lang="ja-JP" altLang="en-US" dirty="0" smtClean="0"/>
              <a:t>安全を見越して早め早めに発注しているが、どうも在庫がだぶつき気味なので、発注をもう少し控えたほうがよさそう</a:t>
            </a:r>
            <a:endParaRPr lang="en-US" altLang="ja-JP" dirty="0" smtClean="0"/>
          </a:p>
          <a:p>
            <a:pPr lvl="1" eaLnBrk="1" hangingPunct="1"/>
            <a:r>
              <a:rPr lang="ja-JP" altLang="en-US" dirty="0" smtClean="0"/>
              <a:t>しかし、けちをしても在庫切れをおこして売り損なうのは損</a:t>
            </a:r>
            <a:endParaRPr lang="en-US" altLang="ja-JP" dirty="0" smtClean="0"/>
          </a:p>
          <a:p>
            <a:pPr lvl="1" eaLnBrk="1" hangingPunct="1"/>
            <a:r>
              <a:rPr lang="ja-JP" altLang="en-US" dirty="0" smtClean="0"/>
              <a:t>納期（発注してから商品が届くまでの期間）は安定している</a:t>
            </a:r>
            <a:endParaRPr lang="en-US" altLang="ja-JP" dirty="0" smtClean="0"/>
          </a:p>
          <a:p>
            <a:pPr lvl="1" eaLnBrk="1" hangingPunct="1"/>
            <a:r>
              <a:rPr lang="ja-JP" altLang="en-US" dirty="0" smtClean="0"/>
              <a:t>在庫が納期中の「</a:t>
            </a:r>
            <a:r>
              <a:rPr lang="ja-JP" altLang="en-US" dirty="0" smtClean="0">
                <a:solidFill>
                  <a:srgbClr val="FF0000"/>
                </a:solidFill>
              </a:rPr>
              <a:t>予想総需要</a:t>
            </a:r>
            <a:r>
              <a:rPr lang="ja-JP" altLang="en-US" dirty="0" smtClean="0"/>
              <a:t>」を下回った時点で発注すればよい</a:t>
            </a:r>
            <a:endParaRPr lang="en-US" altLang="ja-JP" dirty="0" smtClean="0"/>
          </a:p>
          <a:p>
            <a:pPr lvl="1" eaLnBrk="1" hangingPunct="1"/>
            <a:endParaRPr lang="en-US" altLang="ja-JP" dirty="0" smtClean="0"/>
          </a:p>
          <a:p>
            <a:pPr eaLnBrk="1" hangingPunct="1"/>
            <a:r>
              <a:rPr lang="ja-JP" altLang="en-US" dirty="0" smtClean="0"/>
              <a:t>さて、どのようにすればよいのか</a:t>
            </a:r>
            <a:endParaRPr lang="en-US" altLang="ja-JP" dirty="0" smtClean="0"/>
          </a:p>
          <a:p>
            <a:pPr lvl="1" eaLnBrk="1" hangingPunct="1"/>
            <a:r>
              <a:rPr lang="ja-JP" altLang="en-US" sz="2400" dirty="0" smtClean="0"/>
              <a:t>発注点と発注量を決める問題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28E98B1F-AA4C-4CC8-8C9E-6E0E49308B36}" type="slidenum">
              <a:rPr lang="en-US" altLang="ja-JP"/>
              <a:pPr>
                <a:defRPr/>
              </a:pPr>
              <a:t>4</a:t>
            </a:fld>
            <a:endParaRPr lang="en-US" altLang="ja-JP"/>
          </a:p>
        </p:txBody>
      </p:sp>
      <p:sp>
        <p:nvSpPr>
          <p:cNvPr id="20483" name="Rectangle 2"/>
          <p:cNvSpPr>
            <a:spLocks noGrp="1" noChangeArrowheads="1"/>
          </p:cNvSpPr>
          <p:nvPr>
            <p:ph type="title"/>
          </p:nvPr>
        </p:nvSpPr>
        <p:spPr/>
        <p:txBody>
          <a:bodyPr/>
          <a:lstStyle/>
          <a:p>
            <a:pPr eaLnBrk="1" hangingPunct="1"/>
            <a:r>
              <a:rPr lang="ja-JP" altLang="en-US" smtClean="0"/>
              <a:t>経営シミュレーション</a:t>
            </a:r>
          </a:p>
        </p:txBody>
      </p:sp>
      <p:sp>
        <p:nvSpPr>
          <p:cNvPr id="20484" name="Rectangle 3"/>
          <p:cNvSpPr>
            <a:spLocks noGrp="1" noChangeArrowheads="1"/>
          </p:cNvSpPr>
          <p:nvPr>
            <p:ph type="body" idx="1"/>
          </p:nvPr>
        </p:nvSpPr>
        <p:spPr/>
        <p:txBody>
          <a:bodyPr/>
          <a:lstStyle/>
          <a:p>
            <a:pPr eaLnBrk="1" hangingPunct="1"/>
            <a:r>
              <a:rPr lang="ja-JP" altLang="en-US" dirty="0" smtClean="0"/>
              <a:t>ローンの返済、金利、返済条件</a:t>
            </a:r>
          </a:p>
          <a:p>
            <a:pPr lvl="1" eaLnBrk="1" hangingPunct="1"/>
            <a:r>
              <a:rPr lang="ja-JP" altLang="en-US" dirty="0" smtClean="0"/>
              <a:t>２００万円を３年で返す場合の月々の返済額は？</a:t>
            </a:r>
          </a:p>
          <a:p>
            <a:pPr eaLnBrk="1" hangingPunct="1"/>
            <a:r>
              <a:rPr lang="en-US" altLang="ja-JP" dirty="0" smtClean="0"/>
              <a:t>What-if </a:t>
            </a:r>
            <a:r>
              <a:rPr lang="ja-JP" altLang="en-US" dirty="0" smtClean="0"/>
              <a:t>分析（</a:t>
            </a:r>
            <a:r>
              <a:rPr lang="en-US" altLang="ja-JP" dirty="0" smtClean="0"/>
              <a:t>EXCEL</a:t>
            </a:r>
            <a:r>
              <a:rPr lang="ja-JP" altLang="en-US" dirty="0" smtClean="0"/>
              <a:t>）</a:t>
            </a:r>
          </a:p>
          <a:p>
            <a:pPr eaLnBrk="1" hangingPunct="1"/>
            <a:r>
              <a:rPr lang="ja-JP" altLang="en-US" dirty="0" smtClean="0"/>
              <a:t>計算の手順は分かっているが、計算量が膨大</a:t>
            </a:r>
          </a:p>
          <a:p>
            <a:pPr eaLnBrk="1" hangingPunct="1"/>
            <a:r>
              <a:rPr lang="ja-JP" altLang="en-US" dirty="0" smtClean="0"/>
              <a:t>投資計画、資金回収</a:t>
            </a:r>
          </a:p>
          <a:p>
            <a:pPr eaLnBrk="1" hangingPunct="1"/>
            <a:r>
              <a:rPr lang="ja-JP" altLang="en-US" dirty="0" smtClean="0"/>
              <a:t>保険の掛け金</a:t>
            </a:r>
            <a:endParaRPr lang="en-US" altLang="ja-JP"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5680F847-E6AF-48D7-959C-338AD09A47D0}" type="slidenum">
              <a:rPr lang="en-US" altLang="ja-JP"/>
              <a:pPr>
                <a:defRPr/>
              </a:pPr>
              <a:t>40</a:t>
            </a:fld>
            <a:endParaRPr lang="en-US" altLang="ja-JP"/>
          </a:p>
        </p:txBody>
      </p:sp>
      <p:sp>
        <p:nvSpPr>
          <p:cNvPr id="62467" name="Rectangle 2"/>
          <p:cNvSpPr>
            <a:spLocks noGrp="1" noChangeArrowheads="1"/>
          </p:cNvSpPr>
          <p:nvPr>
            <p:ph type="title"/>
          </p:nvPr>
        </p:nvSpPr>
        <p:spPr/>
        <p:txBody>
          <a:bodyPr/>
          <a:lstStyle/>
          <a:p>
            <a:pPr eaLnBrk="1" hangingPunct="1"/>
            <a:r>
              <a:rPr lang="ja-JP" altLang="en-US" smtClean="0"/>
              <a:t>シミュレーションの目的</a:t>
            </a:r>
          </a:p>
        </p:txBody>
      </p:sp>
      <mc:AlternateContent xmlns:mc="http://schemas.openxmlformats.org/markup-compatibility/2006" xmlns:a14="http://schemas.microsoft.com/office/drawing/2010/main">
        <mc:Choice Requires="a14">
          <p:sp>
            <p:nvSpPr>
              <p:cNvPr id="62468" name="Rectangle 3"/>
              <p:cNvSpPr>
                <a:spLocks noGrp="1" noChangeArrowheads="1"/>
              </p:cNvSpPr>
              <p:nvPr>
                <p:ph type="body" idx="1"/>
              </p:nvPr>
            </p:nvSpPr>
            <p:spPr/>
            <p:txBody>
              <a:bodyPr/>
              <a:lstStyle/>
              <a:p>
                <a:pPr eaLnBrk="1" hangingPunct="1"/>
                <a:r>
                  <a:rPr lang="ja-JP" altLang="en-US" dirty="0" smtClean="0"/>
                  <a:t>発注点方式：在庫がある量以下になったら発注する</a:t>
                </a:r>
                <a:endParaRPr lang="en-US" altLang="ja-JP" dirty="0" smtClean="0"/>
              </a:p>
              <a:p>
                <a:pPr eaLnBrk="1" hangingPunct="1"/>
                <a:r>
                  <a:rPr lang="ja-JP" altLang="en-US" dirty="0" smtClean="0"/>
                  <a:t>決定変数</a:t>
                </a:r>
                <a:endParaRPr lang="en-US" altLang="ja-JP" dirty="0" smtClean="0"/>
              </a:p>
              <a:p>
                <a:pPr lvl="1" eaLnBrk="1" hangingPunct="1"/>
                <a:r>
                  <a:rPr lang="ja-JP" altLang="en-US" dirty="0" smtClean="0"/>
                  <a:t>発注点（発注しなければいけない在庫水準）</a:t>
                </a:r>
                <a:r>
                  <a:rPr lang="en-US" altLang="ja-JP" dirty="0" smtClean="0"/>
                  <a:t>s</a:t>
                </a:r>
              </a:p>
              <a:p>
                <a:pPr lvl="2" eaLnBrk="1" hangingPunct="1"/>
                <a:r>
                  <a:rPr lang="ja-JP" altLang="en-US" dirty="0" smtClean="0"/>
                  <a:t>納期分の需要が必要</a:t>
                </a:r>
                <a:endParaRPr lang="en-US" altLang="ja-JP" dirty="0" smtClean="0"/>
              </a:p>
              <a:p>
                <a:pPr lvl="2" eaLnBrk="1" hangingPunct="1"/>
                <a:r>
                  <a:rPr lang="ja-JP" altLang="en-US" dirty="0" smtClean="0"/>
                  <a:t>平均以上の需要があった場合に手当が必要（</a:t>
                </a:r>
                <a:r>
                  <a:rPr lang="ja-JP" altLang="en-US" dirty="0" smtClean="0">
                    <a:solidFill>
                      <a:srgbClr val="FF0000"/>
                    </a:solidFill>
                  </a:rPr>
                  <a:t>安全在庫</a:t>
                </a:r>
                <a:r>
                  <a:rPr lang="ja-JP" altLang="en-US" dirty="0" smtClean="0"/>
                  <a:t>）</a:t>
                </a:r>
                <a:endParaRPr lang="en-US" altLang="ja-JP" dirty="0" smtClean="0"/>
              </a:p>
              <a:p>
                <a:pPr lvl="1" eaLnBrk="1" hangingPunct="1"/>
                <a:r>
                  <a:rPr lang="ja-JP" altLang="en-US" dirty="0" smtClean="0"/>
                  <a:t>発注量 </a:t>
                </a:r>
                <a14:m>
                  <m:oMath xmlns:m="http://schemas.openxmlformats.org/officeDocument/2006/math">
                    <m:r>
                      <a:rPr lang="en-US" altLang="ja-JP" i="1">
                        <a:latin typeface="Cambria Math"/>
                      </a:rPr>
                      <m:t>𝑸</m:t>
                    </m:r>
                  </m:oMath>
                </a14:m>
                <a:endParaRPr lang="en-US" altLang="ja-JP" dirty="0" smtClean="0"/>
              </a:p>
              <a:p>
                <a:pPr lvl="2" eaLnBrk="1" hangingPunct="1"/>
                <a:r>
                  <a:rPr lang="ja-JP" altLang="en-US" dirty="0" smtClean="0"/>
                  <a:t>平均的には一定需要で見積もればよい（</a:t>
                </a:r>
                <a:r>
                  <a:rPr lang="ja-JP" altLang="en-US" dirty="0" smtClean="0">
                    <a:solidFill>
                      <a:srgbClr val="FF0000"/>
                    </a:solidFill>
                  </a:rPr>
                  <a:t>経済的発注量</a:t>
                </a:r>
                <a:r>
                  <a:rPr lang="ja-JP" altLang="en-US" dirty="0" smtClean="0"/>
                  <a:t>）</a:t>
                </a:r>
                <a:endParaRPr lang="en-US" altLang="ja-JP" dirty="0" smtClean="0"/>
              </a:p>
              <a:p>
                <a:pPr eaLnBrk="1" hangingPunct="1"/>
                <a:r>
                  <a:rPr lang="ja-JP" altLang="en-US" dirty="0" smtClean="0"/>
                  <a:t>目的関数</a:t>
                </a:r>
                <a:endParaRPr lang="en-US" altLang="ja-JP" dirty="0" smtClean="0"/>
              </a:p>
              <a:p>
                <a:pPr lvl="1" eaLnBrk="1" hangingPunct="1"/>
                <a:r>
                  <a:rPr lang="ja-JP" altLang="en-US" dirty="0" smtClean="0"/>
                  <a:t>総費用 </a:t>
                </a:r>
                <a14:m>
                  <m:oMath xmlns:m="http://schemas.openxmlformats.org/officeDocument/2006/math">
                    <m:r>
                      <a:rPr lang="en-US" altLang="ja-JP" b="1" i="1" smtClean="0">
                        <a:latin typeface="Cambria Math"/>
                      </a:rPr>
                      <m:t>𝒇</m:t>
                    </m:r>
                    <m:d>
                      <m:dPr>
                        <m:ctrlPr>
                          <a:rPr lang="en-US" altLang="ja-JP" b="1" i="1" smtClean="0">
                            <a:latin typeface="Cambria Math"/>
                          </a:rPr>
                        </m:ctrlPr>
                      </m:dPr>
                      <m:e>
                        <m:r>
                          <a:rPr lang="en-US" altLang="ja-JP" b="1" i="1" smtClean="0">
                            <a:latin typeface="Cambria Math"/>
                          </a:rPr>
                          <m:t>𝒔</m:t>
                        </m:r>
                        <m:r>
                          <a:rPr lang="en-US" altLang="ja-JP" b="1" i="1" smtClean="0">
                            <a:latin typeface="Cambria Math"/>
                          </a:rPr>
                          <m:t>,</m:t>
                        </m:r>
                        <m:r>
                          <a:rPr lang="en-US" altLang="ja-JP" b="1" i="1" smtClean="0">
                            <a:latin typeface="Cambria Math"/>
                          </a:rPr>
                          <m:t>𝑸</m:t>
                        </m:r>
                      </m:e>
                    </m:d>
                  </m:oMath>
                </a14:m>
                <a:r>
                  <a:rPr lang="en-US" altLang="ja-JP" dirty="0" smtClean="0"/>
                  <a:t> </a:t>
                </a:r>
                <a:r>
                  <a:rPr lang="ja-JP" altLang="en-US" dirty="0" smtClean="0"/>
                  <a:t>の最小化</a:t>
                </a:r>
                <a:endParaRPr lang="en-US" altLang="ja-JP" dirty="0" smtClean="0"/>
              </a:p>
              <a:p>
                <a:pPr lvl="1" eaLnBrk="1" hangingPunct="1"/>
                <a:endParaRPr lang="en-US" altLang="ja-JP" dirty="0" smtClean="0"/>
              </a:p>
            </p:txBody>
          </p:sp>
        </mc:Choice>
        <mc:Fallback xmlns="">
          <p:sp>
            <p:nvSpPr>
              <p:cNvPr id="62468" name="Rectangle 3"/>
              <p:cNvSpPr>
                <a:spLocks noGrp="1" noRot="1" noChangeAspect="1" noMove="1" noResize="1" noEditPoints="1" noAdjustHandles="1" noChangeArrowheads="1" noChangeShapeType="1" noTextEdit="1"/>
              </p:cNvSpPr>
              <p:nvPr>
                <p:ph type="body" idx="1"/>
              </p:nvPr>
            </p:nvSpPr>
            <p:spPr>
              <a:blipFill rotWithShape="1">
                <a:blip r:embed="rId3"/>
                <a:stretch>
                  <a:fillRect l="-74" t="-804"/>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98304E60-B434-44E8-A20B-BE4E282068CD}" type="slidenum">
              <a:rPr lang="en-US" altLang="ja-JP"/>
              <a:pPr>
                <a:defRPr/>
              </a:pPr>
              <a:t>41</a:t>
            </a:fld>
            <a:endParaRPr lang="en-US" altLang="ja-JP"/>
          </a:p>
        </p:txBody>
      </p:sp>
      <p:sp>
        <p:nvSpPr>
          <p:cNvPr id="60419" name="Rectangle 2"/>
          <p:cNvSpPr>
            <a:spLocks noGrp="1" noChangeArrowheads="1"/>
          </p:cNvSpPr>
          <p:nvPr>
            <p:ph type="title"/>
          </p:nvPr>
        </p:nvSpPr>
        <p:spPr/>
        <p:txBody>
          <a:bodyPr/>
          <a:lstStyle/>
          <a:p>
            <a:pPr eaLnBrk="1" hangingPunct="1"/>
            <a:r>
              <a:rPr lang="ja-JP" altLang="en-US" dirty="0" smtClean="0"/>
              <a:t>準備　需要分析</a:t>
            </a:r>
          </a:p>
        </p:txBody>
      </p:sp>
      <p:sp>
        <p:nvSpPr>
          <p:cNvPr id="60420" name="Rectangle 3"/>
          <p:cNvSpPr>
            <a:spLocks noGrp="1" noChangeArrowheads="1"/>
          </p:cNvSpPr>
          <p:nvPr>
            <p:ph type="body" idx="1"/>
          </p:nvPr>
        </p:nvSpPr>
        <p:spPr>
          <a:xfrm>
            <a:off x="527050" y="1546225"/>
            <a:ext cx="8205788" cy="2025650"/>
          </a:xfrm>
        </p:spPr>
        <p:txBody>
          <a:bodyPr/>
          <a:lstStyle/>
          <a:p>
            <a:pPr eaLnBrk="1" hangingPunct="1"/>
            <a:r>
              <a:rPr lang="ja-JP" altLang="en-US" dirty="0" smtClean="0"/>
              <a:t>過去データから平均値、標準偏差を計算する</a:t>
            </a:r>
            <a:endParaRPr lang="en-US" altLang="ja-JP" dirty="0" smtClean="0"/>
          </a:p>
          <a:p>
            <a:pPr eaLnBrk="1" hangingPunct="1"/>
            <a:r>
              <a:rPr lang="ja-JP" altLang="en-US" dirty="0" smtClean="0"/>
              <a:t>度数分布、ヒストグラムを描く</a:t>
            </a:r>
            <a:endParaRPr lang="en-US" altLang="ja-JP" dirty="0" smtClean="0"/>
          </a:p>
          <a:p>
            <a:pPr eaLnBrk="1" hangingPunct="1"/>
            <a:r>
              <a:rPr lang="ja-JP" altLang="en-US" dirty="0" smtClean="0"/>
              <a:t>分布を当てはめる（この場合は正規分布？）</a:t>
            </a:r>
            <a:endParaRPr lang="en-US" altLang="ja-JP" dirty="0" smtClean="0"/>
          </a:p>
          <a:p>
            <a:pPr eaLnBrk="1" hangingPunct="1"/>
            <a:endParaRPr lang="ja-JP" altLang="en-US" dirty="0" smtClean="0"/>
          </a:p>
        </p:txBody>
      </p:sp>
      <p:graphicFrame>
        <p:nvGraphicFramePr>
          <p:cNvPr id="6" name="グラフ 5"/>
          <p:cNvGraphicFramePr>
            <a:graphicFrameLocks/>
          </p:cNvGraphicFramePr>
          <p:nvPr>
            <p:extLst>
              <p:ext uri="{D42A27DB-BD31-4B8C-83A1-F6EECF244321}">
                <p14:modId xmlns:p14="http://schemas.microsoft.com/office/powerpoint/2010/main" val="3892314614"/>
              </p:ext>
            </p:extLst>
          </p:nvPr>
        </p:nvGraphicFramePr>
        <p:xfrm>
          <a:off x="1912917" y="3712684"/>
          <a:ext cx="4983641" cy="23603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72803D31-03D1-423D-8944-72EE2687A2E4}" type="slidenum">
              <a:rPr lang="en-US" altLang="ja-JP"/>
              <a:pPr>
                <a:defRPr/>
              </a:pPr>
              <a:t>42</a:t>
            </a:fld>
            <a:endParaRPr lang="en-US" altLang="ja-JP"/>
          </a:p>
        </p:txBody>
      </p:sp>
      <p:sp>
        <p:nvSpPr>
          <p:cNvPr id="61443" name="Rectangle 2"/>
          <p:cNvSpPr>
            <a:spLocks noGrp="1" noChangeArrowheads="1"/>
          </p:cNvSpPr>
          <p:nvPr>
            <p:ph type="title"/>
          </p:nvPr>
        </p:nvSpPr>
        <p:spPr/>
        <p:txBody>
          <a:bodyPr/>
          <a:lstStyle/>
          <a:p>
            <a:pPr eaLnBrk="1" hangingPunct="1"/>
            <a:r>
              <a:rPr lang="en-US" altLang="ja-JP" dirty="0" smtClean="0"/>
              <a:t>step</a:t>
            </a:r>
            <a:r>
              <a:rPr lang="ja-JP" altLang="en-US" dirty="0"/>
              <a:t> </a:t>
            </a:r>
            <a:r>
              <a:rPr lang="en-US" altLang="ja-JP" dirty="0" smtClean="0"/>
              <a:t>1 </a:t>
            </a:r>
            <a:r>
              <a:rPr lang="ja-JP" altLang="en-US" dirty="0" smtClean="0"/>
              <a:t>モデル化</a:t>
            </a:r>
          </a:p>
        </p:txBody>
      </p:sp>
      <mc:AlternateContent xmlns:mc="http://schemas.openxmlformats.org/markup-compatibility/2006" xmlns:a14="http://schemas.microsoft.com/office/drawing/2010/main">
        <mc:Choice Requires="a14">
          <p:sp>
            <p:nvSpPr>
              <p:cNvPr id="61444" name="Rectangle 3"/>
              <p:cNvSpPr>
                <a:spLocks noGrp="1" noChangeArrowheads="1"/>
              </p:cNvSpPr>
              <p:nvPr>
                <p:ph type="body" idx="1"/>
              </p:nvPr>
            </p:nvSpPr>
            <p:spPr/>
            <p:txBody>
              <a:bodyPr/>
              <a:lstStyle/>
              <a:p>
                <a:pPr eaLnBrk="1" hangingPunct="1"/>
                <a:r>
                  <a:rPr lang="ja-JP" altLang="en-US" dirty="0" smtClean="0"/>
                  <a:t>毎日の在庫量の動きを追いかける</a:t>
                </a:r>
                <a:endParaRPr lang="en-US" altLang="ja-JP" dirty="0" smtClean="0"/>
              </a:p>
              <a:p>
                <a:pPr lvl="1" eaLnBrk="1" hangingPunct="1"/>
                <a14:m>
                  <m:oMath xmlns:m="http://schemas.openxmlformats.org/officeDocument/2006/math">
                    <m:r>
                      <a:rPr lang="en-US" altLang="ja-JP" b="1" i="1" smtClean="0">
                        <a:latin typeface="Cambria Math"/>
                      </a:rPr>
                      <m:t>𝑾</m:t>
                    </m:r>
                    <m:r>
                      <a:rPr lang="en-US" altLang="ja-JP" b="1" i="1" smtClean="0">
                        <a:latin typeface="Cambria Math"/>
                      </a:rPr>
                      <m:t>(</m:t>
                    </m:r>
                    <m:r>
                      <a:rPr lang="en-US" altLang="ja-JP" b="1" i="1" smtClean="0">
                        <a:latin typeface="Cambria Math"/>
                      </a:rPr>
                      <m:t>𝒏</m:t>
                    </m:r>
                    <m:r>
                      <a:rPr lang="en-US" altLang="ja-JP" b="1" i="1" smtClean="0">
                        <a:latin typeface="Cambria Math"/>
                      </a:rPr>
                      <m:t>)</m:t>
                    </m:r>
                  </m:oMath>
                </a14:m>
                <a:r>
                  <a:rPr lang="en-US" altLang="ja-JP" dirty="0" smtClean="0"/>
                  <a:t> </a:t>
                </a:r>
                <a:r>
                  <a:rPr lang="ja-JP" altLang="en-US" dirty="0" smtClean="0"/>
                  <a:t>：</a:t>
                </a:r>
                <a:r>
                  <a:rPr lang="en-US" altLang="ja-JP" dirty="0" smtClean="0"/>
                  <a:t>n</a:t>
                </a:r>
                <a:r>
                  <a:rPr lang="ja-JP" altLang="en-US" dirty="0" smtClean="0"/>
                  <a:t>日目の朝の在庫量</a:t>
                </a:r>
                <a:r>
                  <a:rPr lang="en-US" altLang="ja-JP" dirty="0" smtClean="0"/>
                  <a:t> 	</a:t>
                </a:r>
                <a:r>
                  <a:rPr lang="en-US" altLang="ja-JP" dirty="0"/>
                  <a:t> </a:t>
                </a:r>
                <a14:m>
                  <m:oMath xmlns:m="http://schemas.openxmlformats.org/officeDocument/2006/math">
                    <m:r>
                      <a:rPr lang="en-US" altLang="ja-JP" b="1" i="1" smtClean="0">
                        <a:latin typeface="Cambria Math"/>
                      </a:rPr>
                      <m:t>𝑫</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日目の需要量</a:t>
                </a:r>
                <a:endParaRPr lang="en-US" altLang="ja-JP" dirty="0" smtClean="0"/>
              </a:p>
              <a:p>
                <a:pPr lvl="1" eaLnBrk="1" hangingPunct="1"/>
                <a14:m>
                  <m:oMath xmlns:m="http://schemas.openxmlformats.org/officeDocument/2006/math">
                    <m:r>
                      <a:rPr lang="en-US" altLang="ja-JP" b="1" i="1" smtClean="0">
                        <a:latin typeface="Cambria Math"/>
                      </a:rPr>
                      <m:t>𝒁</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日目の終りの在庫量</a:t>
                </a:r>
                <a:r>
                  <a:rPr lang="en-US" altLang="ja-JP" dirty="0" smtClean="0"/>
                  <a:t>	</a:t>
                </a:r>
                <a:r>
                  <a:rPr lang="en-US" altLang="ja-JP" dirty="0"/>
                  <a:t> </a:t>
                </a:r>
                <a14:m>
                  <m:oMath xmlns:m="http://schemas.openxmlformats.org/officeDocument/2006/math">
                    <m:r>
                      <a:rPr lang="en-US" altLang="ja-JP" b="1" i="1" smtClean="0">
                        <a:latin typeface="Cambria Math"/>
                      </a:rPr>
                      <m:t>𝑹</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日目の発注量</a:t>
                </a:r>
                <a:endParaRPr lang="en-US" altLang="ja-JP" dirty="0" smtClean="0"/>
              </a:p>
              <a:p>
                <a:pPr lvl="1" eaLnBrk="1" hangingPunct="1"/>
                <a:endParaRPr lang="en-US" altLang="ja-JP" dirty="0" smtClean="0"/>
              </a:p>
              <a:p>
                <a:pPr eaLnBrk="1" hangingPunct="1"/>
                <a:r>
                  <a:rPr lang="ja-JP" altLang="en-US" dirty="0" smtClean="0"/>
                  <a:t>費用を計算する</a:t>
                </a:r>
                <a:endParaRPr lang="en-US" altLang="ja-JP" dirty="0" smtClean="0"/>
              </a:p>
              <a:p>
                <a:pPr lvl="1" eaLnBrk="1" hangingPunct="1"/>
                <a14:m>
                  <m:oMath xmlns:m="http://schemas.openxmlformats.org/officeDocument/2006/math">
                    <m:r>
                      <a:rPr lang="en-US" altLang="ja-JP" b="1" i="1" smtClean="0">
                        <a:latin typeface="Cambria Math"/>
                      </a:rPr>
                      <m:t>𝑩</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日目の保管費</a:t>
                </a:r>
                <a:r>
                  <a:rPr lang="en-US" altLang="ja-JP" dirty="0" smtClean="0"/>
                  <a:t>		</a:t>
                </a:r>
                <a:r>
                  <a:rPr lang="en-US" altLang="ja-JP" dirty="0"/>
                  <a:t> </a:t>
                </a:r>
                <a14:m>
                  <m:oMath xmlns:m="http://schemas.openxmlformats.org/officeDocument/2006/math">
                    <m:r>
                      <a:rPr lang="en-US" altLang="ja-JP" b="1" i="1" smtClean="0">
                        <a:latin typeface="Cambria Math"/>
                      </a:rPr>
                      <m:t>𝑪</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日目の発注費</a:t>
                </a:r>
                <a:endParaRPr lang="en-US" altLang="ja-JP" dirty="0" smtClean="0"/>
              </a:p>
              <a:p>
                <a:pPr lvl="1" eaLnBrk="1" hangingPunct="1"/>
                <a14:m>
                  <m:oMath xmlns:m="http://schemas.openxmlformats.org/officeDocument/2006/math">
                    <m:r>
                      <a:rPr lang="en-US" altLang="ja-JP" i="1">
                        <a:latin typeface="Cambria Math"/>
                      </a:rPr>
                      <m:t>𝑨</m:t>
                    </m:r>
                    <m:r>
                      <a:rPr lang="en-US" altLang="ja-JP" i="1">
                        <a:latin typeface="Cambria Math"/>
                      </a:rPr>
                      <m:t>(</m:t>
                    </m:r>
                    <m:r>
                      <a:rPr lang="en-US" altLang="ja-JP" i="1">
                        <a:latin typeface="Cambria Math"/>
                      </a:rPr>
                      <m:t>𝒏</m:t>
                    </m:r>
                    <m:r>
                      <a:rPr lang="en-US" altLang="ja-JP" i="1">
                        <a:latin typeface="Cambria Math"/>
                      </a:rPr>
                      <m:t>) </m:t>
                    </m:r>
                  </m:oMath>
                </a14:m>
                <a:r>
                  <a:rPr lang="ja-JP" altLang="en-US" dirty="0"/>
                  <a:t>：</a:t>
                </a:r>
                <a:r>
                  <a:rPr lang="en-US" altLang="ja-JP" dirty="0"/>
                  <a:t>n</a:t>
                </a:r>
                <a:r>
                  <a:rPr lang="ja-JP" altLang="en-US" dirty="0"/>
                  <a:t>日目の売り上げ収入</a:t>
                </a:r>
                <a:r>
                  <a:rPr lang="en-US" altLang="ja-JP" dirty="0"/>
                  <a:t>	 </a:t>
                </a:r>
                <a14:m>
                  <m:oMath xmlns:m="http://schemas.openxmlformats.org/officeDocument/2006/math">
                    <m:r>
                      <a:rPr lang="en-US" altLang="ja-JP" i="1">
                        <a:latin typeface="Cambria Math"/>
                      </a:rPr>
                      <m:t>𝑬</m:t>
                    </m:r>
                    <m:r>
                      <a:rPr lang="en-US" altLang="ja-JP" i="1">
                        <a:latin typeface="Cambria Math"/>
                      </a:rPr>
                      <m:t>(</m:t>
                    </m:r>
                    <m:r>
                      <a:rPr lang="en-US" altLang="ja-JP" i="1">
                        <a:latin typeface="Cambria Math"/>
                      </a:rPr>
                      <m:t>𝒏</m:t>
                    </m:r>
                    <m:r>
                      <a:rPr lang="en-US" altLang="ja-JP" i="1">
                        <a:latin typeface="Cambria Math"/>
                      </a:rPr>
                      <m:t>) </m:t>
                    </m:r>
                  </m:oMath>
                </a14:m>
                <a:r>
                  <a:rPr lang="ja-JP" altLang="en-US" dirty="0"/>
                  <a:t>： </a:t>
                </a:r>
                <a:r>
                  <a:rPr lang="en-US" altLang="ja-JP" dirty="0"/>
                  <a:t>n</a:t>
                </a:r>
                <a:r>
                  <a:rPr lang="ja-JP" altLang="en-US" dirty="0"/>
                  <a:t>日目の機会損失費</a:t>
                </a:r>
                <a:endParaRPr lang="en-US" altLang="ja-JP" dirty="0"/>
              </a:p>
              <a:p>
                <a:pPr lvl="1" eaLnBrk="1" hangingPunct="1"/>
                <a14:m>
                  <m:oMath xmlns:m="http://schemas.openxmlformats.org/officeDocument/2006/math">
                    <m:r>
                      <a:rPr lang="en-US" altLang="ja-JP" b="1" i="1" smtClean="0">
                        <a:latin typeface="Cambria Math"/>
                      </a:rPr>
                      <m:t>𝑷</m:t>
                    </m:r>
                    <m:r>
                      <a:rPr lang="en-US" altLang="ja-JP" i="1">
                        <a:latin typeface="Cambria Math"/>
                      </a:rPr>
                      <m:t>(</m:t>
                    </m:r>
                    <m:r>
                      <a:rPr lang="en-US" altLang="ja-JP" i="1">
                        <a:latin typeface="Cambria Math"/>
                      </a:rPr>
                      <m:t>𝒏</m:t>
                    </m:r>
                    <m:r>
                      <a:rPr lang="en-US" altLang="ja-JP" i="1">
                        <a:latin typeface="Cambria Math"/>
                      </a:rPr>
                      <m:t>) </m:t>
                    </m:r>
                  </m:oMath>
                </a14:m>
                <a:r>
                  <a:rPr lang="ja-JP" altLang="en-US" dirty="0" smtClean="0"/>
                  <a:t>： </a:t>
                </a:r>
                <a:r>
                  <a:rPr lang="en-US" altLang="ja-JP" dirty="0" smtClean="0"/>
                  <a:t>n</a:t>
                </a:r>
                <a:r>
                  <a:rPr lang="ja-JP" altLang="en-US" dirty="0" smtClean="0"/>
                  <a:t>日目の粗利（収入マイナス費用）</a:t>
                </a:r>
              </a:p>
            </p:txBody>
          </p:sp>
        </mc:Choice>
        <mc:Fallback xmlns="">
          <p:sp>
            <p:nvSpPr>
              <p:cNvPr id="61444"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48" t="-804"/>
                </a:stretch>
              </a:blipFill>
            </p:spPr>
            <p:txBody>
              <a:bodyPr/>
              <a:lstStyle/>
              <a:p>
                <a:r>
                  <a:rPr lang="ja-JP" altLang="en-US">
                    <a:noFill/>
                  </a:rPr>
                  <a:t> </a:t>
                </a:r>
              </a:p>
            </p:txBody>
          </p:sp>
        </mc:Fallback>
      </mc:AlternateContent>
      <p:sp>
        <p:nvSpPr>
          <p:cNvPr id="6" name="テキスト ボックス 5"/>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step 2 </a:t>
            </a:r>
            <a:r>
              <a:rPr kumimoji="1" lang="ja-JP" altLang="en-US" dirty="0" smtClean="0"/>
              <a:t>プログラミング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pPr lvl="1"/>
                <a:r>
                  <a:rPr kumimoji="1" lang="ja-JP" altLang="en-US" dirty="0" smtClean="0"/>
                  <a:t>（今回は </a:t>
                </a:r>
                <a:r>
                  <a:rPr kumimoji="1" lang="en-US" altLang="ja-JP" dirty="0" smtClean="0"/>
                  <a:t>Excel</a:t>
                </a:r>
                <a:r>
                  <a:rPr kumimoji="1" lang="ja-JP" altLang="en-US" dirty="0" smtClean="0"/>
                  <a:t>）</a:t>
                </a:r>
                <a:r>
                  <a:rPr kumimoji="1" lang="ja-JP" altLang="en-US" dirty="0" smtClean="0">
                    <a:sym typeface="Wingdings" pitchFamily="2" charset="2"/>
                  </a:rPr>
                  <a:t>　Ｃでやってごらんなさい</a:t>
                </a:r>
                <a:endParaRPr kumimoji="1" lang="en-US" altLang="ja-JP" dirty="0" smtClean="0"/>
              </a:p>
              <a:p>
                <a:r>
                  <a:rPr kumimoji="1" lang="ja-JP" altLang="en-US" dirty="0" smtClean="0"/>
                  <a:t>「</a:t>
                </a:r>
                <a14:m>
                  <m:oMath xmlns:m="http://schemas.openxmlformats.org/officeDocument/2006/math">
                    <m:r>
                      <a:rPr kumimoji="1" lang="en-US" altLang="ja-JP" sz="2000" b="1" i="1" smtClean="0">
                        <a:latin typeface="Cambria Math"/>
                      </a:rPr>
                      <m:t>𝒁</m:t>
                    </m:r>
                    <m:d>
                      <m:dPr>
                        <m:ctrlPr>
                          <a:rPr kumimoji="1" lang="en-US" altLang="ja-JP" sz="2000" b="1" i="1" smtClean="0">
                            <a:latin typeface="Cambria Math"/>
                          </a:rPr>
                        </m:ctrlPr>
                      </m:dPr>
                      <m:e>
                        <m:r>
                          <a:rPr kumimoji="1" lang="en-US" altLang="ja-JP" sz="2000" b="1" i="1" smtClean="0">
                            <a:latin typeface="Cambria Math"/>
                          </a:rPr>
                          <m:t>𝒏</m:t>
                        </m:r>
                      </m:e>
                    </m:d>
                    <m:r>
                      <a:rPr kumimoji="1" lang="en-US" altLang="ja-JP" sz="2000" b="1" i="1" smtClean="0">
                        <a:latin typeface="Cambria Math"/>
                      </a:rPr>
                      <m:t>=</m:t>
                    </m:r>
                    <m:r>
                      <a:rPr kumimoji="1" lang="en-US" altLang="ja-JP" sz="2000" b="1" i="1" smtClean="0">
                        <a:latin typeface="Cambria Math"/>
                      </a:rPr>
                      <m:t>𝒎𝒂𝒙</m:t>
                    </m:r>
                    <m:d>
                      <m:dPr>
                        <m:begChr m:val="{"/>
                        <m:endChr m:val="}"/>
                        <m:ctrlPr>
                          <a:rPr kumimoji="1" lang="en-US" altLang="ja-JP" sz="2000" b="1" i="1" smtClean="0">
                            <a:latin typeface="Cambria Math"/>
                          </a:rPr>
                        </m:ctrlPr>
                      </m:dPr>
                      <m:e>
                        <m:r>
                          <a:rPr kumimoji="1" lang="en-US" altLang="ja-JP" sz="2000" b="1" i="1" smtClean="0">
                            <a:latin typeface="Cambria Math"/>
                          </a:rPr>
                          <m:t>𝑾</m:t>
                        </m:r>
                        <m:d>
                          <m:dPr>
                            <m:ctrlPr>
                              <a:rPr kumimoji="1" lang="en-US" altLang="ja-JP" sz="2000" b="1" i="1" smtClean="0">
                                <a:latin typeface="Cambria Math"/>
                              </a:rPr>
                            </m:ctrlPr>
                          </m:dPr>
                          <m:e>
                            <m:r>
                              <a:rPr kumimoji="1" lang="en-US" altLang="ja-JP" sz="2000" b="1" i="1" smtClean="0">
                                <a:latin typeface="Cambria Math"/>
                              </a:rPr>
                              <m:t>𝒏</m:t>
                            </m:r>
                          </m:e>
                        </m:d>
                        <m:r>
                          <a:rPr kumimoji="1" lang="en-US" altLang="ja-JP" sz="2000" b="1" i="1" smtClean="0">
                            <a:latin typeface="Cambria Math"/>
                          </a:rPr>
                          <m:t>−</m:t>
                        </m:r>
                        <m:r>
                          <a:rPr kumimoji="1" lang="en-US" altLang="ja-JP" sz="2000" b="1" i="1" smtClean="0">
                            <a:latin typeface="Cambria Math"/>
                          </a:rPr>
                          <m:t>𝑫</m:t>
                        </m:r>
                        <m:d>
                          <m:dPr>
                            <m:ctrlPr>
                              <a:rPr kumimoji="1" lang="en-US" altLang="ja-JP" sz="2000" b="1" i="1" smtClean="0">
                                <a:latin typeface="Cambria Math"/>
                              </a:rPr>
                            </m:ctrlPr>
                          </m:dPr>
                          <m:e>
                            <m:r>
                              <a:rPr kumimoji="1" lang="en-US" altLang="ja-JP" sz="2000" b="1" i="1" smtClean="0">
                                <a:latin typeface="Cambria Math"/>
                              </a:rPr>
                              <m:t>𝒏</m:t>
                            </m:r>
                          </m:e>
                        </m:d>
                        <m:r>
                          <a:rPr kumimoji="1" lang="en-US" altLang="ja-JP" sz="2000" b="1" i="1" smtClean="0">
                            <a:latin typeface="Cambria Math"/>
                          </a:rPr>
                          <m:t>,</m:t>
                        </m:r>
                        <m:r>
                          <a:rPr kumimoji="1" lang="en-US" altLang="ja-JP" sz="2000" b="1" i="1" smtClean="0">
                            <a:latin typeface="Cambria Math"/>
                          </a:rPr>
                          <m:t>𝟎</m:t>
                        </m:r>
                      </m:e>
                    </m:d>
                  </m:oMath>
                </a14:m>
                <a:r>
                  <a:rPr kumimoji="1" lang="en-US" altLang="ja-JP" dirty="0" smtClean="0"/>
                  <a:t> </a:t>
                </a:r>
                <a:r>
                  <a:rPr kumimoji="1" lang="ja-JP" altLang="en-US" dirty="0" smtClean="0"/>
                  <a:t>」</a:t>
                </a:r>
                <a:endParaRPr kumimoji="1" lang="en-US" altLang="ja-JP" dirty="0" smtClean="0"/>
              </a:p>
              <a:p>
                <a:pPr lvl="1">
                  <a:buNone/>
                </a:pPr>
                <a:r>
                  <a:rPr kumimoji="1" lang="ja-JP" altLang="en-US" dirty="0" smtClean="0">
                    <a:sym typeface="Wingdings" pitchFamily="2" charset="2"/>
                  </a:rPr>
                  <a:t>　セル</a:t>
                </a:r>
                <a:r>
                  <a:rPr kumimoji="1" lang="en-US" altLang="ja-JP" dirty="0" smtClean="0">
                    <a:sym typeface="Wingdings" pitchFamily="2" charset="2"/>
                  </a:rPr>
                  <a:t>D10 </a:t>
                </a:r>
                <a:r>
                  <a:rPr kumimoji="1" lang="ja-JP" altLang="en-US" dirty="0" smtClean="0">
                    <a:sym typeface="Wingdings" pitchFamily="2" charset="2"/>
                  </a:rPr>
                  <a:t>に「</a:t>
                </a:r>
                <a:r>
                  <a:rPr kumimoji="1" lang="en-US" altLang="ja-JP" sz="2400" dirty="0" smtClean="0">
                    <a:latin typeface="Courier New" pitchFamily="49" charset="0"/>
                    <a:cs typeface="Courier New" pitchFamily="49" charset="0"/>
                    <a:sym typeface="Wingdings" pitchFamily="2" charset="2"/>
                  </a:rPr>
                  <a:t>=max(B10-C10,0)</a:t>
                </a:r>
                <a:r>
                  <a:rPr kumimoji="1" lang="ja-JP" altLang="en-US" dirty="0" smtClean="0">
                    <a:sym typeface="Wingdings" pitchFamily="2" charset="2"/>
                  </a:rPr>
                  <a:t>」</a:t>
                </a:r>
                <a:endParaRPr kumimoji="1" lang="en-US" altLang="ja-JP" dirty="0" smtClean="0">
                  <a:sym typeface="Wingdings" pitchFamily="2" charset="2"/>
                </a:endParaRPr>
              </a:p>
              <a:p>
                <a:r>
                  <a:rPr kumimoji="1" lang="ja-JP" altLang="en-US" dirty="0" smtClean="0"/>
                  <a:t>平均費用を求める</a:t>
                </a:r>
                <a:endParaRPr kumimoji="1" lang="en-US" altLang="ja-JP" dirty="0" smtClean="0"/>
              </a:p>
              <a:p>
                <a:r>
                  <a:rPr kumimoji="1" lang="ja-JP" altLang="en-US" dirty="0" smtClean="0"/>
                  <a:t>架空のランダムな需要量データを生成する</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rotWithShape="1">
                <a:blip r:embed="rId3"/>
                <a:stretch>
                  <a:fillRect l="-74" t="-402"/>
                </a:stretch>
              </a:blipFill>
            </p:spPr>
            <p:txBody>
              <a:bodyPr/>
              <a:lstStyle/>
              <a:p>
                <a:r>
                  <a:rPr lang="ja-JP" altLang="en-US">
                    <a:noFill/>
                  </a:rPr>
                  <a:t> </a:t>
                </a:r>
              </a:p>
            </p:txBody>
          </p:sp>
        </mc:Fallback>
      </mc:AlternateContent>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43</a:t>
            </a:fld>
            <a:endParaRPr lang="en-US" altLang="ja-JP"/>
          </a:p>
        </p:txBody>
      </p:sp>
      <p:sp>
        <p:nvSpPr>
          <p:cNvPr id="6" name="角丸四角形 5">
            <a:hlinkClick r:id="rId4" action="ppaction://hlinksldjump"/>
          </p:cNvPr>
          <p:cNvSpPr/>
          <p:nvPr/>
        </p:nvSpPr>
        <p:spPr bwMode="auto">
          <a:xfrm>
            <a:off x="2817754" y="5044911"/>
            <a:ext cx="3585681" cy="678094"/>
          </a:xfrm>
          <a:prstGeom prst="roundRect">
            <a:avLst/>
          </a:prstGeom>
          <a:solidFill>
            <a:srgbClr val="0412C8"/>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i="0" u="sng" strike="noStrike" normalizeH="0" baseline="0" dirty="0" smtClean="0">
                <a:ln w="18415" cmpd="sng">
                  <a:solidFill>
                    <a:srgbClr val="FFFFFF"/>
                  </a:solidFill>
                  <a:prstDash val="solid"/>
                </a:ln>
                <a:solidFill>
                  <a:srgbClr val="FFFFFF"/>
                </a:solidFill>
                <a:latin typeface="HG丸ｺﾞｼｯｸM-PRO" pitchFamily="50" charset="-128"/>
                <a:ea typeface="HG丸ｺﾞｼｯｸM-PRO" pitchFamily="50" charset="-128"/>
                <a:hlinkClick r:id="rId4" action="ppaction://hlinksldjump"/>
              </a:rPr>
              <a:t>ランダム</a:t>
            </a:r>
            <a:r>
              <a:rPr kumimoji="0" lang="ja-JP" altLang="en-US" sz="2400" i="0" u="none" strike="noStrike" normalizeH="0" baseline="0" dirty="0" smtClean="0">
                <a:ln w="18415" cmpd="sng">
                  <a:solidFill>
                    <a:srgbClr val="FFFFFF"/>
                  </a:solidFill>
                  <a:prstDash val="solid"/>
                </a:ln>
                <a:solidFill>
                  <a:srgbClr val="FFFFFF"/>
                </a:solidFill>
                <a:latin typeface="HG丸ｺﾞｼｯｸM-PRO" pitchFamily="50" charset="-128"/>
                <a:ea typeface="HG丸ｺﾞｼｯｸM-PRO" pitchFamily="50" charset="-128"/>
              </a:rPr>
              <a:t>事象の生成</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ADE20F1C-EAB8-4783-B524-270ABD732C83}" type="slidenum">
              <a:rPr lang="en-US" altLang="ja-JP"/>
              <a:pPr>
                <a:defRPr/>
              </a:pPr>
              <a:t>44</a:t>
            </a:fld>
            <a:endParaRPr lang="en-US" altLang="ja-JP"/>
          </a:p>
        </p:txBody>
      </p:sp>
      <p:sp>
        <p:nvSpPr>
          <p:cNvPr id="63491" name="Rectangle 2"/>
          <p:cNvSpPr>
            <a:spLocks noGrp="1" noChangeArrowheads="1"/>
          </p:cNvSpPr>
          <p:nvPr>
            <p:ph type="title"/>
          </p:nvPr>
        </p:nvSpPr>
        <p:spPr/>
        <p:txBody>
          <a:bodyPr/>
          <a:lstStyle/>
          <a:p>
            <a:pPr eaLnBrk="1" hangingPunct="1"/>
            <a:r>
              <a:rPr lang="en-US" altLang="ja-JP" dirty="0" smtClean="0"/>
              <a:t>step 4 </a:t>
            </a:r>
            <a:r>
              <a:rPr lang="ja-JP" altLang="en-US" dirty="0" smtClean="0"/>
              <a:t>シミュレーション実験</a:t>
            </a:r>
          </a:p>
        </p:txBody>
      </p:sp>
      <mc:AlternateContent xmlns:mc="http://schemas.openxmlformats.org/markup-compatibility/2006" xmlns:a14="http://schemas.microsoft.com/office/drawing/2010/main">
        <mc:Choice Requires="a14">
          <p:sp>
            <p:nvSpPr>
              <p:cNvPr id="63492" name="Rectangle 3"/>
              <p:cNvSpPr>
                <a:spLocks noGrp="1" noChangeArrowheads="1"/>
              </p:cNvSpPr>
              <p:nvPr>
                <p:ph type="body" idx="1"/>
              </p:nvPr>
            </p:nvSpPr>
            <p:spPr/>
            <p:txBody>
              <a:bodyPr/>
              <a:lstStyle/>
              <a:p>
                <a:pPr eaLnBrk="1" hangingPunct="1"/>
                <a:r>
                  <a:rPr lang="ja-JP" altLang="en-US" dirty="0" smtClean="0"/>
                  <a:t>目的関数の最小化</a:t>
                </a:r>
                <a:endParaRPr lang="en-US" altLang="ja-JP" dirty="0" smtClean="0"/>
              </a:p>
              <a:p>
                <a:pPr eaLnBrk="1" hangingPunct="1"/>
                <a:r>
                  <a:rPr lang="ja-JP" altLang="en-US" dirty="0" smtClean="0"/>
                  <a:t>「発注点 </a:t>
                </a:r>
                <a:r>
                  <a:rPr lang="en-US" altLang="ja-JP" dirty="0" smtClean="0"/>
                  <a:t>s</a:t>
                </a:r>
                <a:r>
                  <a:rPr lang="ja-JP" altLang="en-US" dirty="0" smtClean="0"/>
                  <a:t>」「発注量 </a:t>
                </a:r>
                <a:r>
                  <a:rPr lang="en-US" altLang="ja-JP" dirty="0" smtClean="0"/>
                  <a:t>Q</a:t>
                </a:r>
                <a:r>
                  <a:rPr lang="ja-JP" altLang="en-US" dirty="0" smtClean="0"/>
                  <a:t>」の２変数関数の最小化</a:t>
                </a:r>
                <a:endParaRPr lang="en-US" altLang="ja-JP" dirty="0" smtClean="0"/>
              </a:p>
              <a:p>
                <a:pPr eaLnBrk="1" hangingPunct="1"/>
                <a:endParaRPr lang="en-US" altLang="ja-JP" dirty="0" smtClean="0"/>
              </a:p>
              <a:p>
                <a:pPr eaLnBrk="1" hangingPunct="1"/>
                <a:r>
                  <a:rPr lang="ja-JP" altLang="en-US" dirty="0" smtClean="0"/>
                  <a:t>関数形が分からないので、いくつかのケースで関数値を推定し、全体の形を想像する</a:t>
                </a:r>
                <a:endParaRPr lang="en-US" altLang="ja-JP" dirty="0" smtClean="0"/>
              </a:p>
              <a:p>
                <a:pPr lvl="1" eaLnBrk="1" hangingPunct="1"/>
                <a14:m>
                  <m:oMath xmlns:m="http://schemas.openxmlformats.org/officeDocument/2006/math">
                    <m:d>
                      <m:dPr>
                        <m:ctrlPr>
                          <a:rPr lang="en-US" altLang="ja-JP" b="1" i="1" smtClean="0">
                            <a:latin typeface="Cambria Math"/>
                          </a:rPr>
                        </m:ctrlPr>
                      </m:dPr>
                      <m:e>
                        <m:r>
                          <a:rPr lang="en-US" altLang="ja-JP" b="1" i="1" smtClean="0">
                            <a:latin typeface="Cambria Math"/>
                          </a:rPr>
                          <m:t>𝒔</m:t>
                        </m:r>
                        <m:r>
                          <a:rPr lang="en-US" altLang="ja-JP" b="1" i="1" smtClean="0">
                            <a:latin typeface="Cambria Math"/>
                          </a:rPr>
                          <m:t>,</m:t>
                        </m:r>
                        <m:r>
                          <a:rPr lang="en-US" altLang="ja-JP" b="1" i="1" smtClean="0">
                            <a:latin typeface="Cambria Math"/>
                          </a:rPr>
                          <m:t>𝑸</m:t>
                        </m:r>
                      </m:e>
                    </m:d>
                    <m:r>
                      <a:rPr lang="en-US" altLang="ja-JP" b="1" i="1" smtClean="0">
                        <a:latin typeface="Cambria Math"/>
                      </a:rPr>
                      <m:t>=</m:t>
                    </m:r>
                    <m:d>
                      <m:dPr>
                        <m:ctrlPr>
                          <a:rPr lang="en-US" altLang="ja-JP" b="1" i="1" smtClean="0">
                            <a:latin typeface="Cambria Math"/>
                          </a:rPr>
                        </m:ctrlPr>
                      </m:dPr>
                      <m:e>
                        <m:sSub>
                          <m:sSubPr>
                            <m:ctrlPr>
                              <a:rPr lang="en-US" altLang="ja-JP" b="1" i="1" smtClean="0">
                                <a:latin typeface="Cambria Math"/>
                              </a:rPr>
                            </m:ctrlPr>
                          </m:sSubPr>
                          <m:e>
                            <m:r>
                              <a:rPr lang="en-US" altLang="ja-JP" b="1" i="1" smtClean="0">
                                <a:latin typeface="Cambria Math"/>
                              </a:rPr>
                              <m:t>𝒔</m:t>
                            </m:r>
                          </m:e>
                          <m:sub>
                            <m:r>
                              <a:rPr lang="en-US" altLang="ja-JP" b="1" i="1" smtClean="0">
                                <a:latin typeface="Cambria Math"/>
                              </a:rPr>
                              <m:t>𝟏</m:t>
                            </m:r>
                          </m:sub>
                        </m:sSub>
                        <m:r>
                          <a:rPr lang="en-US" altLang="ja-JP" b="1" i="1" smtClean="0">
                            <a:latin typeface="Cambria Math"/>
                          </a:rPr>
                          <m:t>,</m:t>
                        </m:r>
                        <m:sSub>
                          <m:sSubPr>
                            <m:ctrlPr>
                              <a:rPr lang="en-US" altLang="ja-JP" b="1" i="1" smtClean="0">
                                <a:latin typeface="Cambria Math"/>
                              </a:rPr>
                            </m:ctrlPr>
                          </m:sSubPr>
                          <m:e>
                            <m:r>
                              <a:rPr lang="en-US" altLang="ja-JP" b="1" i="1" smtClean="0">
                                <a:latin typeface="Cambria Math"/>
                              </a:rPr>
                              <m:t>𝑸</m:t>
                            </m:r>
                          </m:e>
                          <m:sub>
                            <m:r>
                              <a:rPr lang="en-US" altLang="ja-JP" b="1" i="1" smtClean="0">
                                <a:latin typeface="Cambria Math"/>
                              </a:rPr>
                              <m:t>𝟏</m:t>
                            </m:r>
                          </m:sub>
                        </m:sSub>
                      </m:e>
                    </m:d>
                    <m:r>
                      <a:rPr lang="en-US" altLang="ja-JP" b="1" i="1" smtClean="0">
                        <a:latin typeface="Cambria Math"/>
                      </a:rPr>
                      <m:t>,</m:t>
                    </m:r>
                    <m:d>
                      <m:dPr>
                        <m:ctrlPr>
                          <a:rPr lang="en-US" altLang="ja-JP" b="1" i="1" smtClean="0">
                            <a:latin typeface="Cambria Math"/>
                          </a:rPr>
                        </m:ctrlPr>
                      </m:dPr>
                      <m:e>
                        <m:sSub>
                          <m:sSubPr>
                            <m:ctrlPr>
                              <a:rPr lang="en-US" altLang="ja-JP" b="1" i="1" smtClean="0">
                                <a:latin typeface="Cambria Math"/>
                              </a:rPr>
                            </m:ctrlPr>
                          </m:sSubPr>
                          <m:e>
                            <m:r>
                              <a:rPr lang="en-US" altLang="ja-JP" b="1" i="1" smtClean="0">
                                <a:latin typeface="Cambria Math"/>
                              </a:rPr>
                              <m:t>𝒔</m:t>
                            </m:r>
                          </m:e>
                          <m:sub>
                            <m:r>
                              <a:rPr lang="en-US" altLang="ja-JP" b="1" i="1" smtClean="0">
                                <a:latin typeface="Cambria Math"/>
                              </a:rPr>
                              <m:t>𝟐</m:t>
                            </m:r>
                          </m:sub>
                        </m:sSub>
                        <m:r>
                          <a:rPr lang="en-US" altLang="ja-JP" b="1" i="1" smtClean="0">
                            <a:latin typeface="Cambria Math"/>
                          </a:rPr>
                          <m:t>,</m:t>
                        </m:r>
                        <m:sSub>
                          <m:sSubPr>
                            <m:ctrlPr>
                              <a:rPr lang="en-US" altLang="ja-JP" b="1" i="1" smtClean="0">
                                <a:latin typeface="Cambria Math"/>
                              </a:rPr>
                            </m:ctrlPr>
                          </m:sSubPr>
                          <m:e>
                            <m:r>
                              <a:rPr lang="en-US" altLang="ja-JP" b="1" i="1" smtClean="0">
                                <a:latin typeface="Cambria Math"/>
                              </a:rPr>
                              <m:t>𝑸</m:t>
                            </m:r>
                          </m:e>
                          <m:sub>
                            <m:r>
                              <a:rPr lang="en-US" altLang="ja-JP" b="1" i="1" smtClean="0">
                                <a:latin typeface="Cambria Math"/>
                              </a:rPr>
                              <m:t>𝟐</m:t>
                            </m:r>
                          </m:sub>
                        </m:sSub>
                      </m:e>
                    </m:d>
                    <m:r>
                      <a:rPr lang="en-US" altLang="ja-JP" b="1" i="1" smtClean="0">
                        <a:latin typeface="Cambria Math"/>
                      </a:rPr>
                      <m:t>,…</m:t>
                    </m:r>
                  </m:oMath>
                </a14:m>
                <a:r>
                  <a:rPr lang="ja-JP" altLang="en-US" dirty="0" smtClean="0"/>
                  <a:t> </a:t>
                </a:r>
                <a:r>
                  <a:rPr lang="ja-JP" altLang="en-US" dirty="0" err="1" smtClean="0"/>
                  <a:t>と置</a:t>
                </a:r>
                <a:r>
                  <a:rPr lang="ja-JP" altLang="en-US" dirty="0" smtClean="0"/>
                  <a:t>いた場合のシミュレーションを</a:t>
                </a:r>
                <a:r>
                  <a:rPr lang="en-US" altLang="ja-JP" dirty="0" smtClean="0"/>
                  <a:t>4,5</a:t>
                </a:r>
                <a:r>
                  <a:rPr lang="ja-JP" altLang="en-US" dirty="0" smtClean="0"/>
                  <a:t>回繰り返して、標本平均と標準偏差を計算する</a:t>
                </a:r>
                <a:endParaRPr lang="en-US" altLang="ja-JP" dirty="0" smtClean="0"/>
              </a:p>
              <a:p>
                <a:pPr lvl="1" eaLnBrk="1" hangingPunct="1"/>
                <a:r>
                  <a:rPr lang="ja-JP" altLang="en-US" dirty="0" smtClean="0"/>
                  <a:t>最小値のありそうな付近をさらに細かく探索する</a:t>
                </a:r>
                <a:r>
                  <a:rPr lang="en-US" altLang="ja-JP" dirty="0" smtClean="0"/>
                  <a:t> </a:t>
                </a:r>
              </a:p>
              <a:p>
                <a:pPr eaLnBrk="1" hangingPunct="1"/>
                <a:endParaRPr lang="en-US" altLang="ja-JP" dirty="0" smtClean="0"/>
              </a:p>
              <a:p>
                <a:pPr lvl="1" eaLnBrk="1" hangingPunct="1"/>
                <a:endParaRPr lang="en-US" altLang="ja-JP" dirty="0" smtClean="0"/>
              </a:p>
            </p:txBody>
          </p:sp>
        </mc:Choice>
        <mc:Fallback xmlns="">
          <p:sp>
            <p:nvSpPr>
              <p:cNvPr id="63492" name="Rectangle 3"/>
              <p:cNvSpPr>
                <a:spLocks noGrp="1" noRot="1" noChangeAspect="1" noMove="1" noResize="1" noEditPoints="1" noAdjustHandles="1" noChangeArrowheads="1" noChangeShapeType="1" noTextEdit="1"/>
              </p:cNvSpPr>
              <p:nvPr>
                <p:ph type="body" idx="1"/>
              </p:nvPr>
            </p:nvSpPr>
            <p:spPr>
              <a:blipFill rotWithShape="1">
                <a:blip r:embed="rId3"/>
                <a:stretch>
                  <a:fillRect l="-74" t="-804" r="-1114"/>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step 7 </a:t>
            </a:r>
            <a:r>
              <a:rPr kumimoji="1" lang="ja-JP" altLang="en-US" dirty="0" smtClean="0"/>
              <a:t>実験結果の解釈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ランダム需要は、乱数で生成されたもの</a:t>
            </a:r>
            <a:endParaRPr kumimoji="1" lang="en-US" altLang="ja-JP" dirty="0" smtClean="0"/>
          </a:p>
          <a:p>
            <a:r>
              <a:rPr kumimoji="1" lang="ja-JP" altLang="en-US" dirty="0" smtClean="0"/>
              <a:t>「再計算キー」を押すたびに平均費用は微妙に変わる</a:t>
            </a:r>
            <a:endParaRPr kumimoji="1" lang="en-US" altLang="ja-JP" dirty="0" smtClean="0"/>
          </a:p>
          <a:p>
            <a:endParaRPr kumimoji="1" lang="en-US" altLang="ja-JP" dirty="0" smtClean="0"/>
          </a:p>
          <a:p>
            <a:r>
              <a:rPr kumimoji="1" lang="ja-JP" altLang="en-US" dirty="0" smtClean="0"/>
              <a:t>得られた数字の「誤差」をどう評価するか</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45</a:t>
            </a:fld>
            <a:endParaRPr lang="en-US" altLang="ja-JP"/>
          </a:p>
        </p:txBody>
      </p:sp>
      <p:sp>
        <p:nvSpPr>
          <p:cNvPr id="5" name="下矢印 4"/>
          <p:cNvSpPr/>
          <p:nvPr/>
        </p:nvSpPr>
        <p:spPr bwMode="auto">
          <a:xfrm>
            <a:off x="3904180" y="2691829"/>
            <a:ext cx="1058238" cy="44178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ja-JP" altLang="en-US" sz="4800" smtClean="0"/>
              <a:t>実験結果の解釈</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839C6046-6991-4250-8CAC-39E91BD61E1F}" type="slidenum">
              <a:rPr lang="en-US" altLang="ja-JP"/>
              <a:pPr>
                <a:defRPr/>
              </a:pPr>
              <a:t>47</a:t>
            </a:fld>
            <a:endParaRPr lang="en-US" altLang="ja-JP"/>
          </a:p>
        </p:txBody>
      </p:sp>
      <p:sp>
        <p:nvSpPr>
          <p:cNvPr id="66563" name="Rectangle 2"/>
          <p:cNvSpPr>
            <a:spLocks noGrp="1" noChangeArrowheads="1"/>
          </p:cNvSpPr>
          <p:nvPr>
            <p:ph type="title"/>
          </p:nvPr>
        </p:nvSpPr>
        <p:spPr/>
        <p:txBody>
          <a:bodyPr/>
          <a:lstStyle/>
          <a:p>
            <a:pPr eaLnBrk="1" hangingPunct="1"/>
            <a:r>
              <a:rPr lang="ja-JP" altLang="en-US" smtClean="0"/>
              <a:t>統計的諸問題</a:t>
            </a:r>
          </a:p>
        </p:txBody>
      </p:sp>
      <p:sp>
        <p:nvSpPr>
          <p:cNvPr id="66564" name="Rectangle 3"/>
          <p:cNvSpPr>
            <a:spLocks noGrp="1" noChangeArrowheads="1"/>
          </p:cNvSpPr>
          <p:nvPr>
            <p:ph type="body" idx="1"/>
          </p:nvPr>
        </p:nvSpPr>
        <p:spPr/>
        <p:txBody>
          <a:bodyPr/>
          <a:lstStyle/>
          <a:p>
            <a:pPr eaLnBrk="1" hangingPunct="1"/>
            <a:r>
              <a:rPr lang="ja-JP" altLang="en-US" smtClean="0"/>
              <a:t>ランダムな事象をどうやって規則化するか、</a:t>
            </a:r>
          </a:p>
          <a:p>
            <a:pPr eaLnBrk="1" hangingPunct="1"/>
            <a:r>
              <a:rPr lang="ja-JP" altLang="en-US" smtClean="0"/>
              <a:t>ランダムな現象をどのように（架空に）実現するか、</a:t>
            </a:r>
          </a:p>
          <a:p>
            <a:pPr eaLnBrk="1" hangingPunct="1"/>
            <a:r>
              <a:rPr lang="ja-JP" altLang="en-US" smtClean="0"/>
              <a:t>システムのモデルをどのように作り、計算するか、</a:t>
            </a:r>
          </a:p>
          <a:p>
            <a:pPr eaLnBrk="1" hangingPunct="1"/>
            <a:r>
              <a:rPr lang="ja-JP" altLang="en-US" smtClean="0"/>
              <a:t>得られた結果をどのように解釈するか、</a:t>
            </a:r>
          </a:p>
          <a:p>
            <a:pPr eaLnBrk="1" hangingPunct="1"/>
            <a:endParaRPr lang="ja-JP" altLang="en-US" smtClean="0"/>
          </a:p>
          <a:p>
            <a:pPr eaLnBrk="1" hangingPunct="1"/>
            <a:r>
              <a:rPr lang="ja-JP" altLang="en-US" smtClean="0"/>
              <a:t>限られた時間と予算の制約の下でどのような工夫が必要か</a:t>
            </a:r>
          </a:p>
        </p:txBody>
      </p:sp>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236</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実験結果のばらつき</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粗利の計算</a:t>
            </a:r>
            <a:endParaRPr kumimoji="1" lang="en-US" altLang="ja-JP" dirty="0" smtClean="0"/>
          </a:p>
          <a:p>
            <a:pPr lvl="1"/>
            <a:r>
              <a:rPr kumimoji="1" lang="ja-JP" altLang="en-US" dirty="0" smtClean="0"/>
              <a:t>おおむね、</a:t>
            </a:r>
            <a:r>
              <a:rPr kumimoji="1" lang="en-US" altLang="ja-JP" dirty="0" smtClean="0"/>
              <a:t>30 </a:t>
            </a:r>
            <a:r>
              <a:rPr kumimoji="1" lang="ja-JP" altLang="en-US" dirty="0" smtClean="0"/>
              <a:t>が良い、いつも良いわけではない</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48</a:t>
            </a:fld>
            <a:endParaRPr lang="en-US" altLang="ja-JP"/>
          </a:p>
        </p:txBody>
      </p:sp>
      <p:pic>
        <p:nvPicPr>
          <p:cNvPr id="146435" name="Picture 3"/>
          <p:cNvPicPr>
            <a:picLocks noChangeAspect="1" noChangeArrowheads="1"/>
          </p:cNvPicPr>
          <p:nvPr/>
        </p:nvPicPr>
        <p:blipFill>
          <a:blip r:embed="rId3"/>
          <a:srcRect/>
          <a:stretch>
            <a:fillRect/>
          </a:stretch>
        </p:blipFill>
        <p:spPr bwMode="auto">
          <a:xfrm>
            <a:off x="2152650" y="2987853"/>
            <a:ext cx="4838700"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5CCCAB76-446B-4B24-82A6-C8E231649B39}" type="slidenum">
              <a:rPr lang="en-US" altLang="ja-JP"/>
              <a:pPr>
                <a:defRPr/>
              </a:pPr>
              <a:t>49</a:t>
            </a:fld>
            <a:endParaRPr lang="en-US" altLang="ja-JP"/>
          </a:p>
        </p:txBody>
      </p:sp>
      <p:sp>
        <p:nvSpPr>
          <p:cNvPr id="9220" name="Rectangle 2"/>
          <p:cNvSpPr>
            <a:spLocks noGrp="1" noChangeArrowheads="1"/>
          </p:cNvSpPr>
          <p:nvPr>
            <p:ph type="title"/>
          </p:nvPr>
        </p:nvSpPr>
        <p:spPr/>
        <p:txBody>
          <a:bodyPr/>
          <a:lstStyle/>
          <a:p>
            <a:pPr eaLnBrk="1" hangingPunct="1"/>
            <a:r>
              <a:rPr lang="ja-JP" altLang="en-US" smtClean="0"/>
              <a:t>ランダム事象の習性－大数の法則</a:t>
            </a:r>
          </a:p>
        </p:txBody>
      </p:sp>
      <p:sp>
        <p:nvSpPr>
          <p:cNvPr id="9221" name="Rectangle 3"/>
          <p:cNvSpPr>
            <a:spLocks noGrp="1" noChangeArrowheads="1"/>
          </p:cNvSpPr>
          <p:nvPr>
            <p:ph type="body" idx="1"/>
          </p:nvPr>
        </p:nvSpPr>
        <p:spPr/>
        <p:txBody>
          <a:bodyPr/>
          <a:lstStyle/>
          <a:p>
            <a:pPr eaLnBrk="1" hangingPunct="1"/>
            <a:r>
              <a:rPr lang="ja-JP" altLang="en-US" smtClean="0"/>
              <a:t>コイン投げで表の出る相対度数は、</a:t>
            </a:r>
            <a:endParaRPr lang="en-US" altLang="ja-JP" smtClean="0"/>
          </a:p>
          <a:p>
            <a:pPr eaLnBrk="1" hangingPunct="1">
              <a:buFont typeface="Wingdings" pitchFamily="2" charset="2"/>
              <a:buNone/>
            </a:pPr>
            <a:r>
              <a:rPr lang="ja-JP" altLang="en-US" smtClean="0"/>
              <a:t>　　　　　　　　　回数を増やせば </a:t>
            </a:r>
            <a:r>
              <a:rPr lang="en-US" altLang="ja-JP" smtClean="0"/>
              <a:t>0.5 </a:t>
            </a:r>
            <a:r>
              <a:rPr lang="ja-JP" altLang="en-US" smtClean="0"/>
              <a:t>に近づく</a:t>
            </a:r>
            <a:endParaRPr lang="en-US" altLang="ja-JP" smtClean="0"/>
          </a:p>
          <a:p>
            <a:pPr eaLnBrk="1" hangingPunct="1">
              <a:lnSpc>
                <a:spcPct val="200000"/>
              </a:lnSpc>
            </a:pPr>
            <a:r>
              <a:rPr lang="ja-JP" altLang="en-US" smtClean="0"/>
              <a:t>標本平均　　　　　　　　　　　は真の値に収束する</a:t>
            </a:r>
            <a:endParaRPr lang="en-US" altLang="ja-JP" smtClean="0"/>
          </a:p>
          <a:p>
            <a:pPr eaLnBrk="1" hangingPunct="1">
              <a:lnSpc>
                <a:spcPct val="200000"/>
              </a:lnSpc>
            </a:pPr>
            <a:r>
              <a:rPr lang="ja-JP" altLang="en-US" smtClean="0"/>
              <a:t>シミュレーションを繰り返せば真の値が分かる？</a:t>
            </a:r>
            <a:endParaRPr lang="en-US" altLang="ja-JP" smtClean="0"/>
          </a:p>
          <a:p>
            <a:pPr eaLnBrk="1" hangingPunct="1">
              <a:lnSpc>
                <a:spcPct val="200000"/>
              </a:lnSpc>
            </a:pPr>
            <a:r>
              <a:rPr lang="ja-JP" altLang="en-US" smtClean="0"/>
              <a:t>回数が少ないとき、「相対度数と</a:t>
            </a:r>
            <a:r>
              <a:rPr lang="en-US" altLang="ja-JP" smtClean="0"/>
              <a:t>0.5</a:t>
            </a:r>
            <a:r>
              <a:rPr lang="ja-JP" altLang="en-US" smtClean="0"/>
              <a:t>の差」が問題</a:t>
            </a:r>
          </a:p>
        </p:txBody>
      </p:sp>
      <p:graphicFrame>
        <p:nvGraphicFramePr>
          <p:cNvPr id="9218" name="Object 4"/>
          <p:cNvGraphicFramePr>
            <a:graphicFrameLocks noChangeAspect="1"/>
          </p:cNvGraphicFramePr>
          <p:nvPr/>
        </p:nvGraphicFramePr>
        <p:xfrm>
          <a:off x="2538413" y="2792413"/>
          <a:ext cx="2528887" cy="746125"/>
        </p:xfrm>
        <a:graphic>
          <a:graphicData uri="http://schemas.openxmlformats.org/presentationml/2006/ole">
            <mc:AlternateContent xmlns:mc="http://schemas.openxmlformats.org/markup-compatibility/2006">
              <mc:Choice xmlns:v="urn:schemas-microsoft-com:vml" Requires="v">
                <p:oleObj spid="_x0000_s9246" name="数式" r:id="rId4" imgW="1333440" imgH="393480" progId="Equation.3">
                  <p:embed/>
                </p:oleObj>
              </mc:Choice>
              <mc:Fallback>
                <p:oleObj name="数式" r:id="rId4" imgW="133344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413" y="2792413"/>
                        <a:ext cx="2528887"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94267E40-59B1-4D96-95AE-2A764B47956C}" type="slidenum">
              <a:rPr lang="en-US" altLang="ja-JP"/>
              <a:pPr>
                <a:defRPr/>
              </a:pPr>
              <a:t>5</a:t>
            </a:fld>
            <a:endParaRPr lang="en-US" altLang="ja-JP"/>
          </a:p>
        </p:txBody>
      </p:sp>
      <p:sp>
        <p:nvSpPr>
          <p:cNvPr id="21507" name="Rectangle 2"/>
          <p:cNvSpPr>
            <a:spLocks noGrp="1" noChangeArrowheads="1"/>
          </p:cNvSpPr>
          <p:nvPr>
            <p:ph type="title"/>
          </p:nvPr>
        </p:nvSpPr>
        <p:spPr/>
        <p:txBody>
          <a:bodyPr/>
          <a:lstStyle/>
          <a:p>
            <a:pPr eaLnBrk="1" hangingPunct="1"/>
            <a:r>
              <a:rPr lang="ja-JP" altLang="en-US" smtClean="0"/>
              <a:t>物理的シミュレーション</a:t>
            </a:r>
          </a:p>
        </p:txBody>
      </p:sp>
      <p:sp>
        <p:nvSpPr>
          <p:cNvPr id="21508" name="Rectangle 3"/>
          <p:cNvSpPr>
            <a:spLocks noGrp="1" noChangeArrowheads="1"/>
          </p:cNvSpPr>
          <p:nvPr>
            <p:ph type="body" idx="1"/>
          </p:nvPr>
        </p:nvSpPr>
        <p:spPr/>
        <p:txBody>
          <a:bodyPr/>
          <a:lstStyle/>
          <a:p>
            <a:pPr eaLnBrk="1" hangingPunct="1"/>
            <a:r>
              <a:rPr lang="ja-JP" altLang="en-US" dirty="0" smtClean="0"/>
              <a:t>心臓移植の動物実験</a:t>
            </a:r>
          </a:p>
          <a:p>
            <a:pPr eaLnBrk="1" hangingPunct="1"/>
            <a:r>
              <a:rPr lang="ja-JP" altLang="en-US" dirty="0" smtClean="0"/>
              <a:t>土石流のメカニズム解明のための実験</a:t>
            </a:r>
            <a:endParaRPr lang="en-US" altLang="ja-JP" dirty="0" smtClean="0"/>
          </a:p>
          <a:p>
            <a:pPr eaLnBrk="1" hangingPunct="1"/>
            <a:r>
              <a:rPr lang="ja-JP" altLang="en-US" dirty="0" smtClean="0"/>
              <a:t>シートベルト、エアバッグの安全性</a:t>
            </a:r>
            <a:endParaRPr lang="en-US" altLang="ja-JP" dirty="0" smtClean="0"/>
          </a:p>
          <a:p>
            <a:pPr eaLnBrk="1" hangingPunct="1"/>
            <a:endParaRPr lang="en-US" altLang="ja-JP" dirty="0"/>
          </a:p>
          <a:p>
            <a:pPr eaLnBrk="1" hangingPunct="1"/>
            <a:endParaRPr lang="en-US" altLang="ja-JP" dirty="0" smtClean="0"/>
          </a:p>
          <a:p>
            <a:pPr eaLnBrk="1" hangingPunct="1"/>
            <a:endParaRPr lang="en-US" altLang="ja-JP" dirty="0"/>
          </a:p>
          <a:p>
            <a:pPr eaLnBrk="1" hangingPunct="1"/>
            <a:endParaRPr lang="en-US" altLang="ja-JP" dirty="0" smtClean="0"/>
          </a:p>
          <a:p>
            <a:pPr lvl="1" eaLnBrk="1" hangingPunct="1"/>
            <a:r>
              <a:rPr lang="en-US" altLang="ja-JP" dirty="0">
                <a:hlinkClick r:id="rId3"/>
              </a:rPr>
              <a:t>http://www.youtube.com/watch?v=6sdiHGF402Y</a:t>
            </a:r>
            <a:endParaRPr lang="ja-JP" altLang="en-US" dirty="0" smtClean="0"/>
          </a:p>
        </p:txBody>
      </p:sp>
      <p:pic>
        <p:nvPicPr>
          <p:cNvPr id="21509" name="Picture 7"/>
          <p:cNvPicPr>
            <a:picLocks noChangeAspect="1" noChangeArrowheads="1"/>
          </p:cNvPicPr>
          <p:nvPr/>
        </p:nvPicPr>
        <p:blipFill>
          <a:blip r:embed="rId4"/>
          <a:srcRect/>
          <a:stretch>
            <a:fillRect/>
          </a:stretch>
        </p:blipFill>
        <p:spPr bwMode="auto">
          <a:xfrm>
            <a:off x="3119393" y="3469860"/>
            <a:ext cx="2762250" cy="1847850"/>
          </a:xfrm>
          <a:prstGeom prst="rect">
            <a:avLst/>
          </a:prstGeom>
          <a:noFill/>
          <a:ln w="9525">
            <a:noFill/>
            <a:miter lim="800000"/>
            <a:headEnd/>
            <a:tailEnd/>
          </a:ln>
        </p:spPr>
      </p:pic>
      <p:sp>
        <p:nvSpPr>
          <p:cNvPr id="8" name="テキスト ボックス 7"/>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222</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5BC60417-9249-4517-B020-B4D001BF94A5}" type="slidenum">
              <a:rPr lang="en-US" altLang="ja-JP"/>
              <a:pPr>
                <a:defRPr/>
              </a:pPr>
              <a:t>50</a:t>
            </a:fld>
            <a:endParaRPr lang="en-US" altLang="ja-JP"/>
          </a:p>
        </p:txBody>
      </p:sp>
      <p:sp>
        <p:nvSpPr>
          <p:cNvPr id="67587" name="Rectangle 2"/>
          <p:cNvSpPr>
            <a:spLocks noGrp="1" noChangeArrowheads="1"/>
          </p:cNvSpPr>
          <p:nvPr>
            <p:ph type="title"/>
          </p:nvPr>
        </p:nvSpPr>
        <p:spPr/>
        <p:txBody>
          <a:bodyPr/>
          <a:lstStyle/>
          <a:p>
            <a:pPr eaLnBrk="1" hangingPunct="1"/>
            <a:r>
              <a:rPr lang="ja-JP" altLang="en-US" smtClean="0"/>
              <a:t>中心極限定理</a:t>
            </a:r>
          </a:p>
        </p:txBody>
      </p:sp>
      <mc:AlternateContent xmlns:mc="http://schemas.openxmlformats.org/markup-compatibility/2006" xmlns:a14="http://schemas.microsoft.com/office/drawing/2010/main">
        <mc:Choice Requires="a14">
          <p:sp>
            <p:nvSpPr>
              <p:cNvPr id="67588" name="Rectangle 3"/>
              <p:cNvSpPr>
                <a:spLocks noGrp="1" noChangeArrowheads="1"/>
              </p:cNvSpPr>
              <p:nvPr>
                <p:ph type="body" idx="1"/>
              </p:nvPr>
            </p:nvSpPr>
            <p:spPr/>
            <p:txBody>
              <a:bodyPr/>
              <a:lstStyle/>
              <a:p>
                <a:pPr eaLnBrk="1" hangingPunct="1"/>
                <a:r>
                  <a:rPr lang="ja-JP" altLang="en-US" dirty="0" smtClean="0"/>
                  <a:t>平均 </a:t>
                </a:r>
                <a14:m>
                  <m:oMath xmlns:m="http://schemas.openxmlformats.org/officeDocument/2006/math">
                    <m:r>
                      <a:rPr lang="en-US" altLang="ja-JP">
                        <a:solidFill>
                          <a:srgbClr val="FF0000"/>
                        </a:solidFill>
                        <a:latin typeface="Cambria Math"/>
                      </a:rPr>
                      <m:t> </m:t>
                    </m:r>
                    <m:r>
                      <a:rPr lang="en-US" altLang="ja-JP" i="1">
                        <a:solidFill>
                          <a:srgbClr val="FF0000"/>
                        </a:solidFill>
                        <a:latin typeface="Cambria Math"/>
                      </a:rPr>
                      <m:t>𝒎</m:t>
                    </m:r>
                  </m:oMath>
                </a14:m>
                <a:r>
                  <a:rPr lang="en-US" altLang="ja-JP" dirty="0" smtClean="0"/>
                  <a:t> </a:t>
                </a:r>
                <a:r>
                  <a:rPr lang="ja-JP" altLang="en-US" dirty="0" smtClean="0"/>
                  <a:t>分散</a:t>
                </a:r>
                <a14:m>
                  <m:oMath xmlns:m="http://schemas.openxmlformats.org/officeDocument/2006/math">
                    <m:r>
                      <a:rPr lang="en-US" altLang="ja-JP">
                        <a:solidFill>
                          <a:srgbClr val="FF0000"/>
                        </a:solidFill>
                        <a:latin typeface="Cambria Math"/>
                      </a:rPr>
                      <m:t> </m:t>
                    </m:r>
                    <m:sSup>
                      <m:sSupPr>
                        <m:ctrlPr>
                          <a:rPr lang="en-US" altLang="ja-JP" b="1" i="1" smtClean="0">
                            <a:solidFill>
                              <a:srgbClr val="FF0000"/>
                            </a:solidFill>
                            <a:latin typeface="Cambria Math"/>
                          </a:rPr>
                        </m:ctrlPr>
                      </m:sSupPr>
                      <m:e>
                        <m:r>
                          <a:rPr lang="en-US" altLang="ja-JP" b="1" i="1" smtClean="0">
                            <a:solidFill>
                              <a:srgbClr val="FF0000"/>
                            </a:solidFill>
                            <a:latin typeface="Cambria Math"/>
                          </a:rPr>
                          <m:t>𝝈</m:t>
                        </m:r>
                      </m:e>
                      <m:sup>
                        <m:r>
                          <a:rPr lang="en-US" altLang="ja-JP" b="1" i="1" smtClean="0">
                            <a:solidFill>
                              <a:srgbClr val="FF0000"/>
                            </a:solidFill>
                            <a:latin typeface="Cambria Math"/>
                          </a:rPr>
                          <m:t>𝟐</m:t>
                        </m:r>
                      </m:sup>
                    </m:sSup>
                  </m:oMath>
                </a14:m>
                <a:r>
                  <a:rPr lang="en-US" altLang="ja-JP" dirty="0" smtClean="0"/>
                  <a:t> </a:t>
                </a:r>
                <a:r>
                  <a:rPr lang="ja-JP" altLang="en-US" dirty="0" smtClean="0"/>
                  <a:t>の確率分布からの独立標本ならば、</a:t>
                </a:r>
              </a:p>
              <a:p>
                <a:pPr lvl="1" eaLnBrk="1" hangingPunct="1"/>
                <a:r>
                  <a:rPr lang="ja-JP" altLang="en-US" sz="2400" dirty="0" smtClean="0">
                    <a:solidFill>
                      <a:srgbClr val="FF0000"/>
                    </a:solidFill>
                  </a:rPr>
                  <a:t>標本平均は平均</a:t>
                </a:r>
                <a14:m>
                  <m:oMath xmlns:m="http://schemas.openxmlformats.org/officeDocument/2006/math">
                    <m:r>
                      <a:rPr lang="en-US" altLang="ja-JP" sz="2400" b="1" i="0" smtClean="0">
                        <a:solidFill>
                          <a:srgbClr val="FF0000"/>
                        </a:solidFill>
                        <a:latin typeface="Cambria Math"/>
                      </a:rPr>
                      <m:t> </m:t>
                    </m:r>
                    <m:r>
                      <a:rPr lang="en-US" altLang="ja-JP" sz="2400" b="1" i="1" smtClean="0">
                        <a:solidFill>
                          <a:srgbClr val="FF0000"/>
                        </a:solidFill>
                        <a:latin typeface="Cambria Math"/>
                      </a:rPr>
                      <m:t>𝒎</m:t>
                    </m:r>
                  </m:oMath>
                </a14:m>
                <a:r>
                  <a:rPr lang="ja-JP" altLang="en-US" sz="2400" dirty="0" err="1" smtClean="0">
                    <a:solidFill>
                      <a:srgbClr val="FF0000"/>
                    </a:solidFill>
                  </a:rPr>
                  <a:t>、</a:t>
                </a:r>
                <a:r>
                  <a:rPr lang="ja-JP" altLang="en-US" sz="2400" dirty="0" smtClean="0">
                    <a:solidFill>
                      <a:srgbClr val="FF0000"/>
                    </a:solidFill>
                  </a:rPr>
                  <a:t>分散</a:t>
                </a:r>
                <a14:m>
                  <m:oMath xmlns:m="http://schemas.openxmlformats.org/officeDocument/2006/math">
                    <m:r>
                      <a:rPr lang="en-US" altLang="ja-JP" sz="2400" b="1" i="0" smtClean="0">
                        <a:solidFill>
                          <a:srgbClr val="FF0000"/>
                        </a:solidFill>
                        <a:latin typeface="Cambria Math"/>
                      </a:rPr>
                      <m:t> </m:t>
                    </m:r>
                    <m:sSup>
                      <m:sSupPr>
                        <m:ctrlPr>
                          <a:rPr lang="en-US" altLang="ja-JP" sz="2400" b="1" i="1" smtClean="0">
                            <a:solidFill>
                              <a:srgbClr val="FF0000"/>
                            </a:solidFill>
                            <a:latin typeface="Cambria Math"/>
                          </a:rPr>
                        </m:ctrlPr>
                      </m:sSupPr>
                      <m:e>
                        <m:r>
                          <a:rPr lang="en-US" altLang="ja-JP" sz="2400" b="1" i="1" smtClean="0">
                            <a:solidFill>
                              <a:srgbClr val="FF0000"/>
                            </a:solidFill>
                            <a:latin typeface="Cambria Math"/>
                          </a:rPr>
                          <m:t>𝝈</m:t>
                        </m:r>
                      </m:e>
                      <m:sup>
                        <m:r>
                          <a:rPr lang="en-US" altLang="ja-JP" sz="2400" b="1" i="1" smtClean="0">
                            <a:solidFill>
                              <a:srgbClr val="FF0000"/>
                            </a:solidFill>
                            <a:latin typeface="Cambria Math"/>
                          </a:rPr>
                          <m:t>𝟐</m:t>
                        </m:r>
                      </m:sup>
                    </m:sSup>
                    <m:r>
                      <a:rPr lang="en-US" altLang="ja-JP" sz="2400" b="1" i="1" smtClean="0">
                        <a:solidFill>
                          <a:srgbClr val="FF0000"/>
                        </a:solidFill>
                        <a:latin typeface="Cambria Math"/>
                      </a:rPr>
                      <m:t>/</m:t>
                    </m:r>
                    <m:r>
                      <a:rPr lang="en-US" altLang="ja-JP" sz="2400" b="1" i="1" smtClean="0">
                        <a:solidFill>
                          <a:srgbClr val="FF0000"/>
                        </a:solidFill>
                        <a:latin typeface="Cambria Math"/>
                      </a:rPr>
                      <m:t>𝒏</m:t>
                    </m:r>
                  </m:oMath>
                </a14:m>
                <a:r>
                  <a:rPr lang="ja-JP" altLang="en-US" sz="2400" dirty="0" smtClean="0">
                    <a:solidFill>
                      <a:srgbClr val="FF0000"/>
                    </a:solidFill>
                  </a:rPr>
                  <a:t> の正規分布で近似できる</a:t>
                </a:r>
                <a:r>
                  <a:rPr lang="ja-JP" altLang="en-US" dirty="0" smtClean="0"/>
                  <a:t>　</a:t>
                </a:r>
              </a:p>
              <a:p>
                <a:pPr eaLnBrk="1" hangingPunct="1"/>
                <a:r>
                  <a:rPr lang="ja-JP" altLang="en-US" dirty="0" smtClean="0"/>
                  <a:t>ばらつきの尺度、分散、は標本サイズ</a:t>
                </a:r>
                <a:r>
                  <a:rPr lang="en-US" altLang="ja-JP" dirty="0" smtClean="0"/>
                  <a:t>n</a:t>
                </a:r>
                <a:r>
                  <a:rPr lang="ja-JP" altLang="en-US" dirty="0" smtClean="0"/>
                  <a:t>に比例して小さくなる</a:t>
                </a:r>
              </a:p>
              <a:p>
                <a:pPr eaLnBrk="1" hangingPunct="1"/>
                <a:r>
                  <a:rPr lang="ja-JP" altLang="en-US" dirty="0" smtClean="0"/>
                  <a:t>実験を繰り返すほど、真の値に近い推定ができる可能性が高い</a:t>
                </a:r>
              </a:p>
              <a:p>
                <a:pPr eaLnBrk="1" hangingPunct="1"/>
                <a:r>
                  <a:rPr lang="ja-JP" altLang="en-US" dirty="0" smtClean="0"/>
                  <a:t>その誤差が、数値的に評価できる</a:t>
                </a:r>
              </a:p>
            </p:txBody>
          </p:sp>
        </mc:Choice>
        <mc:Fallback xmlns="">
          <p:sp>
            <p:nvSpPr>
              <p:cNvPr id="67588" name="Rectangle 3"/>
              <p:cNvSpPr>
                <a:spLocks noGrp="1" noRot="1" noChangeAspect="1" noMove="1" noResize="1" noEditPoints="1" noAdjustHandles="1" noChangeArrowheads="1" noChangeShapeType="1" noTextEdit="1"/>
              </p:cNvSpPr>
              <p:nvPr>
                <p:ph type="body" idx="1"/>
              </p:nvPr>
            </p:nvSpPr>
            <p:spPr>
              <a:blipFill rotWithShape="1">
                <a:blip r:embed="rId3"/>
                <a:stretch>
                  <a:fillRect l="-74" t="-670" r="-1114"/>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77C2B4D5-5048-49D4-B9AD-E885D5D8DBEC}" type="slidenum">
              <a:rPr lang="en-US" altLang="ja-JP"/>
              <a:pPr>
                <a:defRPr/>
              </a:pPr>
              <a:t>51</a:t>
            </a:fld>
            <a:endParaRPr lang="en-US" altLang="ja-JP"/>
          </a:p>
        </p:txBody>
      </p:sp>
      <p:sp>
        <p:nvSpPr>
          <p:cNvPr id="10247" name="Rectangle 2"/>
          <p:cNvSpPr>
            <a:spLocks noGrp="1" noChangeArrowheads="1"/>
          </p:cNvSpPr>
          <p:nvPr>
            <p:ph type="title"/>
          </p:nvPr>
        </p:nvSpPr>
        <p:spPr/>
        <p:txBody>
          <a:bodyPr/>
          <a:lstStyle/>
          <a:p>
            <a:pPr eaLnBrk="1" hangingPunct="1"/>
            <a:r>
              <a:rPr lang="ja-JP" altLang="en-US" smtClean="0"/>
              <a:t>標本平均の評価</a:t>
            </a:r>
          </a:p>
        </p:txBody>
      </p:sp>
      <mc:AlternateContent xmlns:mc="http://schemas.openxmlformats.org/markup-compatibility/2006" xmlns:a14="http://schemas.microsoft.com/office/drawing/2010/main">
        <mc:Choice Requires="a14">
          <p:sp>
            <p:nvSpPr>
              <p:cNvPr id="10248" name="Rectangle 3"/>
              <p:cNvSpPr>
                <a:spLocks noGrp="1" noChangeArrowheads="1"/>
              </p:cNvSpPr>
              <p:nvPr>
                <p:ph type="body" idx="1"/>
              </p:nvPr>
            </p:nvSpPr>
            <p:spPr/>
            <p:txBody>
              <a:bodyPr/>
              <a:lstStyle/>
              <a:p>
                <a:pPr eaLnBrk="1" hangingPunct="1">
                  <a:lnSpc>
                    <a:spcPct val="110000"/>
                  </a:lnSpc>
                </a:pPr>
                <a:r>
                  <a:rPr lang="ja-JP" altLang="en-US" sz="2800" dirty="0" smtClean="0"/>
                  <a:t>正規母集団からの標本：</a:t>
                </a:r>
                <a14:m>
                  <m:oMath xmlns:m="http://schemas.openxmlformats.org/officeDocument/2006/math">
                    <m:sSub>
                      <m:sSubPr>
                        <m:ctrlPr>
                          <a:rPr lang="en-US" altLang="ja-JP" sz="2800" i="1">
                            <a:latin typeface="Cambria Math"/>
                          </a:rPr>
                        </m:ctrlPr>
                      </m:sSubPr>
                      <m:e>
                        <m:r>
                          <a:rPr lang="en-US" altLang="ja-JP" sz="2800" i="1">
                            <a:latin typeface="Cambria Math"/>
                          </a:rPr>
                          <m:t>𝒙</m:t>
                        </m:r>
                      </m:e>
                      <m:sub>
                        <m:r>
                          <a:rPr lang="en-US" altLang="ja-JP" sz="2800" i="1">
                            <a:latin typeface="Cambria Math"/>
                          </a:rPr>
                          <m:t>𝟏</m:t>
                        </m:r>
                      </m:sub>
                    </m:sSub>
                    <m:r>
                      <a:rPr lang="en-US" altLang="ja-JP" sz="2800" i="1">
                        <a:latin typeface="Cambria Math"/>
                      </a:rPr>
                      <m:t>,</m:t>
                    </m:r>
                    <m:sSub>
                      <m:sSubPr>
                        <m:ctrlPr>
                          <a:rPr lang="en-US" altLang="ja-JP" sz="2800" i="1">
                            <a:latin typeface="Cambria Math"/>
                          </a:rPr>
                        </m:ctrlPr>
                      </m:sSubPr>
                      <m:e>
                        <m:r>
                          <a:rPr lang="en-US" altLang="ja-JP" sz="2800" i="1">
                            <a:latin typeface="Cambria Math"/>
                          </a:rPr>
                          <m:t>𝒙</m:t>
                        </m:r>
                      </m:e>
                      <m:sub>
                        <m:r>
                          <a:rPr lang="en-US" altLang="ja-JP" sz="2800" i="1">
                            <a:latin typeface="Cambria Math"/>
                          </a:rPr>
                          <m:t>𝟐</m:t>
                        </m:r>
                      </m:sub>
                    </m:sSub>
                    <m:r>
                      <a:rPr lang="en-US" altLang="ja-JP" sz="2800" i="1">
                        <a:latin typeface="Cambria Math"/>
                      </a:rPr>
                      <m:t>,…,</m:t>
                    </m:r>
                    <m:sSub>
                      <m:sSubPr>
                        <m:ctrlPr>
                          <a:rPr lang="en-US" altLang="ja-JP" sz="2800" i="1">
                            <a:latin typeface="Cambria Math"/>
                          </a:rPr>
                        </m:ctrlPr>
                      </m:sSubPr>
                      <m:e>
                        <m:r>
                          <a:rPr lang="en-US" altLang="ja-JP" sz="2800" i="1">
                            <a:latin typeface="Cambria Math"/>
                          </a:rPr>
                          <m:t>𝒙</m:t>
                        </m:r>
                      </m:e>
                      <m:sub>
                        <m:r>
                          <a:rPr lang="en-US" altLang="ja-JP" sz="2800" i="1">
                            <a:latin typeface="Cambria Math"/>
                          </a:rPr>
                          <m:t>𝒏</m:t>
                        </m:r>
                      </m:sub>
                    </m:sSub>
                    <m:r>
                      <a:rPr lang="en-US" altLang="ja-JP" sz="2800" i="1">
                        <a:latin typeface="Cambria Math"/>
                        <a:ea typeface="Cambria Math"/>
                      </a:rPr>
                      <m:t>~</m:t>
                    </m:r>
                    <m:r>
                      <a:rPr lang="en-US" altLang="ja-JP" sz="2800" i="1">
                        <a:latin typeface="Cambria Math"/>
                        <a:ea typeface="Cambria Math"/>
                      </a:rPr>
                      <m:t>𝑵</m:t>
                    </m:r>
                    <m:r>
                      <a:rPr lang="en-US" altLang="ja-JP" sz="2800" i="1">
                        <a:latin typeface="Cambria Math"/>
                        <a:ea typeface="Cambria Math"/>
                      </a:rPr>
                      <m:t>(</m:t>
                    </m:r>
                    <m:r>
                      <a:rPr lang="en-US" altLang="ja-JP" sz="2800" i="1">
                        <a:latin typeface="Cambria Math"/>
                        <a:ea typeface="Cambria Math"/>
                      </a:rPr>
                      <m:t>𝝁</m:t>
                    </m:r>
                    <m:r>
                      <a:rPr lang="en-US" altLang="ja-JP" sz="2800" i="1">
                        <a:latin typeface="Cambria Math"/>
                        <a:ea typeface="Cambria Math"/>
                      </a:rPr>
                      <m:t>,</m:t>
                    </m:r>
                    <m:sSup>
                      <m:sSupPr>
                        <m:ctrlPr>
                          <a:rPr lang="en-US" altLang="ja-JP" sz="2800" i="1">
                            <a:latin typeface="Cambria Math"/>
                            <a:ea typeface="Cambria Math"/>
                          </a:rPr>
                        </m:ctrlPr>
                      </m:sSupPr>
                      <m:e>
                        <m:r>
                          <a:rPr lang="en-US" altLang="ja-JP" sz="2800" i="1">
                            <a:latin typeface="Cambria Math"/>
                            <a:ea typeface="Cambria Math"/>
                          </a:rPr>
                          <m:t>𝝈</m:t>
                        </m:r>
                      </m:e>
                      <m:sup>
                        <m:r>
                          <a:rPr lang="en-US" altLang="ja-JP" sz="2800" i="1">
                            <a:latin typeface="Cambria Math"/>
                            <a:ea typeface="Cambria Math"/>
                          </a:rPr>
                          <m:t>𝟐</m:t>
                        </m:r>
                      </m:sup>
                    </m:sSup>
                    <m:r>
                      <a:rPr lang="en-US" altLang="ja-JP" sz="2800" i="1">
                        <a:latin typeface="Cambria Math"/>
                        <a:ea typeface="Cambria Math"/>
                      </a:rPr>
                      <m:t>)</m:t>
                    </m:r>
                  </m:oMath>
                </a14:m>
                <a:endParaRPr lang="ja-JP" altLang="en-US" sz="2800" dirty="0"/>
              </a:p>
              <a:p>
                <a:pPr eaLnBrk="1" hangingPunct="1">
                  <a:lnSpc>
                    <a:spcPct val="110000"/>
                  </a:lnSpc>
                </a:pPr>
                <a:endParaRPr lang="en-US" altLang="ja-JP" sz="2800" dirty="0" smtClean="0"/>
              </a:p>
              <a:p>
                <a:pPr eaLnBrk="1" hangingPunct="1">
                  <a:lnSpc>
                    <a:spcPct val="110000"/>
                  </a:lnSpc>
                </a:pPr>
                <a:endParaRPr lang="ja-JP" altLang="en-US" sz="2800" dirty="0" smtClean="0"/>
              </a:p>
              <a:p>
                <a:pPr eaLnBrk="1" hangingPunct="1">
                  <a:lnSpc>
                    <a:spcPct val="110000"/>
                  </a:lnSpc>
                </a:pPr>
                <a:r>
                  <a:rPr lang="ja-JP" altLang="en-US" sz="2800" dirty="0" smtClean="0"/>
                  <a:t>信頼区間：</a:t>
                </a:r>
              </a:p>
              <a:p>
                <a:pPr eaLnBrk="1" hangingPunct="1">
                  <a:lnSpc>
                    <a:spcPct val="110000"/>
                  </a:lnSpc>
                  <a:buFont typeface="Wingdings" pitchFamily="2" charset="2"/>
                  <a:buNone/>
                </a:pPr>
                <a:r>
                  <a:rPr lang="ja-JP" altLang="en-US" sz="2800" dirty="0" smtClean="0"/>
                  <a:t>　が真の値</a:t>
                </a:r>
                <a:r>
                  <a:rPr lang="en-US" altLang="ja-JP" sz="2800" dirty="0" smtClean="0"/>
                  <a:t>μ</a:t>
                </a:r>
                <a:r>
                  <a:rPr lang="ja-JP" altLang="en-US" sz="2800" dirty="0" smtClean="0"/>
                  <a:t>を含む確率は</a:t>
                </a:r>
                <a:r>
                  <a:rPr lang="en-US" altLang="ja-JP" sz="2800" dirty="0" smtClean="0"/>
                  <a:t>1-α</a:t>
                </a:r>
                <a:r>
                  <a:rPr lang="ja-JP" altLang="en-US" sz="2800" dirty="0" smtClean="0"/>
                  <a:t>に等しい。</a:t>
                </a:r>
              </a:p>
              <a:p>
                <a:pPr eaLnBrk="1" hangingPunct="1">
                  <a:lnSpc>
                    <a:spcPct val="110000"/>
                  </a:lnSpc>
                </a:pPr>
                <a:r>
                  <a:rPr lang="ja-JP" altLang="en-US" sz="2800" dirty="0" smtClean="0"/>
                  <a:t>ただし、</a:t>
                </a:r>
                <a14:m>
                  <m:oMath xmlns:m="http://schemas.openxmlformats.org/officeDocument/2006/math">
                    <m:sSubSup>
                      <m:sSubSupPr>
                        <m:ctrlPr>
                          <a:rPr lang="en-US" altLang="ja-JP" sz="2800" b="1" i="1" smtClean="0">
                            <a:latin typeface="Cambria Math"/>
                          </a:rPr>
                        </m:ctrlPr>
                      </m:sSubSupPr>
                      <m:e>
                        <m:r>
                          <a:rPr lang="en-US" altLang="ja-JP" sz="2800" b="1" i="1" smtClean="0">
                            <a:latin typeface="Cambria Math"/>
                          </a:rPr>
                          <m:t>𝒕</m:t>
                        </m:r>
                      </m:e>
                      <m:sub>
                        <m:r>
                          <a:rPr lang="en-US" altLang="ja-JP" sz="2800" b="1" i="1" smtClean="0">
                            <a:latin typeface="Cambria Math"/>
                          </a:rPr>
                          <m:t>𝜶</m:t>
                        </m:r>
                      </m:sub>
                      <m:sup>
                        <m:r>
                          <a:rPr lang="en-US" altLang="ja-JP" sz="2800" b="1" i="1" smtClean="0">
                            <a:latin typeface="Cambria Math"/>
                          </a:rPr>
                          <m:t>(</m:t>
                        </m:r>
                        <m:r>
                          <a:rPr lang="en-US" altLang="ja-JP" sz="2800" b="1" i="1" smtClean="0">
                            <a:latin typeface="Cambria Math"/>
                          </a:rPr>
                          <m:t>𝒏</m:t>
                        </m:r>
                        <m:r>
                          <a:rPr lang="en-US" altLang="ja-JP" sz="2800" b="1" i="1" smtClean="0">
                            <a:latin typeface="Cambria Math"/>
                          </a:rPr>
                          <m:t>)</m:t>
                        </m:r>
                      </m:sup>
                    </m:sSubSup>
                    <m:r>
                      <a:rPr lang="en-US" altLang="ja-JP" sz="2800" b="1" i="1" smtClean="0">
                        <a:latin typeface="Cambria Math"/>
                      </a:rPr>
                      <m:t> </m:t>
                    </m:r>
                  </m:oMath>
                </a14:m>
                <a:r>
                  <a:rPr lang="ja-JP" altLang="en-US" sz="2800" dirty="0" smtClean="0"/>
                  <a:t>は自由度 </a:t>
                </a:r>
                <a14:m>
                  <m:oMath xmlns:m="http://schemas.openxmlformats.org/officeDocument/2006/math">
                    <m:r>
                      <a:rPr lang="en-US" altLang="ja-JP" sz="2800" b="1" i="1" smtClean="0">
                        <a:latin typeface="Cambria Math"/>
                      </a:rPr>
                      <m:t>𝒏</m:t>
                    </m:r>
                  </m:oMath>
                </a14:m>
                <a:r>
                  <a:rPr lang="en-US" altLang="ja-JP" sz="2800" dirty="0" smtClean="0"/>
                  <a:t> </a:t>
                </a:r>
                <a:r>
                  <a:rPr lang="ja-JP" altLang="en-US" sz="2800" dirty="0" smtClean="0"/>
                  <a:t>の </a:t>
                </a:r>
                <a14:m>
                  <m:oMath xmlns:m="http://schemas.openxmlformats.org/officeDocument/2006/math">
                    <m:r>
                      <a:rPr lang="en-US" altLang="ja-JP" sz="2800" b="1" i="1" smtClean="0">
                        <a:latin typeface="Cambria Math"/>
                      </a:rPr>
                      <m:t>𝒕</m:t>
                    </m:r>
                  </m:oMath>
                </a14:m>
                <a:r>
                  <a:rPr lang="ja-JP" altLang="en-US" sz="2800" dirty="0" smtClean="0"/>
                  <a:t> 分布の上側</a:t>
                </a:r>
                <a:r>
                  <a:rPr lang="en-US" altLang="ja-JP" sz="2800" dirty="0" smtClean="0"/>
                  <a:t> </a:t>
                </a:r>
                <a14:m>
                  <m:oMath xmlns:m="http://schemas.openxmlformats.org/officeDocument/2006/math">
                    <m:r>
                      <a:rPr lang="en-US" altLang="ja-JP" sz="2800" b="1" i="1" smtClean="0">
                        <a:latin typeface="Cambria Math"/>
                      </a:rPr>
                      <m:t>𝟏𝟎𝟎</m:t>
                    </m:r>
                    <m:r>
                      <a:rPr lang="en-US" altLang="ja-JP" sz="2800" b="1" i="1" smtClean="0">
                        <a:latin typeface="Cambria Math"/>
                      </a:rPr>
                      <m:t>𝜶</m:t>
                    </m:r>
                  </m:oMath>
                </a14:m>
                <a:r>
                  <a:rPr lang="ja-JP" altLang="en-US" sz="2800" dirty="0" smtClean="0"/>
                  <a:t> パーセント点とする。</a:t>
                </a:r>
              </a:p>
            </p:txBody>
          </p:sp>
        </mc:Choice>
        <mc:Fallback xmlns="">
          <p:sp>
            <p:nvSpPr>
              <p:cNvPr id="10248" name="Rectangle 3"/>
              <p:cNvSpPr>
                <a:spLocks noGrp="1" noRot="1" noChangeAspect="1" noMove="1" noResize="1" noEditPoints="1" noAdjustHandles="1" noChangeArrowheads="1" noChangeShapeType="1" noTextEdit="1"/>
              </p:cNvSpPr>
              <p:nvPr>
                <p:ph type="body" idx="1"/>
              </p:nvPr>
            </p:nvSpPr>
            <p:spPr>
              <a:blipFill rotWithShape="1">
                <a:blip r:embed="rId4"/>
                <a:stretch>
                  <a:fillRect l="-297" t="-1475"/>
                </a:stretch>
              </a:blipFill>
            </p:spPr>
            <p:txBody>
              <a:bodyPr/>
              <a:lstStyle/>
              <a:p>
                <a:r>
                  <a:rPr lang="ja-JP" altLang="en-US">
                    <a:noFill/>
                  </a:rPr>
                  <a:t> </a:t>
                </a:r>
              </a:p>
            </p:txBody>
          </p:sp>
        </mc:Fallback>
      </mc:AlternateContent>
      <p:graphicFrame>
        <p:nvGraphicFramePr>
          <p:cNvPr id="10242" name="Object 4"/>
          <p:cNvGraphicFramePr>
            <a:graphicFrameLocks noChangeAspect="1"/>
          </p:cNvGraphicFramePr>
          <p:nvPr>
            <p:extLst>
              <p:ext uri="{D42A27DB-BD31-4B8C-83A1-F6EECF244321}">
                <p14:modId xmlns:p14="http://schemas.microsoft.com/office/powerpoint/2010/main" val="2590175930"/>
              </p:ext>
            </p:extLst>
          </p:nvPr>
        </p:nvGraphicFramePr>
        <p:xfrm>
          <a:off x="2540890" y="2189684"/>
          <a:ext cx="4197796" cy="883818"/>
        </p:xfrm>
        <a:graphic>
          <a:graphicData uri="http://schemas.openxmlformats.org/presentationml/2006/ole">
            <mc:AlternateContent xmlns:mc="http://schemas.openxmlformats.org/markup-compatibility/2006">
              <mc:Choice xmlns:v="urn:schemas-microsoft-com:vml" Requires="v">
                <p:oleObj spid="_x0000_s10324" name="数式" r:id="rId5" imgW="3733560" imgH="736560" progId="Equation.3">
                  <p:embed/>
                </p:oleObj>
              </mc:Choice>
              <mc:Fallback>
                <p:oleObj name="数式" r:id="rId5" imgW="3733560" imgH="7365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890" y="2189684"/>
                        <a:ext cx="4197796" cy="88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3193528116"/>
              </p:ext>
            </p:extLst>
          </p:nvPr>
        </p:nvGraphicFramePr>
        <p:xfrm>
          <a:off x="2859462" y="3157154"/>
          <a:ext cx="4038880" cy="872015"/>
        </p:xfrm>
        <a:graphic>
          <a:graphicData uri="http://schemas.openxmlformats.org/presentationml/2006/ole">
            <mc:AlternateContent xmlns:mc="http://schemas.openxmlformats.org/markup-compatibility/2006">
              <mc:Choice xmlns:v="urn:schemas-microsoft-com:vml" Requires="v">
                <p:oleObj spid="_x0000_s10325" name="数式" r:id="rId7" imgW="3886200" imgH="787320" progId="Equation.3">
                  <p:embed/>
                </p:oleObj>
              </mc:Choice>
              <mc:Fallback>
                <p:oleObj name="数式" r:id="rId7" imgW="3886200" imgH="78732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462" y="3157154"/>
                        <a:ext cx="4038880" cy="87201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9FC5A2CE-0B2A-4167-89F4-3C631C35021D}" type="slidenum">
              <a:rPr lang="en-US" altLang="ja-JP"/>
              <a:pPr>
                <a:defRPr/>
              </a:pPr>
              <a:t>52</a:t>
            </a:fld>
            <a:endParaRPr lang="en-US" altLang="ja-JP"/>
          </a:p>
        </p:txBody>
      </p:sp>
      <p:sp>
        <p:nvSpPr>
          <p:cNvPr id="11268" name="Rectangle 2"/>
          <p:cNvSpPr>
            <a:spLocks noGrp="1" noChangeArrowheads="1"/>
          </p:cNvSpPr>
          <p:nvPr>
            <p:ph type="title"/>
          </p:nvPr>
        </p:nvSpPr>
        <p:spPr/>
        <p:txBody>
          <a:bodyPr/>
          <a:lstStyle/>
          <a:p>
            <a:pPr eaLnBrk="1" hangingPunct="1"/>
            <a:r>
              <a:rPr lang="ja-JP" altLang="en-US" dirty="0" smtClean="0"/>
              <a:t>評価の数値例</a:t>
            </a:r>
          </a:p>
        </p:txBody>
      </p:sp>
      <mc:AlternateContent xmlns:mc="http://schemas.openxmlformats.org/markup-compatibility/2006" xmlns:a14="http://schemas.microsoft.com/office/drawing/2010/main">
        <mc:Choice Requires="a14">
          <p:sp>
            <p:nvSpPr>
              <p:cNvPr id="11269" name="Rectangle 3"/>
              <p:cNvSpPr>
                <a:spLocks noGrp="1" noChangeArrowheads="1"/>
              </p:cNvSpPr>
              <p:nvPr>
                <p:ph type="body" idx="1"/>
              </p:nvPr>
            </p:nvSpPr>
            <p:spPr/>
            <p:txBody>
              <a:bodyPr/>
              <a:lstStyle/>
              <a:p>
                <a:pPr eaLnBrk="1" hangingPunct="1"/>
                <a:r>
                  <a:rPr lang="ja-JP" altLang="en-US" dirty="0" smtClean="0"/>
                  <a:t>発注点 </a:t>
                </a:r>
                <a:r>
                  <a:rPr lang="en-US" altLang="ja-JP" dirty="0" smtClean="0"/>
                  <a:t>30 </a:t>
                </a:r>
                <a:r>
                  <a:rPr lang="ja-JP" altLang="en-US" dirty="0" smtClean="0"/>
                  <a:t>の場合の粗利</a:t>
                </a:r>
                <a:endParaRPr lang="en-US" altLang="ja-JP" dirty="0" smtClean="0"/>
              </a:p>
              <a:p>
                <a:pPr lvl="1" eaLnBrk="1" hangingPunct="1"/>
                <a:r>
                  <a:rPr lang="en-US" altLang="ja-JP" dirty="0" smtClean="0">
                    <a:latin typeface="Courier New" pitchFamily="49" charset="0"/>
                    <a:cs typeface="Courier New" pitchFamily="49" charset="0"/>
                  </a:rPr>
                  <a:t>187.3, 181.7, 186.9, 187.2, 189.9, 182.1, 187.0, 190.9, 187.2, 188.9</a:t>
                </a:r>
              </a:p>
              <a:p>
                <a:pPr lvl="1" eaLnBrk="1" hangingPunct="1"/>
                <a:endParaRPr lang="en-US" altLang="ja-JP" sz="2800" dirty="0" smtClean="0"/>
              </a:p>
              <a:p>
                <a:pPr eaLnBrk="1" hangingPunct="1"/>
                <a:r>
                  <a:rPr lang="en-US" altLang="ja-JP" sz="2800" dirty="0" smtClean="0">
                    <a:latin typeface="Courier New" pitchFamily="49" charset="0"/>
                    <a:cs typeface="Courier New" pitchFamily="49" charset="0"/>
                  </a:rPr>
                  <a:t>n=10, m=186.9, s=3</a:t>
                </a:r>
                <a:r>
                  <a:rPr lang="en-US" altLang="ja-JP" sz="2800" dirty="0" smtClean="0"/>
                  <a:t>,</a:t>
                </a:r>
              </a:p>
              <a:p>
                <a:pPr eaLnBrk="1" hangingPunct="1">
                  <a:buNone/>
                </a:pPr>
                <a:r>
                  <a:rPr lang="en-US" altLang="ja-JP" sz="2800" dirty="0" smtClean="0"/>
                  <a:t>		</a:t>
                </a:r>
                <a:r>
                  <a:rPr lang="en-US" altLang="ja-JP" sz="2800" dirty="0" smtClean="0">
                    <a:sym typeface="Wingdings" pitchFamily="2" charset="2"/>
                  </a:rPr>
                  <a:t>  </a:t>
                </a:r>
                <a14:m>
                  <m:oMath xmlns:m="http://schemas.openxmlformats.org/officeDocument/2006/math">
                    <m:r>
                      <a:rPr lang="en-US" altLang="ja-JP" sz="2800" b="1" i="1" smtClean="0">
                        <a:latin typeface="Cambria Math" panose="02040503050406030204" pitchFamily="18" charset="0"/>
                      </a:rPr>
                      <m:t>𝟗𝟓</m:t>
                    </m:r>
                    <m:r>
                      <a:rPr lang="en-US" altLang="ja-JP" sz="2800" b="1" i="1" smtClean="0">
                        <a:latin typeface="Cambria Math" panose="02040503050406030204" pitchFamily="18" charset="0"/>
                      </a:rPr>
                      <m:t>% </m:t>
                    </m:r>
                  </m:oMath>
                </a14:m>
                <a:r>
                  <a:rPr lang="ja-JP" altLang="en-US" sz="2800" dirty="0" smtClean="0"/>
                  <a:t>信頼区間     </a:t>
                </a:r>
                <a:r>
                  <a:rPr lang="en-US" altLang="ja-JP" sz="2800" dirty="0" smtClean="0">
                    <a:latin typeface="Courier New" pitchFamily="49" charset="0"/>
                    <a:cs typeface="Courier New" pitchFamily="49" charset="0"/>
                  </a:rPr>
                  <a:t>[184.8, 189.0]</a:t>
                </a:r>
              </a:p>
              <a:p>
                <a:pPr eaLnBrk="1" hangingPunct="1"/>
                <a:endParaRPr lang="en-US" altLang="ja-JP" sz="2800" dirty="0" smtClean="0"/>
              </a:p>
              <a:p>
                <a:pPr eaLnBrk="1" hangingPunct="1">
                  <a:buNone/>
                </a:pPr>
                <a:r>
                  <a:rPr lang="en-US" altLang="ja-JP" sz="2800" dirty="0" smtClean="0"/>
                  <a:t>  </a:t>
                </a:r>
                <a:r>
                  <a:rPr lang="ja-JP" altLang="en-US" sz="2800" dirty="0" smtClean="0"/>
                  <a:t>　</a:t>
                </a:r>
                <a:r>
                  <a:rPr lang="en-US" altLang="ja-JP" sz="2800" dirty="0" smtClean="0"/>
                  <a:t>  </a:t>
                </a:r>
                <a:r>
                  <a:rPr lang="ja-JP" altLang="en-US" dirty="0" smtClean="0"/>
                  <a:t>「はずれたらごめん」２０回に１回は謝る覚悟</a:t>
                </a:r>
                <a:endParaRPr lang="ja-JP" altLang="en-US" sz="2800" dirty="0" smtClean="0"/>
              </a:p>
            </p:txBody>
          </p:sp>
        </mc:Choice>
        <mc:Fallback xmlns="">
          <p:sp>
            <p:nvSpPr>
              <p:cNvPr id="11269"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7" t="-804" b="-1475"/>
                </a:stretch>
              </a:blipFill>
            </p:spPr>
            <p:txBody>
              <a:bodyPr/>
              <a:lstStyle/>
              <a:p>
                <a:r>
                  <a:rPr lang="ja-JP" altLang="en-US">
                    <a:noFill/>
                  </a:rPr>
                  <a:t> </a:t>
                </a:r>
              </a:p>
            </p:txBody>
          </p:sp>
        </mc:Fallback>
      </mc:AlternateContent>
      <p:graphicFrame>
        <p:nvGraphicFramePr>
          <p:cNvPr id="11266" name="Object 4"/>
          <p:cNvGraphicFramePr>
            <a:graphicFrameLocks noChangeAspect="1"/>
          </p:cNvGraphicFramePr>
          <p:nvPr/>
        </p:nvGraphicFramePr>
        <p:xfrm>
          <a:off x="3352140" y="3023135"/>
          <a:ext cx="1784350" cy="533400"/>
        </p:xfrm>
        <a:graphic>
          <a:graphicData uri="http://schemas.openxmlformats.org/presentationml/2006/ole">
            <mc:AlternateContent xmlns:mc="http://schemas.openxmlformats.org/markup-compatibility/2006">
              <mc:Choice xmlns:v="urn:schemas-microsoft-com:vml" Requires="v">
                <p:oleObj spid="_x0000_s11295" name="数式" r:id="rId5" imgW="850680" imgH="253800" progId="Equation.3">
                  <p:embed/>
                </p:oleObj>
              </mc:Choice>
              <mc:Fallback>
                <p:oleObj name="数式" r:id="rId5" imgW="850680" imgH="253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40" y="3023135"/>
                        <a:ext cx="17843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下矢印 6"/>
          <p:cNvSpPr/>
          <p:nvPr/>
        </p:nvSpPr>
        <p:spPr bwMode="auto">
          <a:xfrm>
            <a:off x="2969231" y="4808306"/>
            <a:ext cx="863030" cy="6575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 5"/>
          <p:cNvSpPr>
            <a:spLocks noGrp="1"/>
          </p:cNvSpPr>
          <p:nvPr>
            <p:ph type="sldNum" sz="quarter" idx="12"/>
          </p:nvPr>
        </p:nvSpPr>
        <p:spPr/>
        <p:txBody>
          <a:bodyPr/>
          <a:lstStyle/>
          <a:p>
            <a:pPr>
              <a:defRPr/>
            </a:pPr>
            <a:fld id="{C81803A7-3325-4D88-B9CD-BEA6D01FCC92}" type="slidenum">
              <a:rPr lang="en-US" altLang="ja-JP"/>
              <a:pPr>
                <a:defRPr/>
              </a:pPr>
              <a:t>53</a:t>
            </a:fld>
            <a:endParaRPr lang="en-US" altLang="ja-JP"/>
          </a:p>
        </p:txBody>
      </p:sp>
      <p:sp>
        <p:nvSpPr>
          <p:cNvPr id="68611" name="Rectangle 2"/>
          <p:cNvSpPr>
            <a:spLocks noGrp="1" noChangeArrowheads="1"/>
          </p:cNvSpPr>
          <p:nvPr>
            <p:ph type="title"/>
          </p:nvPr>
        </p:nvSpPr>
        <p:spPr/>
        <p:txBody>
          <a:bodyPr/>
          <a:lstStyle/>
          <a:p>
            <a:pPr eaLnBrk="1" hangingPunct="1"/>
            <a:r>
              <a:rPr lang="ja-JP" altLang="en-US" smtClean="0"/>
              <a:t>区間推定の意味</a:t>
            </a:r>
          </a:p>
        </p:txBody>
      </p:sp>
      <p:sp>
        <p:nvSpPr>
          <p:cNvPr id="68612" name="Rectangle 3"/>
          <p:cNvSpPr>
            <a:spLocks noGrp="1" noChangeArrowheads="1"/>
          </p:cNvSpPr>
          <p:nvPr>
            <p:ph type="body" idx="1"/>
          </p:nvPr>
        </p:nvSpPr>
        <p:spPr>
          <a:xfrm>
            <a:off x="466725" y="1546225"/>
            <a:ext cx="8266113" cy="4135438"/>
          </a:xfrm>
        </p:spPr>
        <p:txBody>
          <a:bodyPr/>
          <a:lstStyle/>
          <a:p>
            <a:pPr eaLnBrk="1" hangingPunct="1"/>
            <a:r>
              <a:rPr lang="ja-JP" altLang="en-US" dirty="0" smtClean="0"/>
              <a:t>例</a:t>
            </a:r>
          </a:p>
          <a:p>
            <a:pPr lvl="1" eaLnBrk="1" hangingPunct="1">
              <a:spcBef>
                <a:spcPct val="20000"/>
              </a:spcBef>
            </a:pPr>
            <a:r>
              <a:rPr lang="ja-JP" altLang="en-US" dirty="0" smtClean="0"/>
              <a:t>Ａさん　</a:t>
            </a:r>
            <a:r>
              <a:rPr lang="en-US" altLang="ja-JP" dirty="0" smtClean="0">
                <a:latin typeface="Courier New" pitchFamily="49" charset="0"/>
                <a:cs typeface="Courier New" pitchFamily="49" charset="0"/>
              </a:rPr>
              <a:t>[187, 192]</a:t>
            </a:r>
          </a:p>
          <a:p>
            <a:pPr lvl="1" eaLnBrk="1" hangingPunct="1">
              <a:spcBef>
                <a:spcPct val="20000"/>
              </a:spcBef>
            </a:pPr>
            <a:r>
              <a:rPr lang="ja-JP" altLang="en-US" dirty="0" smtClean="0"/>
              <a:t>Ｂさん　</a:t>
            </a:r>
            <a:r>
              <a:rPr lang="en-US" altLang="ja-JP" dirty="0" smtClean="0">
                <a:latin typeface="Courier New" pitchFamily="49" charset="0"/>
                <a:cs typeface="Courier New" pitchFamily="49" charset="0"/>
              </a:rPr>
              <a:t>[183, 193]</a:t>
            </a:r>
          </a:p>
          <a:p>
            <a:pPr lvl="1" eaLnBrk="1" hangingPunct="1">
              <a:spcBef>
                <a:spcPct val="20000"/>
              </a:spcBef>
            </a:pPr>
            <a:r>
              <a:rPr lang="ja-JP" altLang="en-US" dirty="0" smtClean="0"/>
              <a:t>Ｃさん　</a:t>
            </a:r>
            <a:r>
              <a:rPr lang="en-US" altLang="ja-JP" dirty="0" smtClean="0">
                <a:latin typeface="Courier New" pitchFamily="49" charset="0"/>
                <a:cs typeface="Courier New" pitchFamily="49" charset="0"/>
              </a:rPr>
              <a:t>[184, 190]</a:t>
            </a:r>
            <a:r>
              <a:rPr lang="ja-JP" altLang="en-US" dirty="0" smtClean="0"/>
              <a:t>　</a:t>
            </a:r>
          </a:p>
          <a:p>
            <a:pPr lvl="1" eaLnBrk="1" hangingPunct="1">
              <a:spcBef>
                <a:spcPct val="20000"/>
              </a:spcBef>
            </a:pPr>
            <a:r>
              <a:rPr lang="ja-JP" altLang="en-US" dirty="0" smtClean="0"/>
              <a:t>Ｄさん　</a:t>
            </a:r>
            <a:r>
              <a:rPr lang="en-US" altLang="ja-JP" dirty="0" smtClean="0">
                <a:latin typeface="Courier New" pitchFamily="49" charset="0"/>
                <a:cs typeface="Courier New" pitchFamily="49" charset="0"/>
              </a:rPr>
              <a:t>[185, 196]</a:t>
            </a:r>
          </a:p>
          <a:p>
            <a:pPr lvl="1" eaLnBrk="1" hangingPunct="1">
              <a:spcBef>
                <a:spcPct val="20000"/>
              </a:spcBef>
            </a:pPr>
            <a:r>
              <a:rPr lang="ja-JP" altLang="en-US" dirty="0" smtClean="0"/>
              <a:t>Ｅさん　</a:t>
            </a:r>
            <a:r>
              <a:rPr lang="en-US" altLang="ja-JP" dirty="0" smtClean="0">
                <a:latin typeface="Courier New" pitchFamily="49" charset="0"/>
                <a:cs typeface="Courier New" pitchFamily="49" charset="0"/>
              </a:rPr>
              <a:t>[186, 191]</a:t>
            </a:r>
            <a:endParaRPr lang="en-US" altLang="ja-JP" dirty="0" smtClean="0">
              <a:solidFill>
                <a:srgbClr val="FF3300"/>
              </a:solidFill>
              <a:latin typeface="Courier New" pitchFamily="49" charset="0"/>
              <a:cs typeface="Courier New" pitchFamily="49" charset="0"/>
            </a:endParaRPr>
          </a:p>
          <a:p>
            <a:pPr eaLnBrk="1" hangingPunct="1"/>
            <a:endParaRPr lang="en-US" altLang="ja-JP" dirty="0" smtClean="0"/>
          </a:p>
        </p:txBody>
      </p:sp>
      <p:sp>
        <p:nvSpPr>
          <p:cNvPr id="68613" name="Line 7"/>
          <p:cNvSpPr>
            <a:spLocks noChangeShapeType="1"/>
          </p:cNvSpPr>
          <p:nvPr/>
        </p:nvSpPr>
        <p:spPr bwMode="auto">
          <a:xfrm>
            <a:off x="3995738" y="2319338"/>
            <a:ext cx="4321175" cy="0"/>
          </a:xfrm>
          <a:prstGeom prst="line">
            <a:avLst/>
          </a:prstGeom>
          <a:noFill/>
          <a:ln w="9525">
            <a:solidFill>
              <a:schemeClr val="folHlink"/>
            </a:solidFill>
            <a:round/>
            <a:headEnd/>
            <a:tailEnd type="triangle" w="med" len="med"/>
          </a:ln>
        </p:spPr>
        <p:txBody>
          <a:bodyPr/>
          <a:lstStyle/>
          <a:p>
            <a:endParaRPr lang="ja-JP" altLang="en-US"/>
          </a:p>
        </p:txBody>
      </p:sp>
      <p:sp>
        <p:nvSpPr>
          <p:cNvPr id="68614" name="Line 8"/>
          <p:cNvSpPr>
            <a:spLocks noChangeShapeType="1"/>
          </p:cNvSpPr>
          <p:nvPr/>
        </p:nvSpPr>
        <p:spPr bwMode="auto">
          <a:xfrm>
            <a:off x="3995738" y="2751138"/>
            <a:ext cx="4321175" cy="0"/>
          </a:xfrm>
          <a:prstGeom prst="line">
            <a:avLst/>
          </a:prstGeom>
          <a:noFill/>
          <a:ln w="9525">
            <a:solidFill>
              <a:schemeClr val="folHlink"/>
            </a:solidFill>
            <a:round/>
            <a:headEnd/>
            <a:tailEnd type="triangle" w="med" len="med"/>
          </a:ln>
        </p:spPr>
        <p:txBody>
          <a:bodyPr/>
          <a:lstStyle/>
          <a:p>
            <a:endParaRPr lang="ja-JP" altLang="en-US"/>
          </a:p>
        </p:txBody>
      </p:sp>
      <p:sp>
        <p:nvSpPr>
          <p:cNvPr id="68615" name="Line 9"/>
          <p:cNvSpPr>
            <a:spLocks noChangeShapeType="1"/>
          </p:cNvSpPr>
          <p:nvPr/>
        </p:nvSpPr>
        <p:spPr bwMode="auto">
          <a:xfrm>
            <a:off x="3995738" y="3182938"/>
            <a:ext cx="4321175" cy="0"/>
          </a:xfrm>
          <a:prstGeom prst="line">
            <a:avLst/>
          </a:prstGeom>
          <a:noFill/>
          <a:ln w="9525">
            <a:solidFill>
              <a:schemeClr val="folHlink"/>
            </a:solidFill>
            <a:round/>
            <a:headEnd/>
            <a:tailEnd type="triangle" w="med" len="med"/>
          </a:ln>
        </p:spPr>
        <p:txBody>
          <a:bodyPr/>
          <a:lstStyle/>
          <a:p>
            <a:endParaRPr lang="ja-JP" altLang="en-US"/>
          </a:p>
        </p:txBody>
      </p:sp>
      <p:sp>
        <p:nvSpPr>
          <p:cNvPr id="68616" name="Line 10"/>
          <p:cNvSpPr>
            <a:spLocks noChangeShapeType="1"/>
          </p:cNvSpPr>
          <p:nvPr/>
        </p:nvSpPr>
        <p:spPr bwMode="auto">
          <a:xfrm>
            <a:off x="3995738" y="3614738"/>
            <a:ext cx="4321175" cy="0"/>
          </a:xfrm>
          <a:prstGeom prst="line">
            <a:avLst/>
          </a:prstGeom>
          <a:noFill/>
          <a:ln w="9525">
            <a:solidFill>
              <a:schemeClr val="folHlink"/>
            </a:solidFill>
            <a:round/>
            <a:headEnd/>
            <a:tailEnd type="triangle" w="med" len="med"/>
          </a:ln>
        </p:spPr>
        <p:txBody>
          <a:bodyPr/>
          <a:lstStyle/>
          <a:p>
            <a:endParaRPr lang="ja-JP" altLang="en-US"/>
          </a:p>
        </p:txBody>
      </p:sp>
      <p:sp>
        <p:nvSpPr>
          <p:cNvPr id="68617" name="Line 11"/>
          <p:cNvSpPr>
            <a:spLocks noChangeShapeType="1"/>
          </p:cNvSpPr>
          <p:nvPr/>
        </p:nvSpPr>
        <p:spPr bwMode="auto">
          <a:xfrm>
            <a:off x="3995738" y="4046538"/>
            <a:ext cx="4321175" cy="0"/>
          </a:xfrm>
          <a:prstGeom prst="line">
            <a:avLst/>
          </a:prstGeom>
          <a:noFill/>
          <a:ln w="9525">
            <a:solidFill>
              <a:schemeClr val="folHlink"/>
            </a:solidFill>
            <a:round/>
            <a:headEnd/>
            <a:tailEnd type="triangle" w="med" len="med"/>
          </a:ln>
        </p:spPr>
        <p:txBody>
          <a:bodyPr/>
          <a:lstStyle/>
          <a:p>
            <a:endParaRPr lang="ja-JP" altLang="en-US"/>
          </a:p>
        </p:txBody>
      </p:sp>
      <p:sp>
        <p:nvSpPr>
          <p:cNvPr id="68618" name="AutoShape 12"/>
          <p:cNvSpPr>
            <a:spLocks/>
          </p:cNvSpPr>
          <p:nvPr/>
        </p:nvSpPr>
        <p:spPr bwMode="auto">
          <a:xfrm>
            <a:off x="5724525" y="2174875"/>
            <a:ext cx="71438" cy="287338"/>
          </a:xfrm>
          <a:prstGeom prst="leftBracket">
            <a:avLst>
              <a:gd name="adj" fmla="val 33518"/>
            </a:avLst>
          </a:prstGeom>
          <a:noFill/>
          <a:ln w="9525">
            <a:solidFill>
              <a:schemeClr val="tx1"/>
            </a:solidFill>
            <a:round/>
            <a:headEnd/>
            <a:tailEnd/>
          </a:ln>
        </p:spPr>
        <p:txBody>
          <a:bodyPr wrap="none" anchor="ctr"/>
          <a:lstStyle/>
          <a:p>
            <a:endParaRPr lang="ja-JP" altLang="en-US"/>
          </a:p>
        </p:txBody>
      </p:sp>
      <p:sp>
        <p:nvSpPr>
          <p:cNvPr id="68619" name="AutoShape 13"/>
          <p:cNvSpPr>
            <a:spLocks/>
          </p:cNvSpPr>
          <p:nvPr/>
        </p:nvSpPr>
        <p:spPr bwMode="auto">
          <a:xfrm>
            <a:off x="6732588" y="2174875"/>
            <a:ext cx="71437" cy="287338"/>
          </a:xfrm>
          <a:prstGeom prst="rightBracket">
            <a:avLst>
              <a:gd name="adj" fmla="val 33519"/>
            </a:avLst>
          </a:prstGeom>
          <a:noFill/>
          <a:ln w="9525">
            <a:solidFill>
              <a:schemeClr val="tx1"/>
            </a:solidFill>
            <a:round/>
            <a:headEnd/>
            <a:tailEnd/>
          </a:ln>
        </p:spPr>
        <p:txBody>
          <a:bodyPr wrap="none" anchor="ctr"/>
          <a:lstStyle/>
          <a:p>
            <a:endParaRPr lang="ja-JP" altLang="en-US"/>
          </a:p>
        </p:txBody>
      </p:sp>
      <p:sp>
        <p:nvSpPr>
          <p:cNvPr id="68620" name="AutoShape 14"/>
          <p:cNvSpPr>
            <a:spLocks/>
          </p:cNvSpPr>
          <p:nvPr/>
        </p:nvSpPr>
        <p:spPr bwMode="auto">
          <a:xfrm>
            <a:off x="6877050" y="2606675"/>
            <a:ext cx="71438" cy="287338"/>
          </a:xfrm>
          <a:prstGeom prst="rightBracket">
            <a:avLst>
              <a:gd name="adj" fmla="val 33518"/>
            </a:avLst>
          </a:prstGeom>
          <a:noFill/>
          <a:ln w="9525">
            <a:solidFill>
              <a:schemeClr val="tx1"/>
            </a:solidFill>
            <a:round/>
            <a:headEnd/>
            <a:tailEnd/>
          </a:ln>
        </p:spPr>
        <p:txBody>
          <a:bodyPr wrap="none" anchor="ctr"/>
          <a:lstStyle/>
          <a:p>
            <a:endParaRPr lang="ja-JP" altLang="en-US"/>
          </a:p>
        </p:txBody>
      </p:sp>
      <p:sp>
        <p:nvSpPr>
          <p:cNvPr id="68621" name="AutoShape 15"/>
          <p:cNvSpPr>
            <a:spLocks/>
          </p:cNvSpPr>
          <p:nvPr/>
        </p:nvSpPr>
        <p:spPr bwMode="auto">
          <a:xfrm>
            <a:off x="6300788" y="3038475"/>
            <a:ext cx="71437" cy="287338"/>
          </a:xfrm>
          <a:prstGeom prst="rightBracket">
            <a:avLst>
              <a:gd name="adj" fmla="val 33519"/>
            </a:avLst>
          </a:prstGeom>
          <a:noFill/>
          <a:ln w="9525">
            <a:solidFill>
              <a:schemeClr val="tx1"/>
            </a:solidFill>
            <a:round/>
            <a:headEnd/>
            <a:tailEnd/>
          </a:ln>
        </p:spPr>
        <p:txBody>
          <a:bodyPr wrap="none" anchor="ctr"/>
          <a:lstStyle/>
          <a:p>
            <a:endParaRPr lang="ja-JP" altLang="en-US"/>
          </a:p>
        </p:txBody>
      </p:sp>
      <p:sp>
        <p:nvSpPr>
          <p:cNvPr id="68622" name="AutoShape 16"/>
          <p:cNvSpPr>
            <a:spLocks/>
          </p:cNvSpPr>
          <p:nvPr/>
        </p:nvSpPr>
        <p:spPr bwMode="auto">
          <a:xfrm>
            <a:off x="4716463" y="2606675"/>
            <a:ext cx="71437" cy="287338"/>
          </a:xfrm>
          <a:prstGeom prst="leftBracket">
            <a:avLst>
              <a:gd name="adj" fmla="val 33519"/>
            </a:avLst>
          </a:prstGeom>
          <a:noFill/>
          <a:ln w="9525">
            <a:solidFill>
              <a:schemeClr val="tx1"/>
            </a:solidFill>
            <a:round/>
            <a:headEnd/>
            <a:tailEnd/>
          </a:ln>
        </p:spPr>
        <p:txBody>
          <a:bodyPr wrap="none" anchor="ctr"/>
          <a:lstStyle/>
          <a:p>
            <a:endParaRPr lang="ja-JP" altLang="en-US"/>
          </a:p>
        </p:txBody>
      </p:sp>
      <p:sp>
        <p:nvSpPr>
          <p:cNvPr id="68623" name="AutoShape 17"/>
          <p:cNvSpPr>
            <a:spLocks/>
          </p:cNvSpPr>
          <p:nvPr/>
        </p:nvSpPr>
        <p:spPr bwMode="auto">
          <a:xfrm>
            <a:off x="7451725" y="3470275"/>
            <a:ext cx="71438" cy="287338"/>
          </a:xfrm>
          <a:prstGeom prst="rightBracket">
            <a:avLst>
              <a:gd name="adj" fmla="val 33518"/>
            </a:avLst>
          </a:prstGeom>
          <a:noFill/>
          <a:ln w="9525">
            <a:solidFill>
              <a:schemeClr val="tx1"/>
            </a:solidFill>
            <a:round/>
            <a:headEnd/>
            <a:tailEnd/>
          </a:ln>
        </p:spPr>
        <p:txBody>
          <a:bodyPr wrap="none" anchor="ctr"/>
          <a:lstStyle/>
          <a:p>
            <a:endParaRPr lang="ja-JP" altLang="en-US"/>
          </a:p>
        </p:txBody>
      </p:sp>
      <p:sp>
        <p:nvSpPr>
          <p:cNvPr id="68624" name="AutoShape 18"/>
          <p:cNvSpPr>
            <a:spLocks/>
          </p:cNvSpPr>
          <p:nvPr/>
        </p:nvSpPr>
        <p:spPr bwMode="auto">
          <a:xfrm>
            <a:off x="4859338" y="3038475"/>
            <a:ext cx="71437" cy="287338"/>
          </a:xfrm>
          <a:prstGeom prst="leftBracket">
            <a:avLst>
              <a:gd name="adj" fmla="val 33519"/>
            </a:avLst>
          </a:prstGeom>
          <a:noFill/>
          <a:ln w="9525">
            <a:solidFill>
              <a:schemeClr val="tx1"/>
            </a:solidFill>
            <a:round/>
            <a:headEnd/>
            <a:tailEnd/>
          </a:ln>
        </p:spPr>
        <p:txBody>
          <a:bodyPr wrap="none" anchor="ctr"/>
          <a:lstStyle/>
          <a:p>
            <a:endParaRPr lang="ja-JP" altLang="en-US"/>
          </a:p>
        </p:txBody>
      </p:sp>
      <p:sp>
        <p:nvSpPr>
          <p:cNvPr id="68625" name="AutoShape 19"/>
          <p:cNvSpPr>
            <a:spLocks/>
          </p:cNvSpPr>
          <p:nvPr/>
        </p:nvSpPr>
        <p:spPr bwMode="auto">
          <a:xfrm>
            <a:off x="6588125" y="3903663"/>
            <a:ext cx="71438" cy="287337"/>
          </a:xfrm>
          <a:prstGeom prst="rightBracket">
            <a:avLst>
              <a:gd name="adj" fmla="val 33518"/>
            </a:avLst>
          </a:prstGeom>
          <a:noFill/>
          <a:ln w="9525">
            <a:solidFill>
              <a:schemeClr val="tx1"/>
            </a:solidFill>
            <a:round/>
            <a:headEnd/>
            <a:tailEnd/>
          </a:ln>
        </p:spPr>
        <p:txBody>
          <a:bodyPr wrap="none" anchor="ctr"/>
          <a:lstStyle/>
          <a:p>
            <a:endParaRPr lang="ja-JP" altLang="en-US"/>
          </a:p>
        </p:txBody>
      </p:sp>
      <p:sp>
        <p:nvSpPr>
          <p:cNvPr id="68626" name="AutoShape 20"/>
          <p:cNvSpPr>
            <a:spLocks/>
          </p:cNvSpPr>
          <p:nvPr/>
        </p:nvSpPr>
        <p:spPr bwMode="auto">
          <a:xfrm>
            <a:off x="5003800" y="3471863"/>
            <a:ext cx="71438" cy="287337"/>
          </a:xfrm>
          <a:prstGeom prst="leftBracket">
            <a:avLst>
              <a:gd name="adj" fmla="val 33518"/>
            </a:avLst>
          </a:prstGeom>
          <a:noFill/>
          <a:ln w="9525">
            <a:solidFill>
              <a:schemeClr val="tx1"/>
            </a:solidFill>
            <a:round/>
            <a:headEnd/>
            <a:tailEnd/>
          </a:ln>
        </p:spPr>
        <p:txBody>
          <a:bodyPr wrap="none" anchor="ctr"/>
          <a:lstStyle/>
          <a:p>
            <a:endParaRPr lang="ja-JP" altLang="en-US"/>
          </a:p>
        </p:txBody>
      </p:sp>
      <p:sp>
        <p:nvSpPr>
          <p:cNvPr id="68627" name="AutoShape 21"/>
          <p:cNvSpPr>
            <a:spLocks/>
          </p:cNvSpPr>
          <p:nvPr/>
        </p:nvSpPr>
        <p:spPr bwMode="auto">
          <a:xfrm>
            <a:off x="5219700" y="3903663"/>
            <a:ext cx="71438" cy="287337"/>
          </a:xfrm>
          <a:prstGeom prst="leftBracket">
            <a:avLst>
              <a:gd name="adj" fmla="val 33518"/>
            </a:avLst>
          </a:prstGeom>
          <a:noFill/>
          <a:ln w="9525">
            <a:solidFill>
              <a:schemeClr val="tx1"/>
            </a:solidFill>
            <a:round/>
            <a:headEnd/>
            <a:tailEnd/>
          </a:ln>
        </p:spPr>
        <p:txBody>
          <a:bodyPr wrap="none" anchor="ctr"/>
          <a:lstStyle/>
          <a:p>
            <a:endParaRPr lang="ja-JP" altLang="en-US"/>
          </a:p>
        </p:txBody>
      </p:sp>
      <p:sp>
        <p:nvSpPr>
          <p:cNvPr id="68628" name="Line 22"/>
          <p:cNvSpPr>
            <a:spLocks noChangeShapeType="1"/>
          </p:cNvSpPr>
          <p:nvPr/>
        </p:nvSpPr>
        <p:spPr bwMode="auto">
          <a:xfrm>
            <a:off x="6516688" y="2103438"/>
            <a:ext cx="0" cy="2376487"/>
          </a:xfrm>
          <a:prstGeom prst="line">
            <a:avLst/>
          </a:prstGeom>
          <a:noFill/>
          <a:ln w="28575">
            <a:solidFill>
              <a:srgbClr val="CC0000"/>
            </a:solidFill>
            <a:round/>
            <a:headEnd/>
            <a:tailEnd/>
          </a:ln>
        </p:spPr>
        <p:txBody>
          <a:bodyPr/>
          <a:lstStyle/>
          <a:p>
            <a:endParaRPr lang="ja-JP" altLang="en-US"/>
          </a:p>
        </p:txBody>
      </p:sp>
      <p:grpSp>
        <p:nvGrpSpPr>
          <p:cNvPr id="38" name="グループ化 37"/>
          <p:cNvGrpSpPr/>
          <p:nvPr/>
        </p:nvGrpSpPr>
        <p:grpSpPr>
          <a:xfrm>
            <a:off x="5005388" y="2174875"/>
            <a:ext cx="2157412" cy="2016125"/>
            <a:chOff x="5005388" y="2174875"/>
            <a:chExt cx="2157412" cy="2016125"/>
          </a:xfrm>
        </p:grpSpPr>
        <p:sp>
          <p:nvSpPr>
            <p:cNvPr id="362519" name="AutoShape 23"/>
            <p:cNvSpPr>
              <a:spLocks/>
            </p:cNvSpPr>
            <p:nvPr/>
          </p:nvSpPr>
          <p:spPr bwMode="auto">
            <a:xfrm>
              <a:off x="6013450" y="2174875"/>
              <a:ext cx="71438" cy="287338"/>
            </a:xfrm>
            <a:prstGeom prst="leftBracket">
              <a:avLst>
                <a:gd name="adj" fmla="val 33518"/>
              </a:avLst>
            </a:prstGeom>
            <a:noFill/>
            <a:ln w="9525">
              <a:solidFill>
                <a:srgbClr val="FF3300"/>
              </a:solidFill>
              <a:round/>
              <a:headEnd/>
              <a:tailEnd/>
            </a:ln>
          </p:spPr>
          <p:txBody>
            <a:bodyPr wrap="none" anchor="ctr"/>
            <a:lstStyle/>
            <a:p>
              <a:endParaRPr lang="ja-JP" altLang="en-US"/>
            </a:p>
          </p:txBody>
        </p:sp>
        <p:sp>
          <p:nvSpPr>
            <p:cNvPr id="362520" name="AutoShape 24"/>
            <p:cNvSpPr>
              <a:spLocks/>
            </p:cNvSpPr>
            <p:nvPr/>
          </p:nvSpPr>
          <p:spPr bwMode="auto">
            <a:xfrm>
              <a:off x="5005388" y="2606675"/>
              <a:ext cx="71437" cy="287338"/>
            </a:xfrm>
            <a:prstGeom prst="leftBracket">
              <a:avLst>
                <a:gd name="adj" fmla="val 33519"/>
              </a:avLst>
            </a:prstGeom>
            <a:noFill/>
            <a:ln w="9525">
              <a:solidFill>
                <a:srgbClr val="FF3300"/>
              </a:solidFill>
              <a:round/>
              <a:headEnd/>
              <a:tailEnd/>
            </a:ln>
          </p:spPr>
          <p:txBody>
            <a:bodyPr wrap="none" anchor="ctr"/>
            <a:lstStyle/>
            <a:p>
              <a:endParaRPr lang="ja-JP" altLang="en-US"/>
            </a:p>
          </p:txBody>
        </p:sp>
        <p:sp>
          <p:nvSpPr>
            <p:cNvPr id="362521" name="AutoShape 25"/>
            <p:cNvSpPr>
              <a:spLocks/>
            </p:cNvSpPr>
            <p:nvPr/>
          </p:nvSpPr>
          <p:spPr bwMode="auto">
            <a:xfrm>
              <a:off x="5148263" y="3038475"/>
              <a:ext cx="71437" cy="287338"/>
            </a:xfrm>
            <a:prstGeom prst="leftBracket">
              <a:avLst>
                <a:gd name="adj" fmla="val 33519"/>
              </a:avLst>
            </a:prstGeom>
            <a:noFill/>
            <a:ln w="9525">
              <a:solidFill>
                <a:srgbClr val="FF3300"/>
              </a:solidFill>
              <a:round/>
              <a:headEnd/>
              <a:tailEnd/>
            </a:ln>
          </p:spPr>
          <p:txBody>
            <a:bodyPr wrap="none" anchor="ctr"/>
            <a:lstStyle/>
            <a:p>
              <a:endParaRPr lang="ja-JP" altLang="en-US"/>
            </a:p>
          </p:txBody>
        </p:sp>
        <p:sp>
          <p:nvSpPr>
            <p:cNvPr id="362522" name="AutoShape 26"/>
            <p:cNvSpPr>
              <a:spLocks/>
            </p:cNvSpPr>
            <p:nvPr/>
          </p:nvSpPr>
          <p:spPr bwMode="auto">
            <a:xfrm>
              <a:off x="5292725" y="3471863"/>
              <a:ext cx="71438" cy="287337"/>
            </a:xfrm>
            <a:prstGeom prst="leftBracket">
              <a:avLst>
                <a:gd name="adj" fmla="val 33518"/>
              </a:avLst>
            </a:prstGeom>
            <a:noFill/>
            <a:ln w="9525">
              <a:solidFill>
                <a:srgbClr val="FF3300"/>
              </a:solidFill>
              <a:round/>
              <a:headEnd/>
              <a:tailEnd/>
            </a:ln>
          </p:spPr>
          <p:txBody>
            <a:bodyPr wrap="none" anchor="ctr"/>
            <a:lstStyle/>
            <a:p>
              <a:endParaRPr lang="ja-JP" altLang="en-US"/>
            </a:p>
          </p:txBody>
        </p:sp>
        <p:sp>
          <p:nvSpPr>
            <p:cNvPr id="362523" name="AutoShape 27"/>
            <p:cNvSpPr>
              <a:spLocks/>
            </p:cNvSpPr>
            <p:nvPr/>
          </p:nvSpPr>
          <p:spPr bwMode="auto">
            <a:xfrm>
              <a:off x="5508625" y="3903663"/>
              <a:ext cx="71438" cy="287337"/>
            </a:xfrm>
            <a:prstGeom prst="leftBracket">
              <a:avLst>
                <a:gd name="adj" fmla="val 33518"/>
              </a:avLst>
            </a:prstGeom>
            <a:noFill/>
            <a:ln w="9525">
              <a:solidFill>
                <a:srgbClr val="FF3300"/>
              </a:solidFill>
              <a:round/>
              <a:headEnd/>
              <a:tailEnd/>
            </a:ln>
          </p:spPr>
          <p:txBody>
            <a:bodyPr wrap="none" anchor="ctr"/>
            <a:lstStyle/>
            <a:p>
              <a:endParaRPr lang="ja-JP" altLang="en-US"/>
            </a:p>
          </p:txBody>
        </p:sp>
        <p:sp>
          <p:nvSpPr>
            <p:cNvPr id="362524" name="AutoShape 28"/>
            <p:cNvSpPr>
              <a:spLocks/>
            </p:cNvSpPr>
            <p:nvPr/>
          </p:nvSpPr>
          <p:spPr bwMode="auto">
            <a:xfrm>
              <a:off x="6372225" y="2174875"/>
              <a:ext cx="71438" cy="287338"/>
            </a:xfrm>
            <a:prstGeom prst="rightBracket">
              <a:avLst>
                <a:gd name="adj" fmla="val 33518"/>
              </a:avLst>
            </a:prstGeom>
            <a:noFill/>
            <a:ln w="9525">
              <a:solidFill>
                <a:srgbClr val="FF3300"/>
              </a:solidFill>
              <a:round/>
              <a:headEnd/>
              <a:tailEnd/>
            </a:ln>
          </p:spPr>
          <p:txBody>
            <a:bodyPr wrap="none" anchor="ctr"/>
            <a:lstStyle/>
            <a:p>
              <a:endParaRPr lang="ja-JP" altLang="en-US"/>
            </a:p>
          </p:txBody>
        </p:sp>
        <p:sp>
          <p:nvSpPr>
            <p:cNvPr id="362525" name="AutoShape 29"/>
            <p:cNvSpPr>
              <a:spLocks/>
            </p:cNvSpPr>
            <p:nvPr/>
          </p:nvSpPr>
          <p:spPr bwMode="auto">
            <a:xfrm>
              <a:off x="6516688" y="2606675"/>
              <a:ext cx="71437" cy="287338"/>
            </a:xfrm>
            <a:prstGeom prst="rightBracket">
              <a:avLst>
                <a:gd name="adj" fmla="val 33519"/>
              </a:avLst>
            </a:prstGeom>
            <a:noFill/>
            <a:ln w="9525">
              <a:solidFill>
                <a:srgbClr val="FF3300"/>
              </a:solidFill>
              <a:round/>
              <a:headEnd/>
              <a:tailEnd/>
            </a:ln>
          </p:spPr>
          <p:txBody>
            <a:bodyPr wrap="none" anchor="ctr"/>
            <a:lstStyle/>
            <a:p>
              <a:endParaRPr lang="ja-JP" altLang="en-US"/>
            </a:p>
          </p:txBody>
        </p:sp>
        <p:sp>
          <p:nvSpPr>
            <p:cNvPr id="362526" name="AutoShape 30"/>
            <p:cNvSpPr>
              <a:spLocks/>
            </p:cNvSpPr>
            <p:nvPr/>
          </p:nvSpPr>
          <p:spPr bwMode="auto">
            <a:xfrm>
              <a:off x="5940425" y="3038475"/>
              <a:ext cx="71438" cy="287338"/>
            </a:xfrm>
            <a:prstGeom prst="rightBracket">
              <a:avLst>
                <a:gd name="adj" fmla="val 33518"/>
              </a:avLst>
            </a:prstGeom>
            <a:noFill/>
            <a:ln w="9525">
              <a:solidFill>
                <a:srgbClr val="FF3300"/>
              </a:solidFill>
              <a:round/>
              <a:headEnd/>
              <a:tailEnd/>
            </a:ln>
          </p:spPr>
          <p:txBody>
            <a:bodyPr wrap="none" anchor="ctr"/>
            <a:lstStyle/>
            <a:p>
              <a:endParaRPr lang="ja-JP" altLang="en-US"/>
            </a:p>
          </p:txBody>
        </p:sp>
        <p:sp>
          <p:nvSpPr>
            <p:cNvPr id="362527" name="AutoShape 31"/>
            <p:cNvSpPr>
              <a:spLocks/>
            </p:cNvSpPr>
            <p:nvPr/>
          </p:nvSpPr>
          <p:spPr bwMode="auto">
            <a:xfrm>
              <a:off x="7091363" y="3470275"/>
              <a:ext cx="71437" cy="287338"/>
            </a:xfrm>
            <a:prstGeom prst="rightBracket">
              <a:avLst>
                <a:gd name="adj" fmla="val 33519"/>
              </a:avLst>
            </a:prstGeom>
            <a:noFill/>
            <a:ln w="9525">
              <a:solidFill>
                <a:srgbClr val="FF3300"/>
              </a:solidFill>
              <a:round/>
              <a:headEnd/>
              <a:tailEnd/>
            </a:ln>
          </p:spPr>
          <p:txBody>
            <a:bodyPr wrap="none" anchor="ctr"/>
            <a:lstStyle/>
            <a:p>
              <a:endParaRPr lang="ja-JP" altLang="en-US"/>
            </a:p>
          </p:txBody>
        </p:sp>
        <p:sp>
          <p:nvSpPr>
            <p:cNvPr id="362528" name="AutoShape 32"/>
            <p:cNvSpPr>
              <a:spLocks/>
            </p:cNvSpPr>
            <p:nvPr/>
          </p:nvSpPr>
          <p:spPr bwMode="auto">
            <a:xfrm>
              <a:off x="6227763" y="3903663"/>
              <a:ext cx="71437" cy="287337"/>
            </a:xfrm>
            <a:prstGeom prst="rightBracket">
              <a:avLst>
                <a:gd name="adj" fmla="val 33519"/>
              </a:avLst>
            </a:prstGeom>
            <a:noFill/>
            <a:ln w="9525">
              <a:solidFill>
                <a:srgbClr val="FF3300"/>
              </a:solidFill>
              <a:round/>
              <a:headEnd/>
              <a:tailEnd/>
            </a:ln>
          </p:spPr>
          <p:txBody>
            <a:bodyPr wrap="none" anchor="ctr"/>
            <a:lstStyle/>
            <a:p>
              <a:endParaRPr lang="ja-JP" altLang="en-US"/>
            </a:p>
          </p:txBody>
        </p:sp>
      </p:grpSp>
      <p:sp>
        <p:nvSpPr>
          <p:cNvPr id="362529" name="Text Box 33"/>
          <p:cNvSpPr txBox="1">
            <a:spLocks noChangeArrowheads="1"/>
          </p:cNvSpPr>
          <p:nvPr/>
        </p:nvSpPr>
        <p:spPr bwMode="auto">
          <a:xfrm>
            <a:off x="7667625" y="2103438"/>
            <a:ext cx="935038" cy="2125662"/>
          </a:xfrm>
          <a:prstGeom prst="rect">
            <a:avLst/>
          </a:prstGeom>
          <a:noFill/>
          <a:ln w="9525">
            <a:noFill/>
            <a:miter lim="800000"/>
            <a:headEnd/>
            <a:tailEnd/>
          </a:ln>
        </p:spPr>
        <p:txBody>
          <a:bodyPr>
            <a:spAutoFit/>
          </a:bodyPr>
          <a:lstStyle/>
          <a:p>
            <a:pPr algn="l">
              <a:spcBef>
                <a:spcPct val="60000"/>
              </a:spcBef>
            </a:pPr>
            <a:r>
              <a:rPr kumimoji="1" lang="ja-JP" altLang="en-US" sz="1800" b="1" dirty="0">
                <a:solidFill>
                  <a:srgbClr val="FF3300"/>
                </a:solidFill>
                <a:latin typeface="Times New Roman" pitchFamily="18" charset="0"/>
                <a:ea typeface="HG丸ｺﾞｼｯｸM-PRO" pitchFamily="50" charset="-128"/>
              </a:rPr>
              <a:t>はずれ</a:t>
            </a:r>
          </a:p>
          <a:p>
            <a:pPr algn="l">
              <a:spcBef>
                <a:spcPct val="60000"/>
              </a:spcBef>
            </a:pPr>
            <a:endParaRPr kumimoji="1" lang="ja-JP" altLang="en-US" sz="1800" b="1" dirty="0">
              <a:solidFill>
                <a:srgbClr val="FF3300"/>
              </a:solidFill>
              <a:latin typeface="Times New Roman" pitchFamily="18" charset="0"/>
              <a:ea typeface="HG丸ｺﾞｼｯｸM-PRO" pitchFamily="50" charset="-128"/>
            </a:endParaRPr>
          </a:p>
          <a:p>
            <a:pPr algn="l">
              <a:spcBef>
                <a:spcPct val="60000"/>
              </a:spcBef>
            </a:pPr>
            <a:r>
              <a:rPr kumimoji="1" lang="ja-JP" altLang="en-US" sz="1800" b="1" dirty="0">
                <a:solidFill>
                  <a:srgbClr val="FF3300"/>
                </a:solidFill>
                <a:latin typeface="Times New Roman" pitchFamily="18" charset="0"/>
                <a:ea typeface="HG丸ｺﾞｼｯｸM-PRO" pitchFamily="50" charset="-128"/>
              </a:rPr>
              <a:t>はずれ</a:t>
            </a:r>
          </a:p>
          <a:p>
            <a:pPr algn="l">
              <a:spcBef>
                <a:spcPct val="60000"/>
              </a:spcBef>
            </a:pPr>
            <a:endParaRPr kumimoji="1" lang="ja-JP" altLang="en-US" sz="1800" b="1" dirty="0">
              <a:solidFill>
                <a:srgbClr val="FF3300"/>
              </a:solidFill>
              <a:latin typeface="Times New Roman" pitchFamily="18" charset="0"/>
              <a:ea typeface="HG丸ｺﾞｼｯｸM-PRO" pitchFamily="50" charset="-128"/>
            </a:endParaRPr>
          </a:p>
          <a:p>
            <a:pPr algn="l">
              <a:spcBef>
                <a:spcPct val="60000"/>
              </a:spcBef>
            </a:pPr>
            <a:r>
              <a:rPr kumimoji="1" lang="ja-JP" altLang="en-US" sz="1800" b="1" dirty="0">
                <a:solidFill>
                  <a:srgbClr val="FF3300"/>
                </a:solidFill>
                <a:latin typeface="Times New Roman" pitchFamily="18" charset="0"/>
                <a:ea typeface="HG丸ｺﾞｼｯｸM-PRO" pitchFamily="50" charset="-128"/>
              </a:rPr>
              <a:t>はずれ</a:t>
            </a:r>
          </a:p>
        </p:txBody>
      </p:sp>
      <p:sp>
        <p:nvSpPr>
          <p:cNvPr id="362530" name="AutoShape 34"/>
          <p:cNvSpPr>
            <a:spLocks/>
          </p:cNvSpPr>
          <p:nvPr/>
        </p:nvSpPr>
        <p:spPr bwMode="auto">
          <a:xfrm>
            <a:off x="930275" y="5834063"/>
            <a:ext cx="5946775" cy="412750"/>
          </a:xfrm>
          <a:prstGeom prst="borderCallout2">
            <a:avLst>
              <a:gd name="adj1" fmla="val 27694"/>
              <a:gd name="adj2" fmla="val 101282"/>
              <a:gd name="adj3" fmla="val 27694"/>
              <a:gd name="adj4" fmla="val 110866"/>
              <a:gd name="adj5" fmla="val -361537"/>
              <a:gd name="adj6" fmla="val 120718"/>
            </a:avLst>
          </a:prstGeom>
          <a:noFill/>
          <a:ln w="28575">
            <a:solidFill>
              <a:srgbClr val="FF3300"/>
            </a:solidFill>
            <a:miter lim="800000"/>
            <a:headEnd/>
            <a:tailEnd type="triangle" w="med" len="med"/>
          </a:ln>
        </p:spPr>
        <p:txBody>
          <a:bodyPr/>
          <a:lstStyle/>
          <a:p>
            <a:r>
              <a:rPr kumimoji="1" lang="ja-JP" altLang="en-US" sz="1800" b="1">
                <a:solidFill>
                  <a:srgbClr val="FF3300"/>
                </a:solidFill>
                <a:latin typeface="Times New Roman" pitchFamily="18" charset="0"/>
                <a:ea typeface="HG丸ｺﾞｼｯｸM-PRO" pitchFamily="50" charset="-128"/>
              </a:rPr>
              <a:t>推定区間を短くすれば「はずれ」の実験回数が増える</a:t>
            </a:r>
          </a:p>
        </p:txBody>
      </p:sp>
      <p:sp>
        <p:nvSpPr>
          <p:cNvPr id="68641" name="AutoShape 35"/>
          <p:cNvSpPr>
            <a:spLocks/>
          </p:cNvSpPr>
          <p:nvPr/>
        </p:nvSpPr>
        <p:spPr bwMode="auto">
          <a:xfrm>
            <a:off x="1258888" y="4610100"/>
            <a:ext cx="2151062" cy="446088"/>
          </a:xfrm>
          <a:prstGeom prst="borderCallout2">
            <a:avLst>
              <a:gd name="adj1" fmla="val 25625"/>
              <a:gd name="adj2" fmla="val 103542"/>
              <a:gd name="adj3" fmla="val 25625"/>
              <a:gd name="adj4" fmla="val 143171"/>
              <a:gd name="adj5" fmla="val -78292"/>
              <a:gd name="adj6" fmla="val 183394"/>
            </a:avLst>
          </a:prstGeom>
          <a:noFill/>
          <a:ln w="19050">
            <a:solidFill>
              <a:schemeClr val="tx1"/>
            </a:solidFill>
            <a:miter lim="800000"/>
            <a:headEnd/>
            <a:tailEnd type="triangle" w="med" len="med"/>
          </a:ln>
        </p:spPr>
        <p:txBody>
          <a:bodyPr/>
          <a:lstStyle/>
          <a:p>
            <a:r>
              <a:rPr kumimoji="1" lang="en-US" altLang="ja-JP" sz="1800" b="1">
                <a:latin typeface="HG丸ｺﾞｼｯｸM-PRO" pitchFamily="50" charset="-128"/>
                <a:ea typeface="HG丸ｺﾞｼｯｸM-PRO" pitchFamily="50" charset="-128"/>
              </a:rPr>
              <a:t>95%</a:t>
            </a:r>
            <a:r>
              <a:rPr kumimoji="1" lang="ja-JP" altLang="en-US" sz="1800" b="1">
                <a:latin typeface="HG丸ｺﾞｼｯｸM-PRO" pitchFamily="50" charset="-128"/>
                <a:ea typeface="HG丸ｺﾞｼｯｸM-PRO" pitchFamily="50" charset="-128"/>
              </a:rPr>
              <a:t>信頼区間</a:t>
            </a:r>
          </a:p>
        </p:txBody>
      </p:sp>
      <p:sp>
        <p:nvSpPr>
          <p:cNvPr id="362532" name="AutoShape 36"/>
          <p:cNvSpPr>
            <a:spLocks/>
          </p:cNvSpPr>
          <p:nvPr/>
        </p:nvSpPr>
        <p:spPr bwMode="auto">
          <a:xfrm>
            <a:off x="2268538" y="5186363"/>
            <a:ext cx="2151062" cy="446087"/>
          </a:xfrm>
          <a:prstGeom prst="borderCallout2">
            <a:avLst>
              <a:gd name="adj1" fmla="val 25625"/>
              <a:gd name="adj2" fmla="val 103542"/>
              <a:gd name="adj3" fmla="val 25625"/>
              <a:gd name="adj4" fmla="val 126347"/>
              <a:gd name="adj5" fmla="val -214944"/>
              <a:gd name="adj6" fmla="val 149593"/>
            </a:avLst>
          </a:prstGeom>
          <a:noFill/>
          <a:ln w="19050">
            <a:solidFill>
              <a:srgbClr val="FF3300"/>
            </a:solidFill>
            <a:miter lim="800000"/>
            <a:headEnd/>
            <a:tailEnd type="triangle" w="med" len="med"/>
          </a:ln>
        </p:spPr>
        <p:txBody>
          <a:bodyPr/>
          <a:lstStyle/>
          <a:p>
            <a:r>
              <a:rPr kumimoji="1" lang="en-US" altLang="ja-JP" sz="1800" b="1">
                <a:solidFill>
                  <a:srgbClr val="FF3300"/>
                </a:solidFill>
                <a:latin typeface="HG丸ｺﾞｼｯｸM-PRO" pitchFamily="50" charset="-128"/>
                <a:ea typeface="HG丸ｺﾞｼｯｸM-PRO" pitchFamily="50" charset="-128"/>
              </a:rPr>
              <a:t>80%</a:t>
            </a:r>
            <a:r>
              <a:rPr kumimoji="1" lang="ja-JP" altLang="en-US" sz="1800" b="1">
                <a:solidFill>
                  <a:srgbClr val="FF3300"/>
                </a:solidFill>
                <a:latin typeface="HG丸ｺﾞｼｯｸM-PRO" pitchFamily="50" charset="-128"/>
                <a:ea typeface="HG丸ｺﾞｼｯｸM-PRO" pitchFamily="50" charset="-128"/>
              </a:rPr>
              <a:t>信頼区間</a:t>
            </a:r>
          </a:p>
        </p:txBody>
      </p:sp>
      <p:sp>
        <p:nvSpPr>
          <p:cNvPr id="37" name="円形吹き出し 36"/>
          <p:cNvSpPr/>
          <p:nvPr/>
        </p:nvSpPr>
        <p:spPr bwMode="auto">
          <a:xfrm>
            <a:off x="4567920" y="1693726"/>
            <a:ext cx="1356189" cy="647272"/>
          </a:xfrm>
          <a:prstGeom prst="wedgeEllipseCallout">
            <a:avLst>
              <a:gd name="adj1" fmla="val -57197"/>
              <a:gd name="adj2" fmla="val 145136"/>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t>ごめん</a:t>
            </a:r>
            <a:endParaRPr kumimoji="0" lang="ja-JP" altLang="en-US" sz="2400" b="0" i="0" u="none" strike="noStrike" cap="none" normalizeH="0" baseline="0" dirty="0" smtClean="0">
              <a:ln>
                <a:noFill/>
              </a:ln>
              <a:solidFill>
                <a:schemeClr val="tx1"/>
              </a:solidFill>
              <a:effectLst/>
              <a:latin typeface="Courier New" pitchFamily="49" charset="0"/>
              <a:ea typeface="Osaka" charset="-128"/>
            </a:endParaRPr>
          </a:p>
        </p:txBody>
      </p:sp>
      <p:sp>
        <p:nvSpPr>
          <p:cNvPr id="40" name="Text Box 33"/>
          <p:cNvSpPr txBox="1">
            <a:spLocks noChangeArrowheads="1"/>
          </p:cNvSpPr>
          <p:nvPr/>
        </p:nvSpPr>
        <p:spPr bwMode="auto">
          <a:xfrm>
            <a:off x="3987613" y="2134815"/>
            <a:ext cx="935038" cy="2142125"/>
          </a:xfrm>
          <a:prstGeom prst="rect">
            <a:avLst/>
          </a:prstGeom>
          <a:noFill/>
          <a:ln w="9525">
            <a:noFill/>
            <a:miter lim="800000"/>
            <a:headEnd/>
            <a:tailEnd/>
          </a:ln>
        </p:spPr>
        <p:txBody>
          <a:bodyPr>
            <a:spAutoFit/>
          </a:bodyPr>
          <a:lstStyle/>
          <a:p>
            <a:pPr algn="l">
              <a:spcBef>
                <a:spcPct val="60000"/>
              </a:spcBef>
            </a:pPr>
            <a:r>
              <a:rPr kumimoji="1" lang="ja-JP" altLang="en-US" sz="1800" b="1" dirty="0" smtClean="0">
                <a:solidFill>
                  <a:srgbClr val="FF3300"/>
                </a:solidFill>
                <a:latin typeface="Times New Roman" pitchFamily="18" charset="0"/>
                <a:ea typeface="HG丸ｺﾞｼｯｸM-PRO" pitchFamily="50" charset="-128"/>
              </a:rPr>
              <a:t>　</a:t>
            </a:r>
            <a:endParaRPr kumimoji="1" lang="en-US" altLang="ja-JP" sz="1800" b="1" dirty="0" smtClean="0">
              <a:solidFill>
                <a:srgbClr val="FF3300"/>
              </a:solidFill>
              <a:latin typeface="Times New Roman" pitchFamily="18" charset="0"/>
              <a:ea typeface="HG丸ｺﾞｼｯｸM-PRO" pitchFamily="50" charset="-128"/>
            </a:endParaRPr>
          </a:p>
          <a:p>
            <a:pPr algn="l">
              <a:spcBef>
                <a:spcPct val="60000"/>
              </a:spcBef>
            </a:pPr>
            <a:endParaRPr kumimoji="1" lang="ja-JP" altLang="en-US" sz="1800" b="1" dirty="0">
              <a:solidFill>
                <a:srgbClr val="FF3300"/>
              </a:solidFill>
              <a:latin typeface="Times New Roman" pitchFamily="18" charset="0"/>
              <a:ea typeface="HG丸ｺﾞｼｯｸM-PRO" pitchFamily="50" charset="-128"/>
            </a:endParaRPr>
          </a:p>
          <a:p>
            <a:pPr algn="l">
              <a:spcBef>
                <a:spcPct val="60000"/>
              </a:spcBef>
            </a:pPr>
            <a:r>
              <a:rPr kumimoji="1" lang="ja-JP" altLang="en-US" sz="1800" b="1" dirty="0">
                <a:latin typeface="Times New Roman" pitchFamily="18" charset="0"/>
                <a:ea typeface="HG丸ｺﾞｼｯｸM-PRO" pitchFamily="50" charset="-128"/>
              </a:rPr>
              <a:t>はずれ</a:t>
            </a:r>
          </a:p>
          <a:p>
            <a:pPr algn="l">
              <a:spcBef>
                <a:spcPct val="60000"/>
              </a:spcBef>
            </a:pPr>
            <a:endParaRPr kumimoji="1" lang="ja-JP" altLang="en-US" sz="1800" b="1" dirty="0">
              <a:solidFill>
                <a:srgbClr val="FF3300"/>
              </a:solidFill>
              <a:latin typeface="Times New Roman" pitchFamily="18" charset="0"/>
              <a:ea typeface="HG丸ｺﾞｼｯｸM-PRO" pitchFamily="50" charset="-128"/>
            </a:endParaRPr>
          </a:p>
          <a:p>
            <a:pPr algn="l">
              <a:spcBef>
                <a:spcPct val="60000"/>
              </a:spcBef>
            </a:pPr>
            <a:r>
              <a:rPr kumimoji="1" lang="ja-JP" altLang="en-US" sz="1800" b="1" dirty="0" smtClean="0">
                <a:solidFill>
                  <a:srgbClr val="FF3300"/>
                </a:solidFill>
                <a:latin typeface="Times New Roman" pitchFamily="18" charset="0"/>
                <a:ea typeface="HG丸ｺﾞｼｯｸM-PRO" pitchFamily="50" charset="-128"/>
              </a:rPr>
              <a:t>　</a:t>
            </a:r>
            <a:endParaRPr kumimoji="1" lang="ja-JP" altLang="en-US" sz="1800" b="1" dirty="0">
              <a:solidFill>
                <a:srgbClr val="FF3300"/>
              </a:solidFill>
              <a:latin typeface="Times New Roman" pitchFamily="18" charset="0"/>
              <a:ea typeface="HG丸ｺﾞｼｯｸM-PRO" pitchFamily="50" charset="-128"/>
            </a:endParaRPr>
          </a:p>
        </p:txBody>
      </p:sp>
      <p:sp>
        <p:nvSpPr>
          <p:cNvPr id="39" name="テキスト ボックス 3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2532"/>
                                        </p:tgtEl>
                                        <p:attrNameLst>
                                          <p:attrName>style.visibility</p:attrName>
                                        </p:attrNameLst>
                                      </p:cBhvr>
                                      <p:to>
                                        <p:strVal val="visible"/>
                                      </p:to>
                                    </p:set>
                                    <p:animEffect transition="in" filter="checkerboard(across)">
                                      <p:cBhvr>
                                        <p:cTn id="12" dur="500"/>
                                        <p:tgtEl>
                                          <p:spTgt spid="362532"/>
                                        </p:tgtEl>
                                      </p:cBhvr>
                                    </p:animEffect>
                                  </p:childTnLst>
                                </p:cTn>
                              </p:par>
                              <p:par>
                                <p:cTn id="13" presetID="2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500"/>
                            </p:stCondLst>
                            <p:childTnLst>
                              <p:par>
                                <p:cTn id="17" presetID="5" presetClass="entr" presetSubtype="10" fill="hold" grpId="0" nodeType="afterEffect">
                                  <p:stCondLst>
                                    <p:cond delay="5000"/>
                                  </p:stCondLst>
                                  <p:childTnLst>
                                    <p:set>
                                      <p:cBhvr>
                                        <p:cTn id="18" dur="1" fill="hold">
                                          <p:stCondLst>
                                            <p:cond delay="0"/>
                                          </p:stCondLst>
                                        </p:cTn>
                                        <p:tgtEl>
                                          <p:spTgt spid="362529"/>
                                        </p:tgtEl>
                                        <p:attrNameLst>
                                          <p:attrName>style.visibility</p:attrName>
                                        </p:attrNameLst>
                                      </p:cBhvr>
                                      <p:to>
                                        <p:strVal val="visible"/>
                                      </p:to>
                                    </p:set>
                                    <p:animEffect transition="in" filter="checkerboard(across)">
                                      <p:cBhvr>
                                        <p:cTn id="19" dur="500"/>
                                        <p:tgtEl>
                                          <p:spTgt spid="362529"/>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362530"/>
                                        </p:tgtEl>
                                        <p:attrNameLst>
                                          <p:attrName>style.visibility</p:attrName>
                                        </p:attrNameLst>
                                      </p:cBhvr>
                                      <p:to>
                                        <p:strVal val="visible"/>
                                      </p:to>
                                    </p:set>
                                    <p:animEffect transition="in" filter="wipe(down)">
                                      <p:cBhvr>
                                        <p:cTn id="23" dur="500"/>
                                        <p:tgtEl>
                                          <p:spTgt spid="362530"/>
                                        </p:tgtEl>
                                      </p:cBhvr>
                                    </p:animEffect>
                                  </p:childTnLst>
                                </p:cTn>
                              </p:par>
                            </p:childTnLst>
                          </p:cTn>
                        </p:par>
                        <p:par>
                          <p:cTn id="24" fill="hold">
                            <p:stCondLst>
                              <p:cond delay="6500"/>
                            </p:stCondLst>
                            <p:childTnLst>
                              <p:par>
                                <p:cTn id="25" presetID="5" presetClass="entr" presetSubtype="10" fill="hold" grpId="0" nodeType="afterEffect">
                                  <p:stCondLst>
                                    <p:cond delay="5000"/>
                                  </p:stCondLst>
                                  <p:childTnLst>
                                    <p:set>
                                      <p:cBhvr>
                                        <p:cTn id="26" dur="1" fill="hold">
                                          <p:stCondLst>
                                            <p:cond delay="0"/>
                                          </p:stCondLst>
                                        </p:cTn>
                                        <p:tgtEl>
                                          <p:spTgt spid="40"/>
                                        </p:tgtEl>
                                        <p:attrNameLst>
                                          <p:attrName>style.visibility</p:attrName>
                                        </p:attrNameLst>
                                      </p:cBhvr>
                                      <p:to>
                                        <p:strVal val="visible"/>
                                      </p:to>
                                    </p:set>
                                    <p:animEffect transition="in" filter="checkerboard(across)">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29" grpId="0"/>
      <p:bldP spid="362530" grpId="0" animBg="1"/>
      <p:bldP spid="362532" grpId="0" animBg="1"/>
      <p:bldP spid="37" grpId="0" animBg="1"/>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15B9182A-3242-47FE-BBB2-B9DB598DD98C}" type="slidenum">
              <a:rPr lang="en-US" altLang="ja-JP"/>
              <a:pPr>
                <a:defRPr/>
              </a:pPr>
              <a:t>54</a:t>
            </a:fld>
            <a:endParaRPr lang="en-US" altLang="ja-JP"/>
          </a:p>
        </p:txBody>
      </p:sp>
      <p:sp>
        <p:nvSpPr>
          <p:cNvPr id="12293" name="Rectangle 2"/>
          <p:cNvSpPr>
            <a:spLocks noGrp="1" noChangeArrowheads="1"/>
          </p:cNvSpPr>
          <p:nvPr>
            <p:ph type="title"/>
          </p:nvPr>
        </p:nvSpPr>
        <p:spPr/>
        <p:txBody>
          <a:bodyPr/>
          <a:lstStyle/>
          <a:p>
            <a:pPr eaLnBrk="1" hangingPunct="1"/>
            <a:r>
              <a:rPr lang="ja-JP" altLang="en-US" smtClean="0"/>
              <a:t>推定精度に関する平方根則</a:t>
            </a:r>
          </a:p>
        </p:txBody>
      </p:sp>
      <p:sp>
        <p:nvSpPr>
          <p:cNvPr id="12294" name="Rectangle 3"/>
          <p:cNvSpPr>
            <a:spLocks noGrp="1" noChangeArrowheads="1"/>
          </p:cNvSpPr>
          <p:nvPr>
            <p:ph type="body" idx="1"/>
          </p:nvPr>
        </p:nvSpPr>
        <p:spPr>
          <a:xfrm>
            <a:off x="527050" y="1546224"/>
            <a:ext cx="8205788" cy="4854575"/>
          </a:xfrm>
        </p:spPr>
        <p:txBody>
          <a:bodyPr/>
          <a:lstStyle/>
          <a:p>
            <a:pPr eaLnBrk="1" hangingPunct="1"/>
            <a:r>
              <a:rPr lang="ja-JP" altLang="en-US" sz="2800" dirty="0" smtClean="0"/>
              <a:t>信頼区間：</a:t>
            </a:r>
            <a:endParaRPr lang="en-US" altLang="ja-JP" sz="2800" dirty="0" smtClean="0"/>
          </a:p>
          <a:p>
            <a:pPr eaLnBrk="1" hangingPunct="1"/>
            <a:endParaRPr lang="en-US" altLang="ja-JP" sz="2800" dirty="0" smtClean="0"/>
          </a:p>
          <a:p>
            <a:pPr eaLnBrk="1" hangingPunct="1"/>
            <a:r>
              <a:rPr lang="ja-JP" altLang="en-US" sz="2800" dirty="0" smtClean="0"/>
              <a:t>精度＝信頼区間の半分幅：</a:t>
            </a:r>
            <a:endParaRPr lang="en-US" altLang="ja-JP" sz="2800" dirty="0" smtClean="0"/>
          </a:p>
          <a:p>
            <a:pPr eaLnBrk="1" hangingPunct="1"/>
            <a:endParaRPr lang="en-US" altLang="ja-JP" sz="2800" dirty="0" smtClean="0"/>
          </a:p>
          <a:p>
            <a:pPr eaLnBrk="1" hangingPunct="1"/>
            <a:r>
              <a:rPr lang="ja-JP" altLang="en-US" sz="2800" dirty="0" smtClean="0"/>
              <a:t>精度を２倍にするために４倍の計算量が必要</a:t>
            </a:r>
            <a:endParaRPr lang="en-US" altLang="ja-JP" sz="2800" dirty="0" smtClean="0"/>
          </a:p>
          <a:p>
            <a:pPr lvl="1" eaLnBrk="1" hangingPunct="1"/>
            <a:r>
              <a:rPr lang="ja-JP" altLang="en-US" sz="2400" dirty="0" smtClean="0"/>
              <a:t>有効桁を１桁上げるために１００倍の計算量が必要</a:t>
            </a:r>
          </a:p>
        </p:txBody>
      </p:sp>
      <p:graphicFrame>
        <p:nvGraphicFramePr>
          <p:cNvPr id="12290" name="Object 5"/>
          <p:cNvGraphicFramePr>
            <a:graphicFrameLocks noChangeAspect="1"/>
          </p:cNvGraphicFramePr>
          <p:nvPr/>
        </p:nvGraphicFramePr>
        <p:xfrm>
          <a:off x="2652102" y="1477107"/>
          <a:ext cx="4741863" cy="927100"/>
        </p:xfrm>
        <a:graphic>
          <a:graphicData uri="http://schemas.openxmlformats.org/presentationml/2006/ole">
            <mc:AlternateContent xmlns:mc="http://schemas.openxmlformats.org/markup-compatibility/2006">
              <mc:Choice xmlns:v="urn:schemas-microsoft-com:vml" Requires="v">
                <p:oleObj spid="_x0000_s12346" name="数式" r:id="rId4" imgW="3377880" imgH="660240" progId="Equation.3">
                  <p:embed/>
                </p:oleObj>
              </mc:Choice>
              <mc:Fallback>
                <p:oleObj name="数式" r:id="rId4" imgW="3377880" imgH="6602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102" y="1477107"/>
                        <a:ext cx="4741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6"/>
          <p:cNvGraphicFramePr>
            <a:graphicFrameLocks noChangeAspect="1"/>
          </p:cNvGraphicFramePr>
          <p:nvPr/>
        </p:nvGraphicFramePr>
        <p:xfrm>
          <a:off x="5330216" y="2712915"/>
          <a:ext cx="1531937" cy="833438"/>
        </p:xfrm>
        <a:graphic>
          <a:graphicData uri="http://schemas.openxmlformats.org/presentationml/2006/ole">
            <mc:AlternateContent xmlns:mc="http://schemas.openxmlformats.org/markup-compatibility/2006">
              <mc:Choice xmlns:v="urn:schemas-microsoft-com:vml" Requires="v">
                <p:oleObj spid="_x0000_s12347" name="数式" r:id="rId6" imgW="1143000" imgH="622080" progId="Equation.3">
                  <p:embed/>
                </p:oleObj>
              </mc:Choice>
              <mc:Fallback>
                <p:oleObj name="数式" r:id="rId6" imgW="1143000" imgH="6220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0216" y="2712915"/>
                        <a:ext cx="1531937"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正方形/長方形 8"/>
          <p:cNvSpPr/>
          <p:nvPr/>
        </p:nvSpPr>
        <p:spPr bwMode="auto">
          <a:xfrm>
            <a:off x="6342185" y="3141784"/>
            <a:ext cx="621323" cy="422031"/>
          </a:xfrm>
          <a:prstGeom prst="rect">
            <a:avLst/>
          </a:prstGeom>
          <a:solidFill>
            <a:srgbClr val="FF0000">
              <a:alpha val="18039"/>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
        <p:nvSpPr>
          <p:cNvPr id="10" name="線吹き出し 1 (枠付き) 9"/>
          <p:cNvSpPr/>
          <p:nvPr/>
        </p:nvSpPr>
        <p:spPr bwMode="auto">
          <a:xfrm>
            <a:off x="7631724" y="2520462"/>
            <a:ext cx="1184030" cy="492369"/>
          </a:xfrm>
          <a:prstGeom prst="borderCallout1">
            <a:avLst>
              <a:gd name="adj1" fmla="val 47321"/>
              <a:gd name="adj2" fmla="val 7509"/>
              <a:gd name="adj3" fmla="val 169643"/>
              <a:gd name="adj4" fmla="val -65066"/>
            </a:avLst>
          </a:prstGeom>
          <a:solidFill>
            <a:schemeClr val="accent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0412C8"/>
                </a:solidFill>
                <a:effectLst/>
                <a:latin typeface="Courier New" pitchFamily="49" charset="0"/>
                <a:ea typeface="Osaka" charset="-128"/>
              </a:rPr>
              <a:t>実験数</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要求精度を満たす実験回数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絶対誤差基準（小数点以下１桁まで）</a:t>
            </a:r>
            <a:endParaRPr kumimoji="1" lang="en-US" altLang="ja-JP" dirty="0" smtClean="0"/>
          </a:p>
          <a:p>
            <a:endParaRPr kumimoji="1" lang="en-US" altLang="ja-JP" dirty="0" smtClean="0"/>
          </a:p>
          <a:p>
            <a:endParaRPr kumimoji="1" lang="en-US" altLang="ja-JP" dirty="0" smtClean="0"/>
          </a:p>
          <a:p>
            <a:r>
              <a:rPr kumimoji="1" lang="ja-JP" altLang="en-US" dirty="0" smtClean="0"/>
              <a:t>相対誤差基準（平均の</a:t>
            </a:r>
            <a:r>
              <a:rPr kumimoji="1" lang="en-US" altLang="ja-JP" dirty="0" smtClean="0"/>
              <a:t> xx %</a:t>
            </a:r>
            <a:r>
              <a:rPr kumimoji="1" lang="ja-JP" altLang="en-US" dirty="0" smtClean="0"/>
              <a:t>以内）</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2F8CDB5-069E-45A6-832A-4FF2F17C5C5C}" type="slidenum">
              <a:rPr lang="en-US" altLang="ja-JP" smtClean="0"/>
              <a:pPr>
                <a:defRPr/>
              </a:pPr>
              <a:t>55</a:t>
            </a:fld>
            <a:endParaRPr lang="en-US" altLang="ja-JP" dirty="0"/>
          </a:p>
        </p:txBody>
      </p:sp>
      <p:graphicFrame>
        <p:nvGraphicFramePr>
          <p:cNvPr id="147458" name="Object 4"/>
          <p:cNvGraphicFramePr>
            <a:graphicFrameLocks noChangeAspect="1"/>
          </p:cNvGraphicFramePr>
          <p:nvPr/>
        </p:nvGraphicFramePr>
        <p:xfrm>
          <a:off x="1755897" y="4012711"/>
          <a:ext cx="6072188" cy="1485900"/>
        </p:xfrm>
        <a:graphic>
          <a:graphicData uri="http://schemas.openxmlformats.org/presentationml/2006/ole">
            <mc:AlternateContent xmlns:mc="http://schemas.openxmlformats.org/markup-compatibility/2006">
              <mc:Choice xmlns:v="urn:schemas-microsoft-com:vml" Requires="v">
                <p:oleObj spid="_x0000_s147514" name="数式" r:id="rId4" imgW="2692080" imgH="660240" progId="Equation.3">
                  <p:embed/>
                </p:oleObj>
              </mc:Choice>
              <mc:Fallback>
                <p:oleObj name="数式" r:id="rId4" imgW="2692080" imgH="660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897" y="4012711"/>
                        <a:ext cx="607218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5"/>
          <p:cNvGraphicFramePr>
            <a:graphicFrameLocks noChangeAspect="1"/>
          </p:cNvGraphicFramePr>
          <p:nvPr/>
        </p:nvGraphicFramePr>
        <p:xfrm>
          <a:off x="1390772" y="2216883"/>
          <a:ext cx="6075722" cy="901456"/>
        </p:xfrm>
        <a:graphic>
          <a:graphicData uri="http://schemas.openxmlformats.org/presentationml/2006/ole">
            <mc:AlternateContent xmlns:mc="http://schemas.openxmlformats.org/markup-compatibility/2006">
              <mc:Choice xmlns:v="urn:schemas-microsoft-com:vml" Requires="v">
                <p:oleObj spid="_x0000_s147515" name="数式" r:id="rId6" imgW="2819160" imgH="419040" progId="Equation.3">
                  <p:embed/>
                </p:oleObj>
              </mc:Choice>
              <mc:Fallback>
                <p:oleObj name="数式" r:id="rId6" imgW="281916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772" y="2216883"/>
                        <a:ext cx="6075722" cy="90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テキスト ボックス 8"/>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240</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1CFA881B-6A8E-4B7A-B763-B654545B2C1B}" type="slidenum">
              <a:rPr lang="en-US" altLang="ja-JP"/>
              <a:pPr>
                <a:defRPr/>
              </a:pPr>
              <a:t>56</a:t>
            </a:fld>
            <a:endParaRPr lang="en-US" altLang="ja-JP"/>
          </a:p>
        </p:txBody>
      </p:sp>
      <p:sp>
        <p:nvSpPr>
          <p:cNvPr id="69635" name="Rectangle 2"/>
          <p:cNvSpPr>
            <a:spLocks noGrp="1" noChangeArrowheads="1"/>
          </p:cNvSpPr>
          <p:nvPr>
            <p:ph type="title"/>
          </p:nvPr>
        </p:nvSpPr>
        <p:spPr/>
        <p:txBody>
          <a:bodyPr/>
          <a:lstStyle/>
          <a:p>
            <a:pPr eaLnBrk="1" hangingPunct="1"/>
            <a:r>
              <a:rPr lang="ja-JP" altLang="en-US" smtClean="0"/>
              <a:t>実験結果の妥当性</a:t>
            </a:r>
          </a:p>
        </p:txBody>
      </p:sp>
      <p:sp>
        <p:nvSpPr>
          <p:cNvPr id="69636" name="Rectangle 3"/>
          <p:cNvSpPr>
            <a:spLocks noGrp="1" noChangeArrowheads="1"/>
          </p:cNvSpPr>
          <p:nvPr>
            <p:ph type="body" idx="1"/>
          </p:nvPr>
        </p:nvSpPr>
        <p:spPr/>
        <p:txBody>
          <a:bodyPr/>
          <a:lstStyle/>
          <a:p>
            <a:pPr eaLnBrk="1" hangingPunct="1"/>
            <a:r>
              <a:rPr lang="ja-JP" altLang="en-US" smtClean="0">
                <a:solidFill>
                  <a:srgbClr val="FF0000"/>
                </a:solidFill>
              </a:rPr>
              <a:t>実験結果は　「モデルを認めれば」　「正しい」</a:t>
            </a:r>
          </a:p>
          <a:p>
            <a:pPr eaLnBrk="1" hangingPunct="1"/>
            <a:endParaRPr lang="ja-JP" altLang="en-US" smtClean="0">
              <a:solidFill>
                <a:srgbClr val="FF0000"/>
              </a:solidFill>
            </a:endParaRPr>
          </a:p>
          <a:p>
            <a:pPr eaLnBrk="1" hangingPunct="1"/>
            <a:r>
              <a:rPr lang="ja-JP" altLang="en-US" smtClean="0"/>
              <a:t>何を仮定したか？</a:t>
            </a:r>
          </a:p>
          <a:p>
            <a:pPr eaLnBrk="1" hangingPunct="1"/>
            <a:r>
              <a:rPr lang="ja-JP" altLang="en-US" smtClean="0"/>
              <a:t>何を仮定しなかったのか？</a:t>
            </a:r>
          </a:p>
          <a:p>
            <a:pPr eaLnBrk="1" hangingPunct="1"/>
            <a:endParaRPr lang="ja-JP" altLang="en-US" smtClean="0"/>
          </a:p>
          <a:p>
            <a:pPr eaLnBrk="1" hangingPunct="1">
              <a:buFont typeface="Wingdings" pitchFamily="2" charset="2"/>
              <a:buNone/>
            </a:pPr>
            <a:endParaRPr lang="ja-JP" altLang="en-US" smtClean="0"/>
          </a:p>
          <a:p>
            <a:pPr eaLnBrk="1" hangingPunct="1">
              <a:buFont typeface="Wingdings" pitchFamily="2" charset="2"/>
              <a:buNone/>
            </a:pPr>
            <a:r>
              <a:rPr lang="ja-JP" altLang="en-US" smtClean="0"/>
              <a:t>「ベストを尽くしました」　「外れたらごめんなさい」</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51469759-0E36-429C-977C-3CA68D5C48A9}" type="slidenum">
              <a:rPr lang="en-US" altLang="ja-JP"/>
              <a:pPr>
                <a:defRPr/>
              </a:pPr>
              <a:t>57</a:t>
            </a:fld>
            <a:endParaRPr lang="en-US" altLang="ja-JP"/>
          </a:p>
        </p:txBody>
      </p:sp>
      <p:sp>
        <p:nvSpPr>
          <p:cNvPr id="70659" name="Rectangle 2"/>
          <p:cNvSpPr>
            <a:spLocks noGrp="1" noChangeArrowheads="1"/>
          </p:cNvSpPr>
          <p:nvPr>
            <p:ph type="title"/>
          </p:nvPr>
        </p:nvSpPr>
        <p:spPr/>
        <p:txBody>
          <a:bodyPr/>
          <a:lstStyle/>
          <a:p>
            <a:pPr eaLnBrk="1" hangingPunct="1"/>
            <a:r>
              <a:rPr lang="ja-JP" altLang="en-US" smtClean="0"/>
              <a:t>シミュレーションの正しい使い方</a:t>
            </a:r>
          </a:p>
        </p:txBody>
      </p:sp>
      <p:sp>
        <p:nvSpPr>
          <p:cNvPr id="70660" name="Rectangle 3"/>
          <p:cNvSpPr>
            <a:spLocks noGrp="1" noChangeArrowheads="1"/>
          </p:cNvSpPr>
          <p:nvPr>
            <p:ph type="body" idx="1"/>
          </p:nvPr>
        </p:nvSpPr>
        <p:spPr/>
        <p:txBody>
          <a:bodyPr/>
          <a:lstStyle/>
          <a:p>
            <a:pPr eaLnBrk="1" hangingPunct="1"/>
            <a:r>
              <a:rPr lang="ja-JP" altLang="en-US" smtClean="0"/>
              <a:t>モデルで遊ぶ</a:t>
            </a:r>
          </a:p>
          <a:p>
            <a:pPr eaLnBrk="1" hangingPunct="1"/>
            <a:r>
              <a:rPr lang="ja-JP" altLang="en-US" smtClean="0"/>
              <a:t>いろいろなものの見方を擬似（実）体験する</a:t>
            </a:r>
          </a:p>
          <a:p>
            <a:pPr eaLnBrk="1" hangingPunct="1"/>
            <a:r>
              <a:rPr lang="ja-JP" altLang="en-US" smtClean="0"/>
              <a:t>結果を求めるにはお金がかかりすぎる</a:t>
            </a:r>
          </a:p>
          <a:p>
            <a:pPr eaLnBrk="1" hangingPunct="1"/>
            <a:endParaRPr lang="ja-JP" altLang="en-US" smtClean="0"/>
          </a:p>
          <a:p>
            <a:pPr eaLnBrk="1" hangingPunct="1">
              <a:buFont typeface="Wingdings" pitchFamily="2" charset="2"/>
              <a:buNone/>
            </a:pPr>
            <a:r>
              <a:rPr lang="ja-JP" altLang="en-US" smtClean="0"/>
              <a:t>　　　</a:t>
            </a:r>
            <a:r>
              <a:rPr lang="ja-JP" altLang="en-US" smtClean="0">
                <a:solidFill>
                  <a:srgbClr val="FF0000"/>
                </a:solidFill>
              </a:rPr>
              <a:t>シミュレーション（解法）は最後の砦</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F18A33BB-0AA0-40E4-ADDE-515A3392602E}" type="slidenum">
              <a:rPr lang="en-US" altLang="ja-JP"/>
              <a:pPr>
                <a:defRPr/>
              </a:pPr>
              <a:t>58</a:t>
            </a:fld>
            <a:endParaRPr lang="en-US" altLang="ja-JP"/>
          </a:p>
        </p:txBody>
      </p:sp>
      <p:sp>
        <p:nvSpPr>
          <p:cNvPr id="71683" name="Rectangle 2"/>
          <p:cNvSpPr>
            <a:spLocks noGrp="1" noChangeArrowheads="1"/>
          </p:cNvSpPr>
          <p:nvPr>
            <p:ph type="title"/>
          </p:nvPr>
        </p:nvSpPr>
        <p:spPr/>
        <p:txBody>
          <a:bodyPr/>
          <a:lstStyle/>
          <a:p>
            <a:pPr eaLnBrk="1" hangingPunct="1"/>
            <a:r>
              <a:rPr lang="ja-JP" altLang="en-US" smtClean="0"/>
              <a:t>シミュレーションデモ</a:t>
            </a:r>
          </a:p>
        </p:txBody>
      </p:sp>
      <p:sp>
        <p:nvSpPr>
          <p:cNvPr id="71684" name="Rectangle 3"/>
          <p:cNvSpPr>
            <a:spLocks noGrp="1" noChangeArrowheads="1"/>
          </p:cNvSpPr>
          <p:nvPr>
            <p:ph type="body" idx="1"/>
          </p:nvPr>
        </p:nvSpPr>
        <p:spPr/>
        <p:txBody>
          <a:bodyPr/>
          <a:lstStyle/>
          <a:p>
            <a:pPr eaLnBrk="1" hangingPunct="1"/>
            <a:r>
              <a:rPr lang="en-US" altLang="ja-JP" dirty="0" smtClean="0"/>
              <a:t>Disneyland </a:t>
            </a:r>
            <a:r>
              <a:rPr lang="ja-JP" altLang="en-US" dirty="0" smtClean="0"/>
              <a:t>の交通システム</a:t>
            </a:r>
          </a:p>
          <a:p>
            <a:pPr lvl="1" eaLnBrk="1" hangingPunct="1"/>
            <a:r>
              <a:rPr lang="en-US" altLang="ja-JP" b="0" dirty="0" smtClean="0">
                <a:latin typeface="Courier New" pitchFamily="49" charset="0"/>
                <a:hlinkClick r:id="rId3"/>
              </a:rPr>
              <a:t>http://www.trainbrain.com/disneyland.html</a:t>
            </a:r>
            <a:endParaRPr lang="en-US" altLang="ja-JP" b="0" dirty="0" smtClean="0">
              <a:latin typeface="Courier New" pitchFamily="49" charset="0"/>
            </a:endParaRPr>
          </a:p>
          <a:p>
            <a:pPr eaLnBrk="1" hangingPunct="1"/>
            <a:r>
              <a:rPr lang="ja-JP" altLang="en-US" dirty="0" smtClean="0">
                <a:latin typeface="Courier New" pitchFamily="49" charset="0"/>
              </a:rPr>
              <a:t>延焼のシミュレーション</a:t>
            </a:r>
            <a:endParaRPr lang="en-US" altLang="ja-JP" dirty="0" smtClean="0">
              <a:latin typeface="Courier New" pitchFamily="49" charset="0"/>
            </a:endParaRPr>
          </a:p>
          <a:p>
            <a:pPr lvl="1" eaLnBrk="1" hangingPunct="1"/>
            <a:r>
              <a:rPr lang="en-US" altLang="ja-JP" b="0" dirty="0" smtClean="0">
                <a:latin typeface="Courier New" pitchFamily="49" charset="0"/>
                <a:hlinkClick r:id="rId4"/>
              </a:rPr>
              <a:t>http</a:t>
            </a:r>
            <a:r>
              <a:rPr lang="en-US" altLang="ja-JP" b="0" dirty="0">
                <a:latin typeface="Courier New" pitchFamily="49" charset="0"/>
                <a:hlinkClick r:id="rId4"/>
              </a:rPr>
              <a:t>://</a:t>
            </a:r>
            <a:r>
              <a:rPr lang="en-US" altLang="ja-JP" b="0" dirty="0" smtClean="0">
                <a:latin typeface="Courier New" pitchFamily="49" charset="0"/>
                <a:hlinkClick r:id="rId4"/>
              </a:rPr>
              <a:t>www.f.waseda.jp/sakas/sakalab/semi.java/fireSpread/fireSpread.html</a:t>
            </a:r>
            <a:endParaRPr lang="en-US" altLang="ja-JP" b="0" dirty="0" smtClean="0">
              <a:latin typeface="Courier New" pitchFamily="49" charset="0"/>
            </a:endParaRPr>
          </a:p>
          <a:p>
            <a:pPr eaLnBrk="1" hangingPunct="1"/>
            <a:r>
              <a:rPr lang="ja-JP" altLang="en-US" dirty="0" smtClean="0"/>
              <a:t>高速</a:t>
            </a:r>
            <a:r>
              <a:rPr lang="ja-JP" altLang="en-US" dirty="0"/>
              <a:t>道路の渋滞</a:t>
            </a:r>
          </a:p>
          <a:p>
            <a:pPr lvl="1" eaLnBrk="1" hangingPunct="1"/>
            <a:r>
              <a:rPr lang="en-US" altLang="ja-JP" b="0" dirty="0">
                <a:latin typeface="Courier New" pitchFamily="49" charset="0"/>
                <a:hlinkClick r:id="rId5"/>
              </a:rPr>
              <a:t>http://</a:t>
            </a:r>
            <a:r>
              <a:rPr lang="en-US" altLang="ja-JP" b="0" dirty="0" smtClean="0">
                <a:latin typeface="Courier New" pitchFamily="49" charset="0"/>
                <a:hlinkClick r:id="rId5"/>
              </a:rPr>
              <a:t>www.horstmann.com/applets/RoadApplet/RoadApplet.html</a:t>
            </a:r>
            <a:endParaRPr lang="en-US" altLang="ja-JP" b="0" dirty="0" smtClean="0">
              <a:latin typeface="Courier New" pitchFamily="49" charset="0"/>
            </a:endParaRPr>
          </a:p>
          <a:p>
            <a:pPr eaLnBrk="1" hangingPunct="1"/>
            <a:r>
              <a:rPr lang="en-US" altLang="ja-JP" b="0" dirty="0" smtClean="0">
                <a:latin typeface="+mj-ea"/>
                <a:ea typeface="+mj-ea"/>
              </a:rPr>
              <a:t>YOUTUBE</a:t>
            </a:r>
            <a:r>
              <a:rPr lang="ja-JP" altLang="en-US" b="0" dirty="0" smtClean="0">
                <a:latin typeface="+mj-ea"/>
                <a:ea typeface="+mj-ea"/>
              </a:rPr>
              <a:t>「</a:t>
            </a:r>
            <a:r>
              <a:rPr lang="en-US" altLang="ja-JP" b="0" dirty="0" smtClean="0">
                <a:latin typeface="+mj-ea"/>
                <a:ea typeface="+mj-ea"/>
              </a:rPr>
              <a:t>xx </a:t>
            </a:r>
            <a:r>
              <a:rPr lang="ja-JP" altLang="en-US" b="0" dirty="0" smtClean="0">
                <a:latin typeface="+mj-ea"/>
                <a:ea typeface="+mj-ea"/>
              </a:rPr>
              <a:t>シミュレーション」で検索</a:t>
            </a:r>
            <a:endParaRPr lang="en-US" altLang="ja-JP" dirty="0">
              <a:latin typeface="+mj-ea"/>
              <a:ea typeface="+mj-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ja-JP" altLang="en-US" sz="4800" dirty="0" smtClean="0"/>
              <a:t>ランダム事象の生成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71CFF0A5-73DD-4A0F-9EE0-63A851B50838}" type="slidenum">
              <a:rPr lang="en-US" altLang="ja-JP"/>
              <a:pPr>
                <a:defRPr/>
              </a:pPr>
              <a:t>6</a:t>
            </a:fld>
            <a:endParaRPr lang="en-US" altLang="ja-JP"/>
          </a:p>
        </p:txBody>
      </p:sp>
      <p:sp>
        <p:nvSpPr>
          <p:cNvPr id="22531" name="Rectangle 2"/>
          <p:cNvSpPr>
            <a:spLocks noGrp="1" noChangeArrowheads="1"/>
          </p:cNvSpPr>
          <p:nvPr>
            <p:ph type="title"/>
          </p:nvPr>
        </p:nvSpPr>
        <p:spPr/>
        <p:txBody>
          <a:bodyPr/>
          <a:lstStyle/>
          <a:p>
            <a:pPr eaLnBrk="1" hangingPunct="1"/>
            <a:r>
              <a:rPr lang="ja-JP" altLang="en-US" sz="2000" dirty="0" smtClean="0"/>
              <a:t>物理的シミュレーション　</a:t>
            </a:r>
            <a:r>
              <a:rPr lang="ja-JP" altLang="en-US" dirty="0" smtClean="0"/>
              <a:t>トンネル火災の実験</a:t>
            </a:r>
          </a:p>
        </p:txBody>
      </p:sp>
      <p:pic>
        <p:nvPicPr>
          <p:cNvPr id="22532" name="Picture 4" descr="火災シミュレーション"/>
          <p:cNvPicPr>
            <a:picLocks noChangeAspect="1" noChangeArrowheads="1"/>
          </p:cNvPicPr>
          <p:nvPr/>
        </p:nvPicPr>
        <p:blipFill>
          <a:blip r:embed="rId3"/>
          <a:srcRect/>
          <a:stretch>
            <a:fillRect/>
          </a:stretch>
        </p:blipFill>
        <p:spPr bwMode="auto">
          <a:xfrm>
            <a:off x="3432628" y="1658257"/>
            <a:ext cx="4349750" cy="4643438"/>
          </a:xfrm>
          <a:prstGeom prst="rect">
            <a:avLst/>
          </a:prstGeom>
          <a:noFill/>
          <a:ln w="9525">
            <a:noFill/>
            <a:miter lim="800000"/>
            <a:headEnd/>
            <a:tailEnd/>
          </a:ln>
        </p:spPr>
      </p:pic>
      <p:sp>
        <p:nvSpPr>
          <p:cNvPr id="3" name="正方形/長方形 2"/>
          <p:cNvSpPr/>
          <p:nvPr/>
        </p:nvSpPr>
        <p:spPr>
          <a:xfrm>
            <a:off x="841513" y="4672617"/>
            <a:ext cx="4572000" cy="1938992"/>
          </a:xfrm>
          <a:prstGeom prst="rect">
            <a:avLst/>
          </a:prstGeom>
        </p:spPr>
        <p:txBody>
          <a:bodyPr>
            <a:spAutoFit/>
          </a:bodyPr>
          <a:lstStyle/>
          <a:p>
            <a:pPr algn="l" eaLnBrk="1" hangingPunct="1"/>
            <a:r>
              <a:rPr lang="ja-JP" altLang="en-US" dirty="0">
                <a:solidFill>
                  <a:srgbClr val="0412C8"/>
                </a:solidFill>
              </a:rPr>
              <a:t>延焼の</a:t>
            </a:r>
            <a:r>
              <a:rPr lang="ja-JP" altLang="en-US" dirty="0" smtClean="0">
                <a:solidFill>
                  <a:srgbClr val="0412C8"/>
                </a:solidFill>
              </a:rPr>
              <a:t>シミュレーション</a:t>
            </a:r>
          </a:p>
          <a:p>
            <a:pPr lvl="1" algn="l" eaLnBrk="1" hangingPunct="1"/>
            <a:r>
              <a:rPr lang="en-US" altLang="ja-JP" dirty="0" smtClean="0">
                <a:solidFill>
                  <a:srgbClr val="0412C8"/>
                </a:solidFill>
                <a:hlinkClick r:id="rId4"/>
              </a:rPr>
              <a:t>http://www.f.waseda.jp/sakas/sakalab/semi.java/fireSpread/fireSpread.html</a:t>
            </a:r>
            <a:endParaRPr lang="en-US" altLang="ja-JP" dirty="0">
              <a:solidFill>
                <a:srgbClr val="0412C8"/>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08C30104-456B-41F1-9AFC-890069107ABE}" type="slidenum">
              <a:rPr lang="en-US" altLang="ja-JP"/>
              <a:pPr>
                <a:defRPr/>
              </a:pPr>
              <a:t>60</a:t>
            </a:fld>
            <a:endParaRPr lang="en-US" altLang="ja-JP"/>
          </a:p>
        </p:txBody>
      </p:sp>
      <p:sp>
        <p:nvSpPr>
          <p:cNvPr id="39939" name="Rectangle 2"/>
          <p:cNvSpPr>
            <a:spLocks noGrp="1" noChangeArrowheads="1"/>
          </p:cNvSpPr>
          <p:nvPr>
            <p:ph type="title"/>
          </p:nvPr>
        </p:nvSpPr>
        <p:spPr/>
        <p:txBody>
          <a:bodyPr/>
          <a:lstStyle/>
          <a:p>
            <a:pPr eaLnBrk="1" hangingPunct="1"/>
            <a:r>
              <a:rPr lang="ja-JP" altLang="en-US" smtClean="0"/>
              <a:t>ランダム事象の擬似生成</a:t>
            </a:r>
          </a:p>
        </p:txBody>
      </p:sp>
      <p:sp>
        <p:nvSpPr>
          <p:cNvPr id="39940" name="Rectangle 3"/>
          <p:cNvSpPr>
            <a:spLocks noGrp="1" noChangeArrowheads="1"/>
          </p:cNvSpPr>
          <p:nvPr>
            <p:ph type="body" idx="1"/>
          </p:nvPr>
        </p:nvSpPr>
        <p:spPr/>
        <p:txBody>
          <a:bodyPr/>
          <a:lstStyle/>
          <a:p>
            <a:pPr eaLnBrk="1" hangingPunct="1"/>
            <a:r>
              <a:rPr lang="ja-JP" altLang="en-US" smtClean="0"/>
              <a:t>シミュレーション実験では、観測データ「のような」数列が必要</a:t>
            </a:r>
          </a:p>
          <a:p>
            <a:pPr lvl="1" eaLnBrk="1" hangingPunct="1"/>
            <a:r>
              <a:rPr lang="ja-JP" altLang="en-US" smtClean="0"/>
              <a:t>でたらめに並んでいる（予測不可能）</a:t>
            </a:r>
          </a:p>
          <a:p>
            <a:pPr lvl="1" eaLnBrk="1" hangingPunct="1"/>
            <a:r>
              <a:rPr lang="ja-JP" altLang="en-US" smtClean="0"/>
              <a:t>度数分布を作ると安定している（</a:t>
            </a:r>
            <a:r>
              <a:rPr lang="ja-JP" altLang="en-US" smtClean="0">
                <a:sym typeface="Wingdings" pitchFamily="2" charset="2"/>
              </a:rPr>
              <a:t>　</a:t>
            </a:r>
            <a:r>
              <a:rPr lang="ja-JP" altLang="en-US" smtClean="0"/>
              <a:t>確率分布）</a:t>
            </a:r>
          </a:p>
          <a:p>
            <a:pPr eaLnBrk="1" hangingPunct="1"/>
            <a:r>
              <a:rPr lang="ja-JP" altLang="en-US" smtClean="0"/>
              <a:t>手順１　データから確率分布を同定する</a:t>
            </a:r>
          </a:p>
          <a:p>
            <a:pPr eaLnBrk="1" hangingPunct="1"/>
            <a:r>
              <a:rPr lang="ja-JP" altLang="en-US" smtClean="0"/>
              <a:t>手順２　その確率分布に従う標本を生成する</a:t>
            </a:r>
          </a:p>
          <a:p>
            <a:pPr lvl="1" eaLnBrk="1" hangingPunct="1"/>
            <a:r>
              <a:rPr lang="ja-JP" altLang="en-US" smtClean="0"/>
              <a:t>生成できれば、将来の擬似データとして使える</a:t>
            </a:r>
          </a:p>
        </p:txBody>
      </p:sp>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229</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04D0BFD9-F856-43BB-9D29-1D3B9610BAE5}" type="slidenum">
              <a:rPr lang="en-US" altLang="ja-JP"/>
              <a:pPr>
                <a:defRPr/>
              </a:pPr>
              <a:t>61</a:t>
            </a:fld>
            <a:endParaRPr lang="en-US" altLang="ja-JP"/>
          </a:p>
        </p:txBody>
      </p:sp>
      <p:sp>
        <p:nvSpPr>
          <p:cNvPr id="34819" name="Rectangle 2"/>
          <p:cNvSpPr>
            <a:spLocks noGrp="1" noChangeArrowheads="1"/>
          </p:cNvSpPr>
          <p:nvPr>
            <p:ph type="title"/>
          </p:nvPr>
        </p:nvSpPr>
        <p:spPr/>
        <p:txBody>
          <a:bodyPr/>
          <a:lstStyle/>
          <a:p>
            <a:pPr eaLnBrk="1" hangingPunct="1"/>
            <a:r>
              <a:rPr lang="ja-JP" altLang="en-US" dirty="0" smtClean="0"/>
              <a:t>コンピュータの計算能力</a:t>
            </a:r>
          </a:p>
        </p:txBody>
      </p:sp>
      <p:sp>
        <p:nvSpPr>
          <p:cNvPr id="34820" name="Rectangle 3"/>
          <p:cNvSpPr>
            <a:spLocks noGrp="1" noChangeArrowheads="1"/>
          </p:cNvSpPr>
          <p:nvPr>
            <p:ph type="body" idx="1"/>
          </p:nvPr>
        </p:nvSpPr>
        <p:spPr/>
        <p:txBody>
          <a:bodyPr/>
          <a:lstStyle/>
          <a:p>
            <a:pPr eaLnBrk="1" hangingPunct="1"/>
            <a:r>
              <a:rPr lang="ja-JP" altLang="en-US" smtClean="0"/>
              <a:t>コンピュータは</a:t>
            </a:r>
            <a:r>
              <a:rPr lang="ja-JP" altLang="en-US" smtClean="0">
                <a:solidFill>
                  <a:srgbClr val="FF0000"/>
                </a:solidFill>
              </a:rPr>
              <a:t>さいころ</a:t>
            </a:r>
            <a:r>
              <a:rPr lang="ja-JP" altLang="en-US" smtClean="0"/>
              <a:t>が振れるか？　　ノー</a:t>
            </a:r>
          </a:p>
          <a:p>
            <a:pPr eaLnBrk="1" hangingPunct="1"/>
            <a:endParaRPr lang="ja-JP" altLang="en-US" smtClean="0"/>
          </a:p>
          <a:p>
            <a:pPr eaLnBrk="1" hangingPunct="1"/>
            <a:r>
              <a:rPr lang="ja-JP" altLang="en-US" smtClean="0"/>
              <a:t>コンピュータは</a:t>
            </a:r>
            <a:r>
              <a:rPr lang="ja-JP" altLang="en-US" smtClean="0">
                <a:solidFill>
                  <a:srgbClr val="FF0000"/>
                </a:solidFill>
              </a:rPr>
              <a:t>でたらめな数列</a:t>
            </a:r>
            <a:r>
              <a:rPr lang="ja-JP" altLang="en-US" smtClean="0"/>
              <a:t>が計算できるか？</a:t>
            </a:r>
          </a:p>
          <a:p>
            <a:pPr eaLnBrk="1" hangingPunct="1">
              <a:buFont typeface="Wingdings" pitchFamily="2" charset="2"/>
              <a:buNone/>
            </a:pPr>
            <a:r>
              <a:rPr lang="ja-JP" altLang="en-US" smtClean="0"/>
              <a:t>　　　　　　　　　　　　　　　　　　　　ノー</a:t>
            </a:r>
          </a:p>
          <a:p>
            <a:pPr eaLnBrk="1" hangingPunct="1">
              <a:buFont typeface="Wingdings" pitchFamily="2" charset="2"/>
              <a:buNone/>
            </a:pPr>
            <a:endParaRPr lang="ja-JP" altLang="en-US" smtClean="0"/>
          </a:p>
          <a:p>
            <a:pPr eaLnBrk="1" hangingPunct="1"/>
            <a:r>
              <a:rPr lang="ja-JP" altLang="en-US" smtClean="0"/>
              <a:t>コンピュータは</a:t>
            </a:r>
            <a:r>
              <a:rPr lang="ja-JP" altLang="en-US" smtClean="0">
                <a:solidFill>
                  <a:srgbClr val="FF0000"/>
                </a:solidFill>
              </a:rPr>
              <a:t>でたらめに見える数列</a:t>
            </a:r>
            <a:r>
              <a:rPr lang="ja-JP" altLang="en-US" smtClean="0"/>
              <a:t>を作れるか？</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C20A015C-DAE6-44BE-B6F5-9F6161455FA1}" type="slidenum">
              <a:rPr lang="en-US" altLang="ja-JP"/>
              <a:pPr>
                <a:defRPr/>
              </a:pPr>
              <a:t>62</a:t>
            </a:fld>
            <a:endParaRPr lang="en-US" altLang="ja-JP"/>
          </a:p>
        </p:txBody>
      </p:sp>
      <p:sp>
        <p:nvSpPr>
          <p:cNvPr id="35843" name="Rectangle 2"/>
          <p:cNvSpPr>
            <a:spLocks noGrp="1" noChangeArrowheads="1"/>
          </p:cNvSpPr>
          <p:nvPr>
            <p:ph type="title"/>
          </p:nvPr>
        </p:nvSpPr>
        <p:spPr/>
        <p:txBody>
          <a:bodyPr/>
          <a:lstStyle/>
          <a:p>
            <a:pPr eaLnBrk="1" hangingPunct="1"/>
            <a:r>
              <a:rPr lang="ja-JP" altLang="en-US" dirty="0" smtClean="0"/>
              <a:t>ランダム事象の擬似的生成法</a:t>
            </a:r>
          </a:p>
        </p:txBody>
      </p:sp>
      <p:sp>
        <p:nvSpPr>
          <p:cNvPr id="35844" name="Rectangle 3"/>
          <p:cNvSpPr>
            <a:spLocks noGrp="1" noChangeArrowheads="1"/>
          </p:cNvSpPr>
          <p:nvPr>
            <p:ph type="body" idx="1"/>
          </p:nvPr>
        </p:nvSpPr>
        <p:spPr/>
        <p:txBody>
          <a:bodyPr/>
          <a:lstStyle/>
          <a:p>
            <a:pPr eaLnBrk="1" hangingPunct="1"/>
            <a:r>
              <a:rPr lang="ja-JP" altLang="en-US" sz="2000" smtClean="0"/>
              <a:t>カードをランダムに抜き取る　</a:t>
            </a:r>
            <a:r>
              <a:rPr lang="ja-JP" altLang="en-US" sz="2000" smtClean="0">
                <a:sym typeface="Wingdings" pitchFamily="2" charset="2"/>
              </a:rPr>
              <a:t>　どうやって？</a:t>
            </a:r>
          </a:p>
          <a:p>
            <a:pPr eaLnBrk="1" hangingPunct="1"/>
            <a:r>
              <a:rPr lang="ja-JP" altLang="en-US" sz="2000" smtClean="0">
                <a:solidFill>
                  <a:srgbClr val="CC0000"/>
                </a:solidFill>
                <a:sym typeface="Wingdings" pitchFamily="2" charset="2"/>
              </a:rPr>
              <a:t>例</a:t>
            </a:r>
            <a:r>
              <a:rPr lang="ja-JP" altLang="en-US" sz="2000" smtClean="0">
                <a:sym typeface="Wingdings" pitchFamily="2" charset="2"/>
              </a:rPr>
              <a:t>　</a:t>
            </a:r>
            <a:r>
              <a:rPr lang="en-US" altLang="ja-JP" sz="2000" smtClean="0">
                <a:sym typeface="Wingdings" pitchFamily="2" charset="2"/>
              </a:rPr>
              <a:t>Excel </a:t>
            </a:r>
            <a:r>
              <a:rPr lang="ja-JP" altLang="en-US" sz="2000" smtClean="0">
                <a:sym typeface="Wingdings" pitchFamily="2" charset="2"/>
              </a:rPr>
              <a:t>の </a:t>
            </a:r>
            <a:r>
              <a:rPr lang="en-US" altLang="ja-JP" sz="2000" smtClean="0">
                <a:sym typeface="Wingdings" pitchFamily="2" charset="2"/>
              </a:rPr>
              <a:t>rand() </a:t>
            </a:r>
            <a:r>
              <a:rPr lang="ja-JP" altLang="en-US" sz="2000" smtClean="0">
                <a:sym typeface="Wingdings" pitchFamily="2" charset="2"/>
              </a:rPr>
              <a:t>関数は０以上１未満の予測不能な数を計算</a:t>
            </a:r>
          </a:p>
          <a:p>
            <a:pPr eaLnBrk="1" hangingPunct="1"/>
            <a:endParaRPr lang="ja-JP" altLang="en-US" sz="2000" smtClean="0">
              <a:sym typeface="Wingdings" pitchFamily="2" charset="2"/>
            </a:endParaRPr>
          </a:p>
          <a:p>
            <a:pPr eaLnBrk="1" hangingPunct="1"/>
            <a:r>
              <a:rPr lang="ja-JP" altLang="en-US" sz="2000" smtClean="0">
                <a:sym typeface="Wingdings" pitchFamily="2" charset="2"/>
              </a:rPr>
              <a:t>擬似乱数：結果としてランダムに並んでいるように見える数列</a:t>
            </a:r>
          </a:p>
          <a:p>
            <a:pPr eaLnBrk="1" hangingPunct="1"/>
            <a:r>
              <a:rPr lang="ja-JP" altLang="en-US" sz="2000" smtClean="0">
                <a:sym typeface="Wingdings" pitchFamily="2" charset="2"/>
              </a:rPr>
              <a:t>一様乱数：区間</a:t>
            </a:r>
            <a:r>
              <a:rPr lang="en-US" altLang="ja-JP" sz="2000" smtClean="0">
                <a:sym typeface="Wingdings" pitchFamily="2" charset="2"/>
              </a:rPr>
              <a:t>[0,1)</a:t>
            </a:r>
            <a:r>
              <a:rPr lang="ja-JP" altLang="en-US" sz="2000" smtClean="0">
                <a:sym typeface="Wingdings" pitchFamily="2" charset="2"/>
              </a:rPr>
              <a:t>上の一様分布にしたがう確率変数の実現値</a:t>
            </a:r>
          </a:p>
          <a:p>
            <a:pPr lvl="1" eaLnBrk="1" hangingPunct="1"/>
            <a:r>
              <a:rPr lang="en-US" altLang="ja-JP" sz="1800" smtClean="0">
                <a:sym typeface="Wingdings" pitchFamily="2" charset="2"/>
              </a:rPr>
              <a:t>Excel </a:t>
            </a:r>
            <a:r>
              <a:rPr lang="ja-JP" altLang="en-US" sz="1800" smtClean="0">
                <a:sym typeface="Wingdings" pitchFamily="2" charset="2"/>
              </a:rPr>
              <a:t>の </a:t>
            </a:r>
            <a:r>
              <a:rPr lang="en-US" altLang="ja-JP" sz="1800" smtClean="0">
                <a:sym typeface="Wingdings" pitchFamily="2" charset="2"/>
              </a:rPr>
              <a:t>rand() </a:t>
            </a:r>
            <a:r>
              <a:rPr lang="ja-JP" altLang="en-US" sz="1800" smtClean="0">
                <a:sym typeface="Wingdings" pitchFamily="2" charset="2"/>
              </a:rPr>
              <a:t>は擬似一様乱数の例</a:t>
            </a:r>
          </a:p>
          <a:p>
            <a:pPr eaLnBrk="1" hangingPunct="1"/>
            <a:endParaRPr lang="ja-JP" altLang="en-US" sz="2000" smtClean="0">
              <a:sym typeface="Wingdings" pitchFamily="2" charset="2"/>
            </a:endParaRPr>
          </a:p>
          <a:p>
            <a:pPr eaLnBrk="1" hangingPunct="1"/>
            <a:r>
              <a:rPr lang="ja-JP" altLang="en-US" sz="2000" smtClean="0">
                <a:sym typeface="Wingdings" pitchFamily="2" charset="2"/>
              </a:rPr>
              <a:t>一様乱数を</a:t>
            </a:r>
            <a:r>
              <a:rPr lang="en-US" altLang="ja-JP" sz="2000" smtClean="0">
                <a:sym typeface="Wingdings" pitchFamily="2" charset="2"/>
              </a:rPr>
              <a:t>n</a:t>
            </a:r>
            <a:r>
              <a:rPr lang="ja-JP" altLang="en-US" sz="2000" smtClean="0">
                <a:sym typeface="Wingdings" pitchFamily="2" charset="2"/>
              </a:rPr>
              <a:t>等分すれば１からｎまでのでたらめに並んだ数が出来る</a:t>
            </a:r>
          </a:p>
          <a:p>
            <a:pPr lvl="1" eaLnBrk="1" hangingPunct="1"/>
            <a:r>
              <a:rPr lang="ja-JP" altLang="en-US" sz="1800" smtClean="0">
                <a:sym typeface="Wingdings" pitchFamily="2" charset="2"/>
              </a:rPr>
              <a:t>コンピュータでカードのランダム抜き取り実験が出来る</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8DA36393-E352-4848-9BBD-766BD7AAEC4F}" type="slidenum">
              <a:rPr lang="en-US" altLang="ja-JP"/>
              <a:pPr>
                <a:defRPr/>
              </a:pPr>
              <a:t>63</a:t>
            </a:fld>
            <a:endParaRPr lang="en-US" altLang="ja-JP"/>
          </a:p>
        </p:txBody>
      </p:sp>
      <p:sp>
        <p:nvSpPr>
          <p:cNvPr id="7173" name="Rectangle 2"/>
          <p:cNvSpPr>
            <a:spLocks noGrp="1" noChangeArrowheads="1"/>
          </p:cNvSpPr>
          <p:nvPr>
            <p:ph type="title"/>
          </p:nvPr>
        </p:nvSpPr>
        <p:spPr/>
        <p:txBody>
          <a:bodyPr/>
          <a:lstStyle/>
          <a:p>
            <a:pPr eaLnBrk="1" hangingPunct="1"/>
            <a:r>
              <a:rPr lang="ja-JP" altLang="en-US" dirty="0" smtClean="0"/>
              <a:t>ランダム事象の生成、カード抜き取り</a:t>
            </a:r>
          </a:p>
        </p:txBody>
      </p:sp>
      <p:sp>
        <p:nvSpPr>
          <p:cNvPr id="7174" name="Rectangle 3"/>
          <p:cNvSpPr>
            <a:spLocks noGrp="1" noChangeArrowheads="1"/>
          </p:cNvSpPr>
          <p:nvPr>
            <p:ph type="body" idx="1"/>
          </p:nvPr>
        </p:nvSpPr>
        <p:spPr>
          <a:xfrm>
            <a:off x="527049" y="1546225"/>
            <a:ext cx="8144339" cy="4549775"/>
          </a:xfrm>
        </p:spPr>
        <p:txBody>
          <a:bodyPr/>
          <a:lstStyle/>
          <a:p>
            <a:pPr eaLnBrk="1" hangingPunct="1">
              <a:lnSpc>
                <a:spcPct val="110000"/>
              </a:lnSpc>
            </a:pPr>
            <a:r>
              <a:rPr lang="ja-JP" altLang="en-US" sz="2800" dirty="0" smtClean="0"/>
              <a:t>１つ１つのデータをカードに書いて、ランダムに抜き取る</a:t>
            </a:r>
          </a:p>
          <a:p>
            <a:pPr lvl="1" eaLnBrk="1" hangingPunct="1">
              <a:lnSpc>
                <a:spcPct val="110000"/>
              </a:lnSpc>
            </a:pPr>
            <a:r>
              <a:rPr lang="ja-JP" altLang="en-US" sz="2400" dirty="0" smtClean="0"/>
              <a:t>○　簡単</a:t>
            </a:r>
          </a:p>
          <a:p>
            <a:pPr lvl="1" eaLnBrk="1" hangingPunct="1">
              <a:lnSpc>
                <a:spcPct val="110000"/>
              </a:lnSpc>
            </a:pPr>
            <a:r>
              <a:rPr lang="ja-JP" altLang="en-US" sz="2400" dirty="0" smtClean="0"/>
              <a:t>○　分かりやすい</a:t>
            </a:r>
          </a:p>
          <a:p>
            <a:pPr lvl="1" eaLnBrk="1" hangingPunct="1">
              <a:lnSpc>
                <a:spcPct val="110000"/>
              </a:lnSpc>
            </a:pPr>
            <a:r>
              <a:rPr lang="ja-JP" altLang="en-US" sz="2400" dirty="0" smtClean="0"/>
              <a:t>○　データが多ければ正しい</a:t>
            </a:r>
          </a:p>
          <a:p>
            <a:pPr lvl="1" eaLnBrk="1" hangingPunct="1">
              <a:lnSpc>
                <a:spcPct val="110000"/>
              </a:lnSpc>
            </a:pPr>
            <a:r>
              <a:rPr lang="en-US" altLang="ja-JP" sz="2400" dirty="0" smtClean="0"/>
              <a:t>×</a:t>
            </a:r>
            <a:r>
              <a:rPr lang="ja-JP" altLang="en-US" sz="2400" dirty="0" smtClean="0"/>
              <a:t>　使ったデータしか再生しない</a:t>
            </a:r>
          </a:p>
          <a:p>
            <a:pPr lvl="1" eaLnBrk="1" hangingPunct="1">
              <a:lnSpc>
                <a:spcPct val="110000"/>
              </a:lnSpc>
            </a:pPr>
            <a:r>
              <a:rPr lang="en-US" altLang="ja-JP" sz="2400" dirty="0" smtClean="0"/>
              <a:t>×</a:t>
            </a:r>
            <a:r>
              <a:rPr lang="ja-JP" altLang="en-US" sz="2400" dirty="0" smtClean="0"/>
              <a:t>　データが少なければ打ち切りのデータしか得られない</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スライド番号プレースホルダ 5"/>
          <p:cNvSpPr>
            <a:spLocks noGrp="1"/>
          </p:cNvSpPr>
          <p:nvPr>
            <p:ph type="sldNum" sz="quarter" idx="12"/>
          </p:nvPr>
        </p:nvSpPr>
        <p:spPr/>
        <p:txBody>
          <a:bodyPr/>
          <a:lstStyle/>
          <a:p>
            <a:pPr>
              <a:defRPr/>
            </a:pPr>
            <a:fld id="{7EFC4891-A317-40A6-A55C-453300B5C0D4}" type="slidenum">
              <a:rPr lang="en-US" altLang="ja-JP"/>
              <a:pPr>
                <a:defRPr/>
              </a:pPr>
              <a:t>64</a:t>
            </a:fld>
            <a:endParaRPr lang="en-US" altLang="ja-JP"/>
          </a:p>
        </p:txBody>
      </p:sp>
      <p:sp>
        <p:nvSpPr>
          <p:cNvPr id="40963" name="Rectangle 2"/>
          <p:cNvSpPr>
            <a:spLocks noGrp="1" noChangeArrowheads="1"/>
          </p:cNvSpPr>
          <p:nvPr>
            <p:ph type="title"/>
          </p:nvPr>
        </p:nvSpPr>
        <p:spPr/>
        <p:txBody>
          <a:bodyPr/>
          <a:lstStyle/>
          <a:p>
            <a:pPr eaLnBrk="1" hangingPunct="1"/>
            <a:r>
              <a:rPr lang="ja-JP" altLang="en-US" smtClean="0"/>
              <a:t>歪んださいころ振りをまねる</a:t>
            </a:r>
          </a:p>
        </p:txBody>
      </p:sp>
      <p:graphicFrame>
        <p:nvGraphicFramePr>
          <p:cNvPr id="510015" name="Group 63"/>
          <p:cNvGraphicFramePr>
            <a:graphicFrameLocks noGrp="1"/>
          </p:cNvGraphicFramePr>
          <p:nvPr/>
        </p:nvGraphicFramePr>
        <p:xfrm>
          <a:off x="1169988" y="1647825"/>
          <a:ext cx="7007542" cy="1371600"/>
        </p:xfrm>
        <a:graphic>
          <a:graphicData uri="http://schemas.openxmlformats.org/drawingml/2006/table">
            <a:tbl>
              <a:tblPr/>
              <a:tblGrid>
                <a:gridCol w="1560512"/>
                <a:gridCol w="208280"/>
                <a:gridCol w="869950"/>
                <a:gridCol w="869950"/>
                <a:gridCol w="855662"/>
                <a:gridCol w="885825"/>
                <a:gridCol w="885825"/>
                <a:gridCol w="871538"/>
              </a:tblGrid>
              <a:tr h="381000">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ja-JP" altLang="en-US" sz="2000" b="1" i="0" u="none" strike="noStrike" cap="none" normalizeH="0" baseline="0" smtClean="0">
                          <a:ln>
                            <a:noFill/>
                          </a:ln>
                          <a:solidFill>
                            <a:srgbClr val="0000CC"/>
                          </a:solidFill>
                          <a:effectLst/>
                          <a:latin typeface="HG丸ｺﾞｼｯｸM-PRO" pitchFamily="50" charset="-128"/>
                          <a:ea typeface="HG丸ｺﾞｼｯｸM-PRO" pitchFamily="50" charset="-128"/>
                        </a:rPr>
                        <a:t>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endParaRPr kumimoji="0" lang="ja-JP"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ja-JP" altLang="en-US" sz="2000" b="1" i="0" u="none" strike="noStrike" cap="none" normalizeH="0" baseline="0" smtClean="0">
                          <a:ln>
                            <a:noFill/>
                          </a:ln>
                          <a:solidFill>
                            <a:srgbClr val="0000CC"/>
                          </a:solidFill>
                          <a:effectLst/>
                          <a:latin typeface="HG丸ｺﾞｼｯｸM-PRO" pitchFamily="50" charset="-128"/>
                          <a:ea typeface="HG丸ｺﾞｼｯｸM-PRO" pitchFamily="50" charset="-128"/>
                        </a:rPr>
                        <a:t>確率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endParaRPr kumimoji="0" lang="ja-JP"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ja-JP" altLang="en-US" sz="2000" b="1" i="0" u="none" strike="noStrike" cap="none" normalizeH="0" baseline="0" smtClean="0">
                          <a:ln>
                            <a:noFill/>
                          </a:ln>
                          <a:solidFill>
                            <a:srgbClr val="0000CC"/>
                          </a:solidFill>
                          <a:effectLst/>
                          <a:latin typeface="HG丸ｺﾞｼｯｸM-PRO" pitchFamily="50" charset="-128"/>
                          <a:ea typeface="HG丸ｺﾞｼｯｸM-PRO" pitchFamily="50" charset="-128"/>
                        </a:rPr>
                        <a:t>累積確率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endParaRPr kumimoji="0" lang="ja-JP"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30000"/>
                        </a:spcBef>
                        <a:spcAft>
                          <a:spcPct val="0"/>
                        </a:spcAft>
                        <a:buClrTx/>
                        <a:buSzPct val="60000"/>
                        <a:buFont typeface="Wingdings" pitchFamily="2" charset="2"/>
                        <a:buNone/>
                        <a:tabLst/>
                      </a:pPr>
                      <a:r>
                        <a:rPr kumimoji="0" lang="en-US" altLang="ja-JP" sz="2000" b="1" i="0" u="none" strike="noStrike" cap="none" normalizeH="0" baseline="0" smtClean="0">
                          <a:ln>
                            <a:noFill/>
                          </a:ln>
                          <a:solidFill>
                            <a:srgbClr val="0000CC"/>
                          </a:solidFill>
                          <a:effectLst/>
                          <a:latin typeface="HG丸ｺﾞｼｯｸM-PRO" pitchFamily="50" charset="-128"/>
                          <a:ea typeface="HG丸ｺﾞｼｯｸM-PRO" pitchFamily="50"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2" name="Line 206"/>
          <p:cNvSpPr>
            <a:spLocks noChangeShapeType="1"/>
          </p:cNvSpPr>
          <p:nvPr/>
        </p:nvSpPr>
        <p:spPr bwMode="auto">
          <a:xfrm>
            <a:off x="1781175" y="5680075"/>
            <a:ext cx="5761038" cy="0"/>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1003" name="Line 207"/>
          <p:cNvSpPr>
            <a:spLocks noChangeShapeType="1"/>
          </p:cNvSpPr>
          <p:nvPr/>
        </p:nvSpPr>
        <p:spPr bwMode="auto">
          <a:xfrm flipV="1">
            <a:off x="1781175" y="3338513"/>
            <a:ext cx="0" cy="2341562"/>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1004" name="Line 208"/>
          <p:cNvSpPr>
            <a:spLocks noChangeShapeType="1"/>
          </p:cNvSpPr>
          <p:nvPr/>
        </p:nvSpPr>
        <p:spPr bwMode="auto">
          <a:xfrm>
            <a:off x="1781175" y="5319713"/>
            <a:ext cx="539750" cy="0"/>
          </a:xfrm>
          <a:prstGeom prst="line">
            <a:avLst/>
          </a:prstGeom>
          <a:noFill/>
          <a:ln w="28575">
            <a:solidFill>
              <a:schemeClr val="tx1"/>
            </a:solidFill>
            <a:round/>
            <a:headEnd/>
            <a:tailEnd/>
          </a:ln>
        </p:spPr>
        <p:txBody>
          <a:bodyPr wrap="none" anchor="ctr"/>
          <a:lstStyle/>
          <a:p>
            <a:endParaRPr lang="ja-JP" altLang="en-US"/>
          </a:p>
        </p:txBody>
      </p:sp>
      <p:sp>
        <p:nvSpPr>
          <p:cNvPr id="41005" name="Line 209"/>
          <p:cNvSpPr>
            <a:spLocks noChangeShapeType="1"/>
          </p:cNvSpPr>
          <p:nvPr/>
        </p:nvSpPr>
        <p:spPr bwMode="auto">
          <a:xfrm>
            <a:off x="2320925" y="4959350"/>
            <a:ext cx="1081088" cy="0"/>
          </a:xfrm>
          <a:prstGeom prst="line">
            <a:avLst/>
          </a:prstGeom>
          <a:noFill/>
          <a:ln w="28575">
            <a:solidFill>
              <a:schemeClr val="tx1"/>
            </a:solidFill>
            <a:round/>
            <a:headEnd/>
            <a:tailEnd/>
          </a:ln>
        </p:spPr>
        <p:txBody>
          <a:bodyPr wrap="none" anchor="ctr"/>
          <a:lstStyle/>
          <a:p>
            <a:endParaRPr lang="ja-JP" altLang="en-US"/>
          </a:p>
        </p:txBody>
      </p:sp>
      <p:sp>
        <p:nvSpPr>
          <p:cNvPr id="41006" name="Line 210"/>
          <p:cNvSpPr>
            <a:spLocks noChangeShapeType="1"/>
          </p:cNvSpPr>
          <p:nvPr/>
        </p:nvSpPr>
        <p:spPr bwMode="auto">
          <a:xfrm>
            <a:off x="3402013" y="4598988"/>
            <a:ext cx="1081087" cy="0"/>
          </a:xfrm>
          <a:prstGeom prst="line">
            <a:avLst/>
          </a:prstGeom>
          <a:noFill/>
          <a:ln w="28575">
            <a:solidFill>
              <a:schemeClr val="tx1"/>
            </a:solidFill>
            <a:round/>
            <a:headEnd/>
            <a:tailEnd/>
          </a:ln>
        </p:spPr>
        <p:txBody>
          <a:bodyPr wrap="none" anchor="ctr"/>
          <a:lstStyle/>
          <a:p>
            <a:endParaRPr lang="ja-JP" altLang="en-US"/>
          </a:p>
        </p:txBody>
      </p:sp>
      <p:sp>
        <p:nvSpPr>
          <p:cNvPr id="41007" name="Line 211"/>
          <p:cNvSpPr>
            <a:spLocks noChangeShapeType="1"/>
          </p:cNvSpPr>
          <p:nvPr/>
        </p:nvSpPr>
        <p:spPr bwMode="auto">
          <a:xfrm>
            <a:off x="4481513" y="4238625"/>
            <a:ext cx="1081087" cy="0"/>
          </a:xfrm>
          <a:prstGeom prst="line">
            <a:avLst/>
          </a:prstGeom>
          <a:noFill/>
          <a:ln w="28575">
            <a:solidFill>
              <a:schemeClr val="tx1"/>
            </a:solidFill>
            <a:round/>
            <a:headEnd/>
            <a:tailEnd/>
          </a:ln>
        </p:spPr>
        <p:txBody>
          <a:bodyPr wrap="none" anchor="ctr"/>
          <a:lstStyle/>
          <a:p>
            <a:endParaRPr lang="ja-JP" altLang="en-US"/>
          </a:p>
        </p:txBody>
      </p:sp>
      <p:sp>
        <p:nvSpPr>
          <p:cNvPr id="41008" name="Line 212"/>
          <p:cNvSpPr>
            <a:spLocks noChangeShapeType="1"/>
          </p:cNvSpPr>
          <p:nvPr/>
        </p:nvSpPr>
        <p:spPr bwMode="auto">
          <a:xfrm>
            <a:off x="5562600" y="3879850"/>
            <a:ext cx="1081088" cy="0"/>
          </a:xfrm>
          <a:prstGeom prst="line">
            <a:avLst/>
          </a:prstGeom>
          <a:noFill/>
          <a:ln w="28575">
            <a:solidFill>
              <a:schemeClr val="tx1"/>
            </a:solidFill>
            <a:round/>
            <a:headEnd/>
            <a:tailEnd/>
          </a:ln>
        </p:spPr>
        <p:txBody>
          <a:bodyPr wrap="none" anchor="ctr"/>
          <a:lstStyle/>
          <a:p>
            <a:endParaRPr lang="ja-JP" altLang="en-US"/>
          </a:p>
        </p:txBody>
      </p:sp>
      <p:sp>
        <p:nvSpPr>
          <p:cNvPr id="41009" name="Line 213"/>
          <p:cNvSpPr>
            <a:spLocks noChangeShapeType="1"/>
          </p:cNvSpPr>
          <p:nvPr/>
        </p:nvSpPr>
        <p:spPr bwMode="auto">
          <a:xfrm>
            <a:off x="6642100" y="3519488"/>
            <a:ext cx="541338" cy="0"/>
          </a:xfrm>
          <a:prstGeom prst="line">
            <a:avLst/>
          </a:prstGeom>
          <a:noFill/>
          <a:ln w="28575">
            <a:solidFill>
              <a:schemeClr val="tx1"/>
            </a:solidFill>
            <a:round/>
            <a:headEnd/>
            <a:tailEnd/>
          </a:ln>
        </p:spPr>
        <p:txBody>
          <a:bodyPr wrap="none" anchor="ctr"/>
          <a:lstStyle/>
          <a:p>
            <a:endParaRPr lang="ja-JP" altLang="en-US"/>
          </a:p>
        </p:txBody>
      </p:sp>
      <p:sp>
        <p:nvSpPr>
          <p:cNvPr id="41010" name="Line 214"/>
          <p:cNvSpPr>
            <a:spLocks noChangeShapeType="1"/>
          </p:cNvSpPr>
          <p:nvPr/>
        </p:nvSpPr>
        <p:spPr bwMode="auto">
          <a:xfrm flipH="1">
            <a:off x="1781175" y="3519488"/>
            <a:ext cx="4860925" cy="0"/>
          </a:xfrm>
          <a:prstGeom prst="line">
            <a:avLst/>
          </a:prstGeom>
          <a:noFill/>
          <a:ln w="9525">
            <a:solidFill>
              <a:schemeClr val="tx1"/>
            </a:solidFill>
            <a:prstDash val="dash"/>
            <a:round/>
            <a:headEnd/>
            <a:tailEnd/>
          </a:ln>
        </p:spPr>
        <p:txBody>
          <a:bodyPr wrap="none" anchor="ctr"/>
          <a:lstStyle/>
          <a:p>
            <a:endParaRPr lang="ja-JP" altLang="en-US"/>
          </a:p>
        </p:txBody>
      </p:sp>
      <p:sp>
        <p:nvSpPr>
          <p:cNvPr id="41011" name="Line 215"/>
          <p:cNvSpPr>
            <a:spLocks noChangeShapeType="1"/>
          </p:cNvSpPr>
          <p:nvPr/>
        </p:nvSpPr>
        <p:spPr bwMode="auto">
          <a:xfrm flipH="1">
            <a:off x="1781175" y="4959350"/>
            <a:ext cx="539750" cy="0"/>
          </a:xfrm>
          <a:prstGeom prst="line">
            <a:avLst/>
          </a:prstGeom>
          <a:noFill/>
          <a:ln w="9525">
            <a:solidFill>
              <a:schemeClr val="tx1"/>
            </a:solidFill>
            <a:prstDash val="dash"/>
            <a:round/>
            <a:headEnd/>
            <a:tailEnd/>
          </a:ln>
        </p:spPr>
        <p:txBody>
          <a:bodyPr wrap="none" anchor="ctr"/>
          <a:lstStyle/>
          <a:p>
            <a:endParaRPr lang="ja-JP" altLang="en-US"/>
          </a:p>
        </p:txBody>
      </p:sp>
      <p:sp>
        <p:nvSpPr>
          <p:cNvPr id="41012" name="Text Box 217"/>
          <p:cNvSpPr txBox="1">
            <a:spLocks noChangeArrowheads="1"/>
          </p:cNvSpPr>
          <p:nvPr/>
        </p:nvSpPr>
        <p:spPr bwMode="auto">
          <a:xfrm>
            <a:off x="1420813" y="5768975"/>
            <a:ext cx="6931025" cy="396875"/>
          </a:xfrm>
          <a:prstGeom prst="rect">
            <a:avLst/>
          </a:prstGeom>
          <a:noFill/>
          <a:ln w="9525">
            <a:noFill/>
            <a:miter lim="800000"/>
            <a:headEnd/>
            <a:tailEnd/>
          </a:ln>
        </p:spPr>
        <p:txBody>
          <a:bodyPr>
            <a:spAutoFit/>
          </a:bodyPr>
          <a:lstStyle/>
          <a:p>
            <a:pPr>
              <a:spcBef>
                <a:spcPct val="50000"/>
              </a:spcBef>
            </a:pPr>
            <a:r>
              <a:rPr lang="en-US" altLang="ja-JP" sz="2000" b="1"/>
              <a:t>0  0.1    0.3    0.5    0.7    0.9  rand()</a:t>
            </a:r>
          </a:p>
        </p:txBody>
      </p:sp>
      <p:sp>
        <p:nvSpPr>
          <p:cNvPr id="41013" name="Text Box 218"/>
          <p:cNvSpPr txBox="1">
            <a:spLocks noChangeArrowheads="1"/>
          </p:cNvSpPr>
          <p:nvPr/>
        </p:nvSpPr>
        <p:spPr bwMode="auto">
          <a:xfrm>
            <a:off x="1062038" y="3338513"/>
            <a:ext cx="541337" cy="2225675"/>
          </a:xfrm>
          <a:prstGeom prst="rect">
            <a:avLst/>
          </a:prstGeom>
          <a:noFill/>
          <a:ln w="9525">
            <a:noFill/>
            <a:miter lim="800000"/>
            <a:headEnd/>
            <a:tailEnd/>
          </a:ln>
        </p:spPr>
        <p:txBody>
          <a:bodyPr>
            <a:spAutoFit/>
          </a:bodyPr>
          <a:lstStyle/>
          <a:p>
            <a:r>
              <a:rPr lang="en-US" altLang="ja-JP" sz="2000" b="1"/>
              <a:t>6</a:t>
            </a:r>
          </a:p>
          <a:p>
            <a:endParaRPr lang="en-US" altLang="ja-JP" sz="2000" b="1"/>
          </a:p>
          <a:p>
            <a:r>
              <a:rPr lang="en-US" altLang="ja-JP" sz="2000" b="1"/>
              <a:t>4</a:t>
            </a:r>
          </a:p>
          <a:p>
            <a:endParaRPr lang="en-US" altLang="ja-JP" sz="2000" b="1"/>
          </a:p>
          <a:p>
            <a:endParaRPr lang="en-US" altLang="ja-JP" sz="2000" b="1"/>
          </a:p>
          <a:p>
            <a:r>
              <a:rPr lang="en-US" altLang="ja-JP" sz="2000" b="1"/>
              <a:t>2</a:t>
            </a:r>
          </a:p>
          <a:p>
            <a:r>
              <a:rPr lang="en-US" altLang="ja-JP" sz="2000" b="1"/>
              <a:t>1</a:t>
            </a:r>
          </a:p>
        </p:txBody>
      </p:sp>
      <p:sp>
        <p:nvSpPr>
          <p:cNvPr id="41014" name="Line 219"/>
          <p:cNvSpPr>
            <a:spLocks noChangeShapeType="1"/>
          </p:cNvSpPr>
          <p:nvPr/>
        </p:nvSpPr>
        <p:spPr bwMode="auto">
          <a:xfrm>
            <a:off x="6642100" y="3519488"/>
            <a:ext cx="0" cy="2160587"/>
          </a:xfrm>
          <a:prstGeom prst="line">
            <a:avLst/>
          </a:prstGeom>
          <a:noFill/>
          <a:ln w="9525">
            <a:solidFill>
              <a:schemeClr val="tx1"/>
            </a:solidFill>
            <a:prstDash val="dash"/>
            <a:round/>
            <a:headEnd/>
            <a:tailEnd/>
          </a:ln>
        </p:spPr>
        <p:txBody>
          <a:bodyPr wrap="none" anchor="ctr"/>
          <a:lstStyle/>
          <a:p>
            <a:endParaRPr lang="ja-JP" altLang="en-US"/>
          </a:p>
        </p:txBody>
      </p:sp>
      <p:sp>
        <p:nvSpPr>
          <p:cNvPr id="41015" name="Line 220"/>
          <p:cNvSpPr>
            <a:spLocks noChangeShapeType="1"/>
          </p:cNvSpPr>
          <p:nvPr/>
        </p:nvSpPr>
        <p:spPr bwMode="auto">
          <a:xfrm>
            <a:off x="5562600" y="3879850"/>
            <a:ext cx="0" cy="1800225"/>
          </a:xfrm>
          <a:prstGeom prst="line">
            <a:avLst/>
          </a:prstGeom>
          <a:noFill/>
          <a:ln w="9525">
            <a:solidFill>
              <a:schemeClr val="tx1"/>
            </a:solidFill>
            <a:prstDash val="dash"/>
            <a:round/>
            <a:headEnd/>
            <a:tailEnd/>
          </a:ln>
        </p:spPr>
        <p:txBody>
          <a:bodyPr wrap="none" anchor="ctr"/>
          <a:lstStyle/>
          <a:p>
            <a:endParaRPr lang="ja-JP" altLang="en-US"/>
          </a:p>
        </p:txBody>
      </p:sp>
      <p:sp>
        <p:nvSpPr>
          <p:cNvPr id="41016" name="Line 221"/>
          <p:cNvSpPr>
            <a:spLocks noChangeShapeType="1"/>
          </p:cNvSpPr>
          <p:nvPr/>
        </p:nvSpPr>
        <p:spPr bwMode="auto">
          <a:xfrm>
            <a:off x="4481513" y="4238625"/>
            <a:ext cx="0" cy="1441450"/>
          </a:xfrm>
          <a:prstGeom prst="line">
            <a:avLst/>
          </a:prstGeom>
          <a:noFill/>
          <a:ln w="9525">
            <a:solidFill>
              <a:schemeClr val="tx1"/>
            </a:solidFill>
            <a:prstDash val="dash"/>
            <a:round/>
            <a:headEnd/>
            <a:tailEnd/>
          </a:ln>
        </p:spPr>
        <p:txBody>
          <a:bodyPr wrap="none" anchor="ctr"/>
          <a:lstStyle/>
          <a:p>
            <a:endParaRPr lang="ja-JP" altLang="en-US"/>
          </a:p>
        </p:txBody>
      </p:sp>
      <p:sp>
        <p:nvSpPr>
          <p:cNvPr id="41017" name="Line 222"/>
          <p:cNvSpPr>
            <a:spLocks noChangeShapeType="1"/>
          </p:cNvSpPr>
          <p:nvPr/>
        </p:nvSpPr>
        <p:spPr bwMode="auto">
          <a:xfrm>
            <a:off x="3402013" y="4598988"/>
            <a:ext cx="0" cy="1081087"/>
          </a:xfrm>
          <a:prstGeom prst="line">
            <a:avLst/>
          </a:prstGeom>
          <a:noFill/>
          <a:ln w="9525">
            <a:solidFill>
              <a:schemeClr val="tx1"/>
            </a:solidFill>
            <a:prstDash val="dash"/>
            <a:round/>
            <a:headEnd/>
            <a:tailEnd/>
          </a:ln>
        </p:spPr>
        <p:txBody>
          <a:bodyPr wrap="none" anchor="ctr"/>
          <a:lstStyle/>
          <a:p>
            <a:endParaRPr lang="ja-JP" altLang="en-US"/>
          </a:p>
        </p:txBody>
      </p:sp>
      <p:sp>
        <p:nvSpPr>
          <p:cNvPr id="41018" name="Line 225"/>
          <p:cNvSpPr>
            <a:spLocks noChangeShapeType="1"/>
          </p:cNvSpPr>
          <p:nvPr/>
        </p:nvSpPr>
        <p:spPr bwMode="auto">
          <a:xfrm>
            <a:off x="2320925" y="4959350"/>
            <a:ext cx="0" cy="720725"/>
          </a:xfrm>
          <a:prstGeom prst="line">
            <a:avLst/>
          </a:prstGeom>
          <a:noFill/>
          <a:ln w="9525">
            <a:solidFill>
              <a:schemeClr val="tx1"/>
            </a:solidFill>
            <a:prstDash val="dash"/>
            <a:round/>
            <a:headEnd/>
            <a:tailEnd/>
          </a:ln>
        </p:spPr>
        <p:txBody>
          <a:bodyPr wrap="none" anchor="ctr"/>
          <a:lstStyle/>
          <a:p>
            <a:endParaRPr lang="ja-JP" altLang="en-US"/>
          </a:p>
        </p:txBody>
      </p:sp>
      <p:sp>
        <p:nvSpPr>
          <p:cNvPr id="41019" name="AutoShape 226"/>
          <p:cNvSpPr>
            <a:spLocks noChangeArrowheads="1"/>
          </p:cNvSpPr>
          <p:nvPr/>
        </p:nvSpPr>
        <p:spPr bwMode="auto">
          <a:xfrm>
            <a:off x="5969726" y="3776300"/>
            <a:ext cx="3006271" cy="1260475"/>
          </a:xfrm>
          <a:prstGeom prst="wedgeEllipseCallout">
            <a:avLst>
              <a:gd name="adj1" fmla="val -79569"/>
              <a:gd name="adj2" fmla="val 98361"/>
            </a:avLst>
          </a:prstGeom>
          <a:solidFill>
            <a:srgbClr val="CCFF99"/>
          </a:solidFill>
          <a:ln w="9525">
            <a:solidFill>
              <a:schemeClr val="tx1"/>
            </a:solidFill>
            <a:miter lim="800000"/>
            <a:headEnd/>
            <a:tailEnd/>
          </a:ln>
        </p:spPr>
        <p:txBody>
          <a:bodyPr anchor="ctr"/>
          <a:lstStyle/>
          <a:p>
            <a:r>
              <a:rPr lang="en-US" altLang="ja-JP" sz="2000" b="1" dirty="0">
                <a:latin typeface="+mn-lt"/>
              </a:rPr>
              <a:t>rand()</a:t>
            </a:r>
            <a:r>
              <a:rPr lang="ja-JP" altLang="en-US" sz="2000" b="1" dirty="0">
                <a:latin typeface="+mn-lt"/>
              </a:rPr>
              <a:t>の</a:t>
            </a:r>
          </a:p>
          <a:p>
            <a:r>
              <a:rPr lang="ja-JP" altLang="en-US" sz="2000" b="1" dirty="0">
                <a:latin typeface="+mn-lt"/>
              </a:rPr>
              <a:t>大きさによって</a:t>
            </a:r>
          </a:p>
          <a:p>
            <a:r>
              <a:rPr lang="ja-JP" altLang="en-US" sz="2000" b="1" dirty="0">
                <a:latin typeface="+mn-lt"/>
              </a:rPr>
              <a:t>値を選ぶ</a:t>
            </a:r>
          </a:p>
        </p:txBody>
      </p:sp>
      <p:sp>
        <p:nvSpPr>
          <p:cNvPr id="41020" name="Line 227"/>
          <p:cNvSpPr>
            <a:spLocks noChangeShapeType="1"/>
          </p:cNvSpPr>
          <p:nvPr/>
        </p:nvSpPr>
        <p:spPr bwMode="auto">
          <a:xfrm flipV="1">
            <a:off x="5111750" y="4238625"/>
            <a:ext cx="0" cy="1441450"/>
          </a:xfrm>
          <a:prstGeom prst="line">
            <a:avLst/>
          </a:prstGeom>
          <a:noFill/>
          <a:ln w="9525">
            <a:solidFill>
              <a:srgbClr val="FF0000"/>
            </a:solidFill>
            <a:round/>
            <a:headEnd/>
            <a:tailEnd type="triangle" w="med" len="med"/>
          </a:ln>
        </p:spPr>
        <p:txBody>
          <a:bodyPr wrap="none" anchor="ctr"/>
          <a:lstStyle/>
          <a:p>
            <a:endParaRPr lang="ja-JP" altLang="en-US"/>
          </a:p>
        </p:txBody>
      </p:sp>
      <p:sp>
        <p:nvSpPr>
          <p:cNvPr id="41021" name="Line 228"/>
          <p:cNvSpPr>
            <a:spLocks noChangeShapeType="1"/>
          </p:cNvSpPr>
          <p:nvPr/>
        </p:nvSpPr>
        <p:spPr bwMode="auto">
          <a:xfrm flipH="1">
            <a:off x="1781175" y="4238625"/>
            <a:ext cx="3330575" cy="0"/>
          </a:xfrm>
          <a:prstGeom prst="line">
            <a:avLst/>
          </a:prstGeom>
          <a:noFill/>
          <a:ln w="9525">
            <a:solidFill>
              <a:srgbClr val="FF0000"/>
            </a:solidFill>
            <a:round/>
            <a:headEnd/>
            <a:tailEnd type="triangle" w="med" len="me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 5"/>
          <p:cNvSpPr>
            <a:spLocks noGrp="1"/>
          </p:cNvSpPr>
          <p:nvPr>
            <p:ph type="sldNum" sz="quarter" idx="12"/>
          </p:nvPr>
        </p:nvSpPr>
        <p:spPr/>
        <p:txBody>
          <a:bodyPr/>
          <a:lstStyle/>
          <a:p>
            <a:pPr>
              <a:defRPr/>
            </a:pPr>
            <a:fld id="{2C7E8A7B-2A28-4A59-864E-B5409B178FF6}" type="slidenum">
              <a:rPr lang="en-US" altLang="ja-JP"/>
              <a:pPr>
                <a:defRPr/>
              </a:pPr>
              <a:t>65</a:t>
            </a:fld>
            <a:endParaRPr lang="en-US" altLang="ja-JP"/>
          </a:p>
        </p:txBody>
      </p:sp>
      <p:sp>
        <p:nvSpPr>
          <p:cNvPr id="41987" name="Rectangle 2"/>
          <p:cNvSpPr>
            <a:spLocks noGrp="1" noChangeArrowheads="1"/>
          </p:cNvSpPr>
          <p:nvPr>
            <p:ph type="title"/>
          </p:nvPr>
        </p:nvSpPr>
        <p:spPr/>
        <p:txBody>
          <a:bodyPr/>
          <a:lstStyle/>
          <a:p>
            <a:pPr eaLnBrk="1" hangingPunct="1"/>
            <a:r>
              <a:rPr lang="ja-JP" altLang="en-US" smtClean="0"/>
              <a:t>歪んださいころ振りをまねる</a:t>
            </a:r>
            <a:r>
              <a:rPr lang="en-US" altLang="ja-JP" smtClean="0"/>
              <a:t>(</a:t>
            </a:r>
            <a:r>
              <a:rPr lang="ja-JP" altLang="en-US" smtClean="0"/>
              <a:t>続</a:t>
            </a:r>
            <a:r>
              <a:rPr lang="en-US" altLang="ja-JP" smtClean="0"/>
              <a:t>)</a:t>
            </a:r>
          </a:p>
        </p:txBody>
      </p:sp>
      <p:sp>
        <p:nvSpPr>
          <p:cNvPr id="41988" name="Line 41"/>
          <p:cNvSpPr>
            <a:spLocks noChangeShapeType="1"/>
          </p:cNvSpPr>
          <p:nvPr/>
        </p:nvSpPr>
        <p:spPr bwMode="auto">
          <a:xfrm>
            <a:off x="1781175" y="3519488"/>
            <a:ext cx="5761038" cy="0"/>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1989" name="Line 42"/>
          <p:cNvSpPr>
            <a:spLocks noChangeShapeType="1"/>
          </p:cNvSpPr>
          <p:nvPr/>
        </p:nvSpPr>
        <p:spPr bwMode="auto">
          <a:xfrm flipV="1">
            <a:off x="1781175" y="1628775"/>
            <a:ext cx="0" cy="1890713"/>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1990" name="Line 43"/>
          <p:cNvSpPr>
            <a:spLocks noChangeShapeType="1"/>
          </p:cNvSpPr>
          <p:nvPr/>
        </p:nvSpPr>
        <p:spPr bwMode="auto">
          <a:xfrm>
            <a:off x="1781175" y="3248025"/>
            <a:ext cx="539750" cy="0"/>
          </a:xfrm>
          <a:prstGeom prst="line">
            <a:avLst/>
          </a:prstGeom>
          <a:noFill/>
          <a:ln w="28575">
            <a:solidFill>
              <a:schemeClr val="tx1"/>
            </a:solidFill>
            <a:round/>
            <a:headEnd/>
            <a:tailEnd/>
          </a:ln>
        </p:spPr>
        <p:txBody>
          <a:bodyPr wrap="none" anchor="ctr"/>
          <a:lstStyle/>
          <a:p>
            <a:endParaRPr lang="ja-JP" altLang="en-US"/>
          </a:p>
        </p:txBody>
      </p:sp>
      <p:sp>
        <p:nvSpPr>
          <p:cNvPr id="41991" name="Line 44"/>
          <p:cNvSpPr>
            <a:spLocks noChangeShapeType="1"/>
          </p:cNvSpPr>
          <p:nvPr/>
        </p:nvSpPr>
        <p:spPr bwMode="auto">
          <a:xfrm>
            <a:off x="2320925" y="2978150"/>
            <a:ext cx="1081088" cy="0"/>
          </a:xfrm>
          <a:prstGeom prst="line">
            <a:avLst/>
          </a:prstGeom>
          <a:noFill/>
          <a:ln w="28575">
            <a:solidFill>
              <a:schemeClr val="tx1"/>
            </a:solidFill>
            <a:round/>
            <a:headEnd/>
            <a:tailEnd/>
          </a:ln>
        </p:spPr>
        <p:txBody>
          <a:bodyPr wrap="none" anchor="ctr"/>
          <a:lstStyle/>
          <a:p>
            <a:endParaRPr lang="ja-JP" altLang="en-US"/>
          </a:p>
        </p:txBody>
      </p:sp>
      <p:sp>
        <p:nvSpPr>
          <p:cNvPr id="41992" name="Line 45"/>
          <p:cNvSpPr>
            <a:spLocks noChangeShapeType="1"/>
          </p:cNvSpPr>
          <p:nvPr/>
        </p:nvSpPr>
        <p:spPr bwMode="auto">
          <a:xfrm>
            <a:off x="3402013" y="2708275"/>
            <a:ext cx="1081087" cy="0"/>
          </a:xfrm>
          <a:prstGeom prst="line">
            <a:avLst/>
          </a:prstGeom>
          <a:noFill/>
          <a:ln w="28575">
            <a:solidFill>
              <a:schemeClr val="tx1"/>
            </a:solidFill>
            <a:round/>
            <a:headEnd/>
            <a:tailEnd/>
          </a:ln>
        </p:spPr>
        <p:txBody>
          <a:bodyPr wrap="none" anchor="ctr"/>
          <a:lstStyle/>
          <a:p>
            <a:endParaRPr lang="ja-JP" altLang="en-US"/>
          </a:p>
        </p:txBody>
      </p:sp>
      <p:sp>
        <p:nvSpPr>
          <p:cNvPr id="41993" name="Line 46"/>
          <p:cNvSpPr>
            <a:spLocks noChangeShapeType="1"/>
          </p:cNvSpPr>
          <p:nvPr/>
        </p:nvSpPr>
        <p:spPr bwMode="auto">
          <a:xfrm>
            <a:off x="4481513" y="2438400"/>
            <a:ext cx="1081087" cy="0"/>
          </a:xfrm>
          <a:prstGeom prst="line">
            <a:avLst/>
          </a:prstGeom>
          <a:noFill/>
          <a:ln w="28575">
            <a:solidFill>
              <a:schemeClr val="tx1"/>
            </a:solidFill>
            <a:round/>
            <a:headEnd/>
            <a:tailEnd/>
          </a:ln>
        </p:spPr>
        <p:txBody>
          <a:bodyPr wrap="none" anchor="ctr"/>
          <a:lstStyle/>
          <a:p>
            <a:endParaRPr lang="ja-JP" altLang="en-US"/>
          </a:p>
        </p:txBody>
      </p:sp>
      <p:sp>
        <p:nvSpPr>
          <p:cNvPr id="41994" name="Line 47"/>
          <p:cNvSpPr>
            <a:spLocks noChangeShapeType="1"/>
          </p:cNvSpPr>
          <p:nvPr/>
        </p:nvSpPr>
        <p:spPr bwMode="auto">
          <a:xfrm>
            <a:off x="5562600" y="2168525"/>
            <a:ext cx="1081088" cy="0"/>
          </a:xfrm>
          <a:prstGeom prst="line">
            <a:avLst/>
          </a:prstGeom>
          <a:noFill/>
          <a:ln w="28575">
            <a:solidFill>
              <a:schemeClr val="tx1"/>
            </a:solidFill>
            <a:round/>
            <a:headEnd/>
            <a:tailEnd/>
          </a:ln>
        </p:spPr>
        <p:txBody>
          <a:bodyPr wrap="none" anchor="ctr"/>
          <a:lstStyle/>
          <a:p>
            <a:endParaRPr lang="ja-JP" altLang="en-US"/>
          </a:p>
        </p:txBody>
      </p:sp>
      <p:sp>
        <p:nvSpPr>
          <p:cNvPr id="41995" name="Line 48"/>
          <p:cNvSpPr>
            <a:spLocks noChangeShapeType="1"/>
          </p:cNvSpPr>
          <p:nvPr/>
        </p:nvSpPr>
        <p:spPr bwMode="auto">
          <a:xfrm>
            <a:off x="6642100" y="1898650"/>
            <a:ext cx="541338" cy="0"/>
          </a:xfrm>
          <a:prstGeom prst="line">
            <a:avLst/>
          </a:prstGeom>
          <a:noFill/>
          <a:ln w="28575">
            <a:solidFill>
              <a:schemeClr val="tx1"/>
            </a:solidFill>
            <a:round/>
            <a:headEnd/>
            <a:tailEnd/>
          </a:ln>
        </p:spPr>
        <p:txBody>
          <a:bodyPr wrap="none" anchor="ctr"/>
          <a:lstStyle/>
          <a:p>
            <a:endParaRPr lang="ja-JP" altLang="en-US"/>
          </a:p>
        </p:txBody>
      </p:sp>
      <p:sp>
        <p:nvSpPr>
          <p:cNvPr id="41996" name="Line 49"/>
          <p:cNvSpPr>
            <a:spLocks noChangeShapeType="1"/>
          </p:cNvSpPr>
          <p:nvPr/>
        </p:nvSpPr>
        <p:spPr bwMode="auto">
          <a:xfrm flipH="1">
            <a:off x="1781175" y="1898650"/>
            <a:ext cx="4860925" cy="0"/>
          </a:xfrm>
          <a:prstGeom prst="line">
            <a:avLst/>
          </a:prstGeom>
          <a:noFill/>
          <a:ln w="9525">
            <a:solidFill>
              <a:schemeClr val="tx1"/>
            </a:solidFill>
            <a:prstDash val="dash"/>
            <a:round/>
            <a:headEnd/>
            <a:tailEnd/>
          </a:ln>
        </p:spPr>
        <p:txBody>
          <a:bodyPr wrap="none" anchor="ctr"/>
          <a:lstStyle/>
          <a:p>
            <a:endParaRPr lang="ja-JP" altLang="en-US"/>
          </a:p>
        </p:txBody>
      </p:sp>
      <p:sp>
        <p:nvSpPr>
          <p:cNvPr id="41997" name="Line 50"/>
          <p:cNvSpPr>
            <a:spLocks noChangeShapeType="1"/>
          </p:cNvSpPr>
          <p:nvPr/>
        </p:nvSpPr>
        <p:spPr bwMode="auto">
          <a:xfrm flipH="1">
            <a:off x="1781175" y="2978150"/>
            <a:ext cx="539750" cy="0"/>
          </a:xfrm>
          <a:prstGeom prst="line">
            <a:avLst/>
          </a:prstGeom>
          <a:noFill/>
          <a:ln w="9525">
            <a:solidFill>
              <a:schemeClr val="tx1"/>
            </a:solidFill>
            <a:prstDash val="dash"/>
            <a:round/>
            <a:headEnd/>
            <a:tailEnd/>
          </a:ln>
        </p:spPr>
        <p:txBody>
          <a:bodyPr wrap="none" anchor="ctr"/>
          <a:lstStyle/>
          <a:p>
            <a:endParaRPr lang="ja-JP" altLang="en-US"/>
          </a:p>
        </p:txBody>
      </p:sp>
      <p:sp>
        <p:nvSpPr>
          <p:cNvPr id="41998" name="Text Box 51"/>
          <p:cNvSpPr txBox="1">
            <a:spLocks noChangeArrowheads="1"/>
          </p:cNvSpPr>
          <p:nvPr/>
        </p:nvSpPr>
        <p:spPr bwMode="auto">
          <a:xfrm>
            <a:off x="1420813" y="3519488"/>
            <a:ext cx="6931025" cy="396875"/>
          </a:xfrm>
          <a:prstGeom prst="rect">
            <a:avLst/>
          </a:prstGeom>
          <a:noFill/>
          <a:ln w="9525">
            <a:noFill/>
            <a:miter lim="800000"/>
            <a:headEnd/>
            <a:tailEnd/>
          </a:ln>
        </p:spPr>
        <p:txBody>
          <a:bodyPr>
            <a:spAutoFit/>
          </a:bodyPr>
          <a:lstStyle/>
          <a:p>
            <a:pPr>
              <a:spcBef>
                <a:spcPct val="50000"/>
              </a:spcBef>
            </a:pPr>
            <a:r>
              <a:rPr lang="en-US" altLang="ja-JP" sz="2000" b="1">
                <a:solidFill>
                  <a:srgbClr val="C0C0C0"/>
                </a:solidFill>
              </a:rPr>
              <a:t>0  0.1    0.3    0.5    0.7    0.9  rand()</a:t>
            </a:r>
          </a:p>
        </p:txBody>
      </p:sp>
      <p:sp>
        <p:nvSpPr>
          <p:cNvPr id="41999" name="Text Box 52"/>
          <p:cNvSpPr txBox="1">
            <a:spLocks noChangeArrowheads="1"/>
          </p:cNvSpPr>
          <p:nvPr/>
        </p:nvSpPr>
        <p:spPr bwMode="auto">
          <a:xfrm>
            <a:off x="1062038" y="1717675"/>
            <a:ext cx="541337" cy="1616075"/>
          </a:xfrm>
          <a:prstGeom prst="rect">
            <a:avLst/>
          </a:prstGeom>
          <a:noFill/>
          <a:ln w="9525">
            <a:noFill/>
            <a:miter lim="800000"/>
            <a:headEnd/>
            <a:tailEnd/>
          </a:ln>
        </p:spPr>
        <p:txBody>
          <a:bodyPr>
            <a:spAutoFit/>
          </a:bodyPr>
          <a:lstStyle/>
          <a:p>
            <a:r>
              <a:rPr lang="en-US" altLang="ja-JP" sz="2000" b="1">
                <a:solidFill>
                  <a:srgbClr val="C0C0C0"/>
                </a:solidFill>
              </a:rPr>
              <a:t>6</a:t>
            </a:r>
          </a:p>
          <a:p>
            <a:r>
              <a:rPr lang="en-US" altLang="ja-JP" sz="2000" b="1">
                <a:solidFill>
                  <a:srgbClr val="C0C0C0"/>
                </a:solidFill>
              </a:rPr>
              <a:t>4</a:t>
            </a:r>
          </a:p>
          <a:p>
            <a:endParaRPr lang="en-US" altLang="ja-JP" sz="2000" b="1">
              <a:solidFill>
                <a:srgbClr val="C0C0C0"/>
              </a:solidFill>
            </a:endParaRPr>
          </a:p>
          <a:p>
            <a:r>
              <a:rPr lang="en-US" altLang="ja-JP" sz="2000" b="1">
                <a:solidFill>
                  <a:srgbClr val="C0C0C0"/>
                </a:solidFill>
              </a:rPr>
              <a:t>2</a:t>
            </a:r>
          </a:p>
          <a:p>
            <a:r>
              <a:rPr lang="en-US" altLang="ja-JP" sz="2000" b="1">
                <a:solidFill>
                  <a:srgbClr val="C0C0C0"/>
                </a:solidFill>
              </a:rPr>
              <a:t>1</a:t>
            </a:r>
          </a:p>
        </p:txBody>
      </p:sp>
      <p:sp>
        <p:nvSpPr>
          <p:cNvPr id="42000" name="Line 53"/>
          <p:cNvSpPr>
            <a:spLocks noChangeShapeType="1"/>
          </p:cNvSpPr>
          <p:nvPr/>
        </p:nvSpPr>
        <p:spPr bwMode="auto">
          <a:xfrm>
            <a:off x="6642100" y="1898650"/>
            <a:ext cx="0" cy="1620838"/>
          </a:xfrm>
          <a:prstGeom prst="line">
            <a:avLst/>
          </a:prstGeom>
          <a:noFill/>
          <a:ln w="9525">
            <a:solidFill>
              <a:schemeClr val="tx1"/>
            </a:solidFill>
            <a:prstDash val="dash"/>
            <a:round/>
            <a:headEnd/>
            <a:tailEnd/>
          </a:ln>
        </p:spPr>
        <p:txBody>
          <a:bodyPr wrap="none" anchor="ctr"/>
          <a:lstStyle/>
          <a:p>
            <a:endParaRPr lang="ja-JP" altLang="en-US"/>
          </a:p>
        </p:txBody>
      </p:sp>
      <p:sp>
        <p:nvSpPr>
          <p:cNvPr id="42001" name="Line 54"/>
          <p:cNvSpPr>
            <a:spLocks noChangeShapeType="1"/>
          </p:cNvSpPr>
          <p:nvPr/>
        </p:nvSpPr>
        <p:spPr bwMode="auto">
          <a:xfrm>
            <a:off x="5562600" y="2168525"/>
            <a:ext cx="0" cy="1350963"/>
          </a:xfrm>
          <a:prstGeom prst="line">
            <a:avLst/>
          </a:prstGeom>
          <a:noFill/>
          <a:ln w="9525">
            <a:solidFill>
              <a:schemeClr val="tx1"/>
            </a:solidFill>
            <a:prstDash val="dash"/>
            <a:round/>
            <a:headEnd/>
            <a:tailEnd/>
          </a:ln>
        </p:spPr>
        <p:txBody>
          <a:bodyPr wrap="none" anchor="ctr"/>
          <a:lstStyle/>
          <a:p>
            <a:endParaRPr lang="ja-JP" altLang="en-US"/>
          </a:p>
        </p:txBody>
      </p:sp>
      <p:sp>
        <p:nvSpPr>
          <p:cNvPr id="42002" name="Line 55"/>
          <p:cNvSpPr>
            <a:spLocks noChangeShapeType="1"/>
          </p:cNvSpPr>
          <p:nvPr/>
        </p:nvSpPr>
        <p:spPr bwMode="auto">
          <a:xfrm>
            <a:off x="4481513" y="2438400"/>
            <a:ext cx="0" cy="1081088"/>
          </a:xfrm>
          <a:prstGeom prst="line">
            <a:avLst/>
          </a:prstGeom>
          <a:noFill/>
          <a:ln w="9525">
            <a:solidFill>
              <a:schemeClr val="tx1"/>
            </a:solidFill>
            <a:prstDash val="dash"/>
            <a:round/>
            <a:headEnd/>
            <a:tailEnd/>
          </a:ln>
        </p:spPr>
        <p:txBody>
          <a:bodyPr wrap="none" anchor="ctr"/>
          <a:lstStyle/>
          <a:p>
            <a:endParaRPr lang="ja-JP" altLang="en-US"/>
          </a:p>
        </p:txBody>
      </p:sp>
      <p:sp>
        <p:nvSpPr>
          <p:cNvPr id="42003" name="Line 56"/>
          <p:cNvSpPr>
            <a:spLocks noChangeShapeType="1"/>
          </p:cNvSpPr>
          <p:nvPr/>
        </p:nvSpPr>
        <p:spPr bwMode="auto">
          <a:xfrm>
            <a:off x="3402013" y="2708275"/>
            <a:ext cx="0" cy="811213"/>
          </a:xfrm>
          <a:prstGeom prst="line">
            <a:avLst/>
          </a:prstGeom>
          <a:noFill/>
          <a:ln w="9525">
            <a:solidFill>
              <a:schemeClr val="tx1"/>
            </a:solidFill>
            <a:prstDash val="dash"/>
            <a:round/>
            <a:headEnd/>
            <a:tailEnd/>
          </a:ln>
        </p:spPr>
        <p:txBody>
          <a:bodyPr wrap="none" anchor="ctr"/>
          <a:lstStyle/>
          <a:p>
            <a:endParaRPr lang="ja-JP" altLang="en-US"/>
          </a:p>
        </p:txBody>
      </p:sp>
      <p:sp>
        <p:nvSpPr>
          <p:cNvPr id="42004" name="Line 57"/>
          <p:cNvSpPr>
            <a:spLocks noChangeShapeType="1"/>
          </p:cNvSpPr>
          <p:nvPr/>
        </p:nvSpPr>
        <p:spPr bwMode="auto">
          <a:xfrm>
            <a:off x="2320925" y="2978150"/>
            <a:ext cx="0" cy="541338"/>
          </a:xfrm>
          <a:prstGeom prst="line">
            <a:avLst/>
          </a:prstGeom>
          <a:noFill/>
          <a:ln w="9525">
            <a:solidFill>
              <a:schemeClr val="tx1"/>
            </a:solidFill>
            <a:prstDash val="dash"/>
            <a:round/>
            <a:headEnd/>
            <a:tailEnd/>
          </a:ln>
        </p:spPr>
        <p:txBody>
          <a:bodyPr wrap="none" anchor="ctr"/>
          <a:lstStyle/>
          <a:p>
            <a:endParaRPr lang="ja-JP" altLang="en-US"/>
          </a:p>
        </p:txBody>
      </p:sp>
      <p:sp>
        <p:nvSpPr>
          <p:cNvPr id="42005" name="Line 59"/>
          <p:cNvSpPr>
            <a:spLocks noChangeShapeType="1"/>
          </p:cNvSpPr>
          <p:nvPr/>
        </p:nvSpPr>
        <p:spPr bwMode="auto">
          <a:xfrm flipV="1">
            <a:off x="5111750" y="2438400"/>
            <a:ext cx="0" cy="1081088"/>
          </a:xfrm>
          <a:prstGeom prst="line">
            <a:avLst/>
          </a:prstGeom>
          <a:noFill/>
          <a:ln w="9525">
            <a:solidFill>
              <a:srgbClr val="FF0000"/>
            </a:solidFill>
            <a:round/>
            <a:headEnd/>
            <a:tailEnd type="triangle" w="med" len="med"/>
          </a:ln>
        </p:spPr>
        <p:txBody>
          <a:bodyPr wrap="none" anchor="ctr"/>
          <a:lstStyle/>
          <a:p>
            <a:endParaRPr lang="ja-JP" altLang="en-US"/>
          </a:p>
        </p:txBody>
      </p:sp>
      <p:sp>
        <p:nvSpPr>
          <p:cNvPr id="42006" name="Line 60"/>
          <p:cNvSpPr>
            <a:spLocks noChangeShapeType="1"/>
          </p:cNvSpPr>
          <p:nvPr/>
        </p:nvSpPr>
        <p:spPr bwMode="auto">
          <a:xfrm flipH="1">
            <a:off x="1781175" y="2438400"/>
            <a:ext cx="3330575" cy="0"/>
          </a:xfrm>
          <a:prstGeom prst="line">
            <a:avLst/>
          </a:prstGeom>
          <a:noFill/>
          <a:ln w="9525">
            <a:solidFill>
              <a:srgbClr val="FF0000"/>
            </a:solidFill>
            <a:round/>
            <a:headEnd/>
            <a:tailEnd type="triangle" w="med" len="med"/>
          </a:ln>
        </p:spPr>
        <p:txBody>
          <a:bodyPr wrap="none" anchor="ctr"/>
          <a:lstStyle/>
          <a:p>
            <a:endParaRPr lang="ja-JP" altLang="en-US"/>
          </a:p>
        </p:txBody>
      </p:sp>
      <p:sp>
        <p:nvSpPr>
          <p:cNvPr id="42007" name="Line 61"/>
          <p:cNvSpPr>
            <a:spLocks noChangeShapeType="1"/>
          </p:cNvSpPr>
          <p:nvPr/>
        </p:nvSpPr>
        <p:spPr bwMode="auto">
          <a:xfrm>
            <a:off x="1781175" y="6038850"/>
            <a:ext cx="5761038" cy="0"/>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2008" name="Line 62"/>
          <p:cNvSpPr>
            <a:spLocks noChangeShapeType="1"/>
          </p:cNvSpPr>
          <p:nvPr/>
        </p:nvSpPr>
        <p:spPr bwMode="auto">
          <a:xfrm flipV="1">
            <a:off x="1781175" y="3968750"/>
            <a:ext cx="0" cy="2071688"/>
          </a:xfrm>
          <a:prstGeom prst="line">
            <a:avLst/>
          </a:prstGeom>
          <a:noFill/>
          <a:ln w="19050">
            <a:solidFill>
              <a:schemeClr val="tx1"/>
            </a:solidFill>
            <a:round/>
            <a:headEnd/>
            <a:tailEnd type="triangle" w="med" len="med"/>
          </a:ln>
        </p:spPr>
        <p:txBody>
          <a:bodyPr wrap="none" anchor="ctr"/>
          <a:lstStyle/>
          <a:p>
            <a:endParaRPr lang="ja-JP" altLang="en-US"/>
          </a:p>
        </p:txBody>
      </p:sp>
      <p:sp>
        <p:nvSpPr>
          <p:cNvPr id="42009" name="Line 67"/>
          <p:cNvSpPr>
            <a:spLocks noChangeShapeType="1"/>
          </p:cNvSpPr>
          <p:nvPr/>
        </p:nvSpPr>
        <p:spPr bwMode="auto">
          <a:xfrm>
            <a:off x="6640513" y="4238625"/>
            <a:ext cx="720725" cy="0"/>
          </a:xfrm>
          <a:prstGeom prst="line">
            <a:avLst/>
          </a:prstGeom>
          <a:noFill/>
          <a:ln w="28575">
            <a:solidFill>
              <a:schemeClr val="tx1"/>
            </a:solidFill>
            <a:round/>
            <a:headEnd/>
            <a:tailEnd/>
          </a:ln>
        </p:spPr>
        <p:txBody>
          <a:bodyPr wrap="none" anchor="ctr"/>
          <a:lstStyle/>
          <a:p>
            <a:endParaRPr lang="ja-JP" altLang="en-US"/>
          </a:p>
        </p:txBody>
      </p:sp>
      <p:sp>
        <p:nvSpPr>
          <p:cNvPr id="42010" name="Line 69"/>
          <p:cNvSpPr>
            <a:spLocks noChangeShapeType="1"/>
          </p:cNvSpPr>
          <p:nvPr/>
        </p:nvSpPr>
        <p:spPr bwMode="auto">
          <a:xfrm flipH="1">
            <a:off x="1781175" y="4238625"/>
            <a:ext cx="4860925" cy="0"/>
          </a:xfrm>
          <a:prstGeom prst="line">
            <a:avLst/>
          </a:prstGeom>
          <a:noFill/>
          <a:ln w="9525">
            <a:solidFill>
              <a:schemeClr val="tx1"/>
            </a:solidFill>
            <a:prstDash val="dash"/>
            <a:round/>
            <a:headEnd/>
            <a:tailEnd/>
          </a:ln>
        </p:spPr>
        <p:txBody>
          <a:bodyPr wrap="none" anchor="ctr"/>
          <a:lstStyle/>
          <a:p>
            <a:endParaRPr lang="ja-JP" altLang="en-US"/>
          </a:p>
        </p:txBody>
      </p:sp>
      <p:sp>
        <p:nvSpPr>
          <p:cNvPr id="42011" name="Line 73"/>
          <p:cNvSpPr>
            <a:spLocks noChangeShapeType="1"/>
          </p:cNvSpPr>
          <p:nvPr/>
        </p:nvSpPr>
        <p:spPr bwMode="auto">
          <a:xfrm>
            <a:off x="6640513" y="4238625"/>
            <a:ext cx="0" cy="1801813"/>
          </a:xfrm>
          <a:prstGeom prst="line">
            <a:avLst/>
          </a:prstGeom>
          <a:noFill/>
          <a:ln w="9525">
            <a:solidFill>
              <a:schemeClr val="tx1"/>
            </a:solidFill>
            <a:prstDash val="dash"/>
            <a:round/>
            <a:headEnd/>
            <a:tailEnd/>
          </a:ln>
        </p:spPr>
        <p:txBody>
          <a:bodyPr wrap="none" anchor="ctr"/>
          <a:lstStyle/>
          <a:p>
            <a:endParaRPr lang="ja-JP" altLang="en-US"/>
          </a:p>
        </p:txBody>
      </p:sp>
      <p:sp>
        <p:nvSpPr>
          <p:cNvPr id="42012" name="Line 74"/>
          <p:cNvSpPr>
            <a:spLocks noChangeShapeType="1"/>
          </p:cNvSpPr>
          <p:nvPr/>
        </p:nvSpPr>
        <p:spPr bwMode="auto">
          <a:xfrm>
            <a:off x="5830888" y="4419600"/>
            <a:ext cx="0" cy="1619250"/>
          </a:xfrm>
          <a:prstGeom prst="line">
            <a:avLst/>
          </a:prstGeom>
          <a:noFill/>
          <a:ln w="9525">
            <a:solidFill>
              <a:schemeClr val="tx1"/>
            </a:solidFill>
            <a:prstDash val="dash"/>
            <a:round/>
            <a:headEnd/>
            <a:tailEnd/>
          </a:ln>
        </p:spPr>
        <p:txBody>
          <a:bodyPr wrap="none" anchor="ctr"/>
          <a:lstStyle/>
          <a:p>
            <a:endParaRPr lang="ja-JP" altLang="en-US"/>
          </a:p>
        </p:txBody>
      </p:sp>
      <p:sp>
        <p:nvSpPr>
          <p:cNvPr id="42013" name="Line 75"/>
          <p:cNvSpPr>
            <a:spLocks noChangeShapeType="1"/>
          </p:cNvSpPr>
          <p:nvPr/>
        </p:nvSpPr>
        <p:spPr bwMode="auto">
          <a:xfrm>
            <a:off x="5021263" y="4779963"/>
            <a:ext cx="0" cy="1260475"/>
          </a:xfrm>
          <a:prstGeom prst="line">
            <a:avLst/>
          </a:prstGeom>
          <a:noFill/>
          <a:ln w="9525">
            <a:solidFill>
              <a:schemeClr val="tx1"/>
            </a:solidFill>
            <a:prstDash val="dash"/>
            <a:round/>
            <a:headEnd/>
            <a:tailEnd/>
          </a:ln>
        </p:spPr>
        <p:txBody>
          <a:bodyPr wrap="none" anchor="ctr"/>
          <a:lstStyle/>
          <a:p>
            <a:endParaRPr lang="ja-JP" altLang="en-US"/>
          </a:p>
        </p:txBody>
      </p:sp>
      <p:sp>
        <p:nvSpPr>
          <p:cNvPr id="42014" name="Line 76"/>
          <p:cNvSpPr>
            <a:spLocks noChangeShapeType="1"/>
          </p:cNvSpPr>
          <p:nvPr/>
        </p:nvSpPr>
        <p:spPr bwMode="auto">
          <a:xfrm>
            <a:off x="4210050" y="5138738"/>
            <a:ext cx="0" cy="901700"/>
          </a:xfrm>
          <a:prstGeom prst="line">
            <a:avLst/>
          </a:prstGeom>
          <a:noFill/>
          <a:ln w="9525">
            <a:solidFill>
              <a:schemeClr val="tx1"/>
            </a:solidFill>
            <a:prstDash val="dash"/>
            <a:round/>
            <a:headEnd/>
            <a:tailEnd/>
          </a:ln>
        </p:spPr>
        <p:txBody>
          <a:bodyPr wrap="none" anchor="ctr"/>
          <a:lstStyle/>
          <a:p>
            <a:endParaRPr lang="ja-JP" altLang="en-US"/>
          </a:p>
        </p:txBody>
      </p:sp>
      <p:sp>
        <p:nvSpPr>
          <p:cNvPr id="42015" name="Line 77"/>
          <p:cNvSpPr>
            <a:spLocks noChangeShapeType="1"/>
          </p:cNvSpPr>
          <p:nvPr/>
        </p:nvSpPr>
        <p:spPr bwMode="auto">
          <a:xfrm>
            <a:off x="3400425" y="5499100"/>
            <a:ext cx="0" cy="541338"/>
          </a:xfrm>
          <a:prstGeom prst="line">
            <a:avLst/>
          </a:prstGeom>
          <a:noFill/>
          <a:ln w="9525">
            <a:solidFill>
              <a:schemeClr val="tx1"/>
            </a:solidFill>
            <a:prstDash val="dash"/>
            <a:round/>
            <a:headEnd/>
            <a:tailEnd/>
          </a:ln>
        </p:spPr>
        <p:txBody>
          <a:bodyPr wrap="none" anchor="ctr"/>
          <a:lstStyle/>
          <a:p>
            <a:endParaRPr lang="ja-JP" altLang="en-US"/>
          </a:p>
        </p:txBody>
      </p:sp>
      <p:sp>
        <p:nvSpPr>
          <p:cNvPr id="42016" name="Line 78"/>
          <p:cNvSpPr>
            <a:spLocks noChangeShapeType="1"/>
          </p:cNvSpPr>
          <p:nvPr/>
        </p:nvSpPr>
        <p:spPr bwMode="auto">
          <a:xfrm flipV="1">
            <a:off x="5021263" y="4959350"/>
            <a:ext cx="0" cy="1079500"/>
          </a:xfrm>
          <a:prstGeom prst="line">
            <a:avLst/>
          </a:prstGeom>
          <a:noFill/>
          <a:ln w="9525">
            <a:solidFill>
              <a:srgbClr val="FF0000"/>
            </a:solidFill>
            <a:round/>
            <a:headEnd type="triangle" w="med" len="med"/>
            <a:tailEnd/>
          </a:ln>
        </p:spPr>
        <p:txBody>
          <a:bodyPr wrap="none" anchor="ctr"/>
          <a:lstStyle/>
          <a:p>
            <a:endParaRPr lang="ja-JP" altLang="en-US"/>
          </a:p>
        </p:txBody>
      </p:sp>
      <p:sp>
        <p:nvSpPr>
          <p:cNvPr id="42017" name="Line 79"/>
          <p:cNvSpPr>
            <a:spLocks noChangeShapeType="1"/>
          </p:cNvSpPr>
          <p:nvPr/>
        </p:nvSpPr>
        <p:spPr bwMode="auto">
          <a:xfrm flipH="1">
            <a:off x="1781175" y="4959350"/>
            <a:ext cx="3240088" cy="0"/>
          </a:xfrm>
          <a:prstGeom prst="line">
            <a:avLst/>
          </a:prstGeom>
          <a:noFill/>
          <a:ln w="9525">
            <a:solidFill>
              <a:srgbClr val="FF0000"/>
            </a:solidFill>
            <a:round/>
            <a:headEnd type="triangle" w="med" len="med"/>
            <a:tailEnd/>
          </a:ln>
        </p:spPr>
        <p:txBody>
          <a:bodyPr wrap="none" anchor="ctr"/>
          <a:lstStyle/>
          <a:p>
            <a:endParaRPr lang="ja-JP" altLang="en-US"/>
          </a:p>
        </p:txBody>
      </p:sp>
      <p:sp>
        <p:nvSpPr>
          <p:cNvPr id="42018" name="Line 87"/>
          <p:cNvSpPr>
            <a:spLocks noChangeShapeType="1"/>
          </p:cNvSpPr>
          <p:nvPr/>
        </p:nvSpPr>
        <p:spPr bwMode="auto">
          <a:xfrm>
            <a:off x="2590800" y="5859463"/>
            <a:ext cx="809625" cy="0"/>
          </a:xfrm>
          <a:prstGeom prst="line">
            <a:avLst/>
          </a:prstGeom>
          <a:noFill/>
          <a:ln w="28575">
            <a:solidFill>
              <a:schemeClr val="tx1"/>
            </a:solidFill>
            <a:round/>
            <a:headEnd/>
            <a:tailEnd/>
          </a:ln>
        </p:spPr>
        <p:txBody>
          <a:bodyPr wrap="none" anchor="ctr"/>
          <a:lstStyle/>
          <a:p>
            <a:endParaRPr lang="ja-JP" altLang="en-US"/>
          </a:p>
        </p:txBody>
      </p:sp>
      <p:sp>
        <p:nvSpPr>
          <p:cNvPr id="42019" name="Line 88"/>
          <p:cNvSpPr>
            <a:spLocks noChangeShapeType="1"/>
          </p:cNvSpPr>
          <p:nvPr/>
        </p:nvSpPr>
        <p:spPr bwMode="auto">
          <a:xfrm>
            <a:off x="3400425" y="5499100"/>
            <a:ext cx="809625" cy="0"/>
          </a:xfrm>
          <a:prstGeom prst="line">
            <a:avLst/>
          </a:prstGeom>
          <a:noFill/>
          <a:ln w="28575">
            <a:solidFill>
              <a:schemeClr val="tx1"/>
            </a:solidFill>
            <a:round/>
            <a:headEnd/>
            <a:tailEnd/>
          </a:ln>
        </p:spPr>
        <p:txBody>
          <a:bodyPr wrap="none" anchor="ctr"/>
          <a:lstStyle/>
          <a:p>
            <a:endParaRPr lang="ja-JP" altLang="en-US"/>
          </a:p>
        </p:txBody>
      </p:sp>
      <p:sp>
        <p:nvSpPr>
          <p:cNvPr id="42020" name="Line 89"/>
          <p:cNvSpPr>
            <a:spLocks noChangeShapeType="1"/>
          </p:cNvSpPr>
          <p:nvPr/>
        </p:nvSpPr>
        <p:spPr bwMode="auto">
          <a:xfrm>
            <a:off x="4210050" y="5138738"/>
            <a:ext cx="809625" cy="0"/>
          </a:xfrm>
          <a:prstGeom prst="line">
            <a:avLst/>
          </a:prstGeom>
          <a:noFill/>
          <a:ln w="28575">
            <a:solidFill>
              <a:schemeClr val="tx1"/>
            </a:solidFill>
            <a:round/>
            <a:headEnd/>
            <a:tailEnd/>
          </a:ln>
        </p:spPr>
        <p:txBody>
          <a:bodyPr wrap="none" anchor="ctr"/>
          <a:lstStyle/>
          <a:p>
            <a:endParaRPr lang="ja-JP" altLang="en-US"/>
          </a:p>
        </p:txBody>
      </p:sp>
      <p:sp>
        <p:nvSpPr>
          <p:cNvPr id="42021" name="Line 90"/>
          <p:cNvSpPr>
            <a:spLocks noChangeShapeType="1"/>
          </p:cNvSpPr>
          <p:nvPr/>
        </p:nvSpPr>
        <p:spPr bwMode="auto">
          <a:xfrm>
            <a:off x="5021263" y="4779963"/>
            <a:ext cx="809625" cy="0"/>
          </a:xfrm>
          <a:prstGeom prst="line">
            <a:avLst/>
          </a:prstGeom>
          <a:noFill/>
          <a:ln w="28575">
            <a:solidFill>
              <a:schemeClr val="tx1"/>
            </a:solidFill>
            <a:round/>
            <a:headEnd/>
            <a:tailEnd/>
          </a:ln>
        </p:spPr>
        <p:txBody>
          <a:bodyPr wrap="none" anchor="ctr"/>
          <a:lstStyle/>
          <a:p>
            <a:endParaRPr lang="ja-JP" altLang="en-US"/>
          </a:p>
        </p:txBody>
      </p:sp>
      <p:sp>
        <p:nvSpPr>
          <p:cNvPr id="42022" name="Line 91"/>
          <p:cNvSpPr>
            <a:spLocks noChangeShapeType="1"/>
          </p:cNvSpPr>
          <p:nvPr/>
        </p:nvSpPr>
        <p:spPr bwMode="auto">
          <a:xfrm>
            <a:off x="5830888" y="4419600"/>
            <a:ext cx="809625" cy="0"/>
          </a:xfrm>
          <a:prstGeom prst="line">
            <a:avLst/>
          </a:prstGeom>
          <a:noFill/>
          <a:ln w="28575">
            <a:solidFill>
              <a:schemeClr val="tx1"/>
            </a:solidFill>
            <a:round/>
            <a:headEnd/>
            <a:tailEnd/>
          </a:ln>
        </p:spPr>
        <p:txBody>
          <a:bodyPr wrap="none" anchor="ctr"/>
          <a:lstStyle/>
          <a:p>
            <a:endParaRPr lang="ja-JP" altLang="en-US"/>
          </a:p>
        </p:txBody>
      </p:sp>
      <p:sp>
        <p:nvSpPr>
          <p:cNvPr id="42023" name="AutoShape 93"/>
          <p:cNvSpPr>
            <a:spLocks noChangeArrowheads="1"/>
          </p:cNvSpPr>
          <p:nvPr/>
        </p:nvSpPr>
        <p:spPr bwMode="auto">
          <a:xfrm rot="-5400000">
            <a:off x="1916906" y="2213769"/>
            <a:ext cx="1169988" cy="1079500"/>
          </a:xfrm>
          <a:custGeom>
            <a:avLst/>
            <a:gdLst>
              <a:gd name="T0" fmla="*/ 53744422 w 21600"/>
              <a:gd name="T1" fmla="*/ 0 h 21600"/>
              <a:gd name="T2" fmla="*/ 44112174 w 21600"/>
              <a:gd name="T3" fmla="*/ 15043583 h 21600"/>
              <a:gd name="T4" fmla="*/ 17671261 w 21600"/>
              <a:gd name="T5" fmla="*/ 37552705 h 21600"/>
              <a:gd name="T6" fmla="*/ 0 w 21600"/>
              <a:gd name="T7" fmla="*/ 45752604 h 21600"/>
              <a:gd name="T8" fmla="*/ 17671261 w 21600"/>
              <a:gd name="T9" fmla="*/ 53950017 h 21600"/>
              <a:gd name="T10" fmla="*/ 37170411 w 21600"/>
              <a:gd name="T11" fmla="*/ 48242800 h 21600"/>
              <a:gd name="T12" fmla="*/ 56669553 w 21600"/>
              <a:gd name="T13" fmla="*/ 31643195 h 21600"/>
              <a:gd name="T14" fmla="*/ 63373704 w 21600"/>
              <a:gd name="T15" fmla="*/ 1504358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830 w 21600"/>
              <a:gd name="T25" fmla="*/ 17320 h 21600"/>
              <a:gd name="T26" fmla="*/ 19315 w 21600"/>
              <a:gd name="T27" fmla="*/ 193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8318" y="0"/>
                </a:moveTo>
                <a:lnTo>
                  <a:pt x="15035" y="6023"/>
                </a:lnTo>
                <a:lnTo>
                  <a:pt x="17320" y="6023"/>
                </a:lnTo>
                <a:lnTo>
                  <a:pt x="17320" y="17320"/>
                </a:lnTo>
                <a:lnTo>
                  <a:pt x="6023" y="17320"/>
                </a:lnTo>
                <a:lnTo>
                  <a:pt x="6023" y="15035"/>
                </a:lnTo>
                <a:lnTo>
                  <a:pt x="0" y="18318"/>
                </a:lnTo>
                <a:lnTo>
                  <a:pt x="6023" y="21600"/>
                </a:lnTo>
                <a:lnTo>
                  <a:pt x="6023" y="19315"/>
                </a:lnTo>
                <a:lnTo>
                  <a:pt x="19315" y="19315"/>
                </a:lnTo>
                <a:lnTo>
                  <a:pt x="19315" y="6023"/>
                </a:lnTo>
                <a:lnTo>
                  <a:pt x="21600" y="6023"/>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42024" name="Text Box 94"/>
          <p:cNvSpPr txBox="1">
            <a:spLocks noChangeArrowheads="1"/>
          </p:cNvSpPr>
          <p:nvPr/>
        </p:nvSpPr>
        <p:spPr bwMode="auto">
          <a:xfrm>
            <a:off x="431800" y="4779963"/>
            <a:ext cx="1349375" cy="396875"/>
          </a:xfrm>
          <a:prstGeom prst="rect">
            <a:avLst/>
          </a:prstGeom>
          <a:noFill/>
          <a:ln w="9525">
            <a:noFill/>
            <a:miter lim="800000"/>
            <a:headEnd/>
            <a:tailEnd/>
          </a:ln>
        </p:spPr>
        <p:txBody>
          <a:bodyPr>
            <a:spAutoFit/>
          </a:bodyPr>
          <a:lstStyle/>
          <a:p>
            <a:r>
              <a:rPr lang="en-US" altLang="ja-JP" sz="2000" b="1"/>
              <a:t>rand()</a:t>
            </a:r>
          </a:p>
        </p:txBody>
      </p:sp>
      <p:sp>
        <p:nvSpPr>
          <p:cNvPr id="42025" name="Line 95"/>
          <p:cNvSpPr>
            <a:spLocks noChangeShapeType="1"/>
          </p:cNvSpPr>
          <p:nvPr/>
        </p:nvSpPr>
        <p:spPr bwMode="auto">
          <a:xfrm>
            <a:off x="2592388" y="5859463"/>
            <a:ext cx="0" cy="180975"/>
          </a:xfrm>
          <a:prstGeom prst="line">
            <a:avLst/>
          </a:prstGeom>
          <a:noFill/>
          <a:ln w="9525">
            <a:solidFill>
              <a:schemeClr val="tx1"/>
            </a:solidFill>
            <a:prstDash val="dash"/>
            <a:round/>
            <a:headEnd/>
            <a:tailEnd/>
          </a:ln>
        </p:spPr>
        <p:txBody>
          <a:bodyPr wrap="none" anchor="ctr"/>
          <a:lstStyle/>
          <a:p>
            <a:endParaRPr lang="ja-JP" altLang="en-US"/>
          </a:p>
        </p:txBody>
      </p:sp>
      <p:sp>
        <p:nvSpPr>
          <p:cNvPr id="42026" name="Line 96"/>
          <p:cNvSpPr>
            <a:spLocks noChangeShapeType="1"/>
          </p:cNvSpPr>
          <p:nvPr/>
        </p:nvSpPr>
        <p:spPr bwMode="auto">
          <a:xfrm flipH="1">
            <a:off x="1781175" y="5859463"/>
            <a:ext cx="811213" cy="0"/>
          </a:xfrm>
          <a:prstGeom prst="line">
            <a:avLst/>
          </a:prstGeom>
          <a:noFill/>
          <a:ln w="9525">
            <a:solidFill>
              <a:schemeClr val="tx1"/>
            </a:solidFill>
            <a:prstDash val="dash"/>
            <a:round/>
            <a:headEnd/>
            <a:tailEnd/>
          </a:ln>
        </p:spPr>
        <p:txBody>
          <a:bodyPr wrap="none" anchor="ctr"/>
          <a:lstStyle/>
          <a:p>
            <a:endParaRPr lang="ja-JP" altLang="en-US"/>
          </a:p>
        </p:txBody>
      </p:sp>
      <p:sp>
        <p:nvSpPr>
          <p:cNvPr id="42027" name="Line 97"/>
          <p:cNvSpPr>
            <a:spLocks noChangeShapeType="1"/>
          </p:cNvSpPr>
          <p:nvPr/>
        </p:nvSpPr>
        <p:spPr bwMode="auto">
          <a:xfrm flipH="1">
            <a:off x="1781175" y="5499100"/>
            <a:ext cx="1622425" cy="0"/>
          </a:xfrm>
          <a:prstGeom prst="line">
            <a:avLst/>
          </a:prstGeom>
          <a:noFill/>
          <a:ln w="9525">
            <a:solidFill>
              <a:schemeClr val="tx1"/>
            </a:solidFill>
            <a:prstDash val="dash"/>
            <a:round/>
            <a:headEnd/>
            <a:tailEnd/>
          </a:ln>
        </p:spPr>
        <p:txBody>
          <a:bodyPr wrap="none" anchor="ctr"/>
          <a:lstStyle/>
          <a:p>
            <a:endParaRPr lang="ja-JP" altLang="en-US"/>
          </a:p>
        </p:txBody>
      </p:sp>
      <p:sp>
        <p:nvSpPr>
          <p:cNvPr id="42028" name="Line 98"/>
          <p:cNvSpPr>
            <a:spLocks noChangeShapeType="1"/>
          </p:cNvSpPr>
          <p:nvPr/>
        </p:nvSpPr>
        <p:spPr bwMode="auto">
          <a:xfrm flipH="1">
            <a:off x="1781175" y="5138738"/>
            <a:ext cx="2433638" cy="0"/>
          </a:xfrm>
          <a:prstGeom prst="line">
            <a:avLst/>
          </a:prstGeom>
          <a:noFill/>
          <a:ln w="9525">
            <a:solidFill>
              <a:schemeClr val="tx1"/>
            </a:solidFill>
            <a:prstDash val="dash"/>
            <a:round/>
            <a:headEnd/>
            <a:tailEnd/>
          </a:ln>
        </p:spPr>
        <p:txBody>
          <a:bodyPr wrap="none" anchor="ctr"/>
          <a:lstStyle/>
          <a:p>
            <a:endParaRPr lang="ja-JP" altLang="en-US"/>
          </a:p>
        </p:txBody>
      </p:sp>
      <p:sp>
        <p:nvSpPr>
          <p:cNvPr id="42029" name="Line 99"/>
          <p:cNvSpPr>
            <a:spLocks noChangeShapeType="1"/>
          </p:cNvSpPr>
          <p:nvPr/>
        </p:nvSpPr>
        <p:spPr bwMode="auto">
          <a:xfrm flipH="1">
            <a:off x="1781175" y="4779963"/>
            <a:ext cx="3244850" cy="0"/>
          </a:xfrm>
          <a:prstGeom prst="line">
            <a:avLst/>
          </a:prstGeom>
          <a:noFill/>
          <a:ln w="9525">
            <a:solidFill>
              <a:schemeClr val="tx1"/>
            </a:solidFill>
            <a:prstDash val="dash"/>
            <a:round/>
            <a:headEnd/>
            <a:tailEnd/>
          </a:ln>
        </p:spPr>
        <p:txBody>
          <a:bodyPr wrap="none" anchor="ctr"/>
          <a:lstStyle/>
          <a:p>
            <a:endParaRPr lang="ja-JP" altLang="en-US"/>
          </a:p>
        </p:txBody>
      </p:sp>
      <p:sp>
        <p:nvSpPr>
          <p:cNvPr id="42030" name="Line 100"/>
          <p:cNvSpPr>
            <a:spLocks noChangeShapeType="1"/>
          </p:cNvSpPr>
          <p:nvPr/>
        </p:nvSpPr>
        <p:spPr bwMode="auto">
          <a:xfrm flipH="1">
            <a:off x="1781175" y="4419600"/>
            <a:ext cx="4056063" cy="0"/>
          </a:xfrm>
          <a:prstGeom prst="line">
            <a:avLst/>
          </a:prstGeom>
          <a:noFill/>
          <a:ln w="9525">
            <a:solidFill>
              <a:schemeClr val="tx1"/>
            </a:solidFill>
            <a:prstDash val="dash"/>
            <a:round/>
            <a:headEnd/>
            <a:tailEnd/>
          </a:ln>
        </p:spPr>
        <p:txBody>
          <a:bodyPr wrap="none" anchor="ctr"/>
          <a:lstStyle/>
          <a:p>
            <a:endParaRPr lang="ja-JP" altLang="en-US"/>
          </a:p>
        </p:txBody>
      </p:sp>
      <p:sp>
        <p:nvSpPr>
          <p:cNvPr id="42031" name="Text Box 101"/>
          <p:cNvSpPr txBox="1">
            <a:spLocks noChangeArrowheads="1"/>
          </p:cNvSpPr>
          <p:nvPr/>
        </p:nvSpPr>
        <p:spPr bwMode="auto">
          <a:xfrm>
            <a:off x="4662488" y="6129338"/>
            <a:ext cx="719137" cy="396875"/>
          </a:xfrm>
          <a:prstGeom prst="rect">
            <a:avLst/>
          </a:prstGeom>
          <a:noFill/>
          <a:ln w="9525">
            <a:noFill/>
            <a:miter lim="800000"/>
            <a:headEnd/>
            <a:tailEnd/>
          </a:ln>
        </p:spPr>
        <p:txBody>
          <a:bodyPr>
            <a:spAutoFit/>
          </a:bodyPr>
          <a:lstStyle/>
          <a:p>
            <a:r>
              <a:rPr lang="en-US" altLang="ja-JP" sz="2000" b="1"/>
              <a:t>4</a:t>
            </a:r>
          </a:p>
        </p:txBody>
      </p:sp>
      <p:sp>
        <p:nvSpPr>
          <p:cNvPr id="42032" name="AutoShape 102"/>
          <p:cNvSpPr>
            <a:spLocks noChangeArrowheads="1"/>
          </p:cNvSpPr>
          <p:nvPr/>
        </p:nvSpPr>
        <p:spPr bwMode="auto">
          <a:xfrm>
            <a:off x="3492500" y="2078038"/>
            <a:ext cx="3240088" cy="900112"/>
          </a:xfrm>
          <a:prstGeom prst="cloudCallout">
            <a:avLst>
              <a:gd name="adj1" fmla="val -62838"/>
              <a:gd name="adj2" fmla="val -16843"/>
            </a:avLst>
          </a:prstGeom>
          <a:solidFill>
            <a:schemeClr val="accent1"/>
          </a:solidFill>
          <a:ln w="9525">
            <a:solidFill>
              <a:schemeClr val="tx1"/>
            </a:solidFill>
            <a:round/>
            <a:headEnd/>
            <a:tailEnd/>
          </a:ln>
        </p:spPr>
        <p:txBody>
          <a:bodyPr anchor="ctr"/>
          <a:lstStyle/>
          <a:p>
            <a:r>
              <a:rPr lang="ja-JP" altLang="en-US" sz="2000" dirty="0" err="1">
                <a:solidFill>
                  <a:srgbClr val="0412C8"/>
                </a:solidFill>
                <a:latin typeface="HG丸ｺﾞｼｯｸM-PRO" pitchFamily="50" charset="-128"/>
                <a:ea typeface="HG丸ｺﾞｼｯｸM-PRO" pitchFamily="50" charset="-128"/>
              </a:rPr>
              <a:t>ｘ</a:t>
            </a:r>
            <a:r>
              <a:rPr lang="ja-JP" altLang="en-US" sz="2000" dirty="0">
                <a:solidFill>
                  <a:srgbClr val="0412C8"/>
                </a:solidFill>
                <a:latin typeface="HG丸ｺﾞｼｯｸM-PRO" pitchFamily="50" charset="-128"/>
                <a:ea typeface="HG丸ｺﾞｼｯｸM-PRO" pitchFamily="50" charset="-128"/>
              </a:rPr>
              <a:t>軸と</a:t>
            </a:r>
            <a:r>
              <a:rPr lang="ja-JP" altLang="en-US" sz="2000" dirty="0" err="1">
                <a:solidFill>
                  <a:srgbClr val="0412C8"/>
                </a:solidFill>
                <a:latin typeface="HG丸ｺﾞｼｯｸM-PRO" pitchFamily="50" charset="-128"/>
                <a:ea typeface="HG丸ｺﾞｼｯｸM-PRO" pitchFamily="50" charset="-128"/>
              </a:rPr>
              <a:t>ｙ</a:t>
            </a:r>
            <a:r>
              <a:rPr lang="ja-JP" altLang="en-US" sz="2000" dirty="0">
                <a:solidFill>
                  <a:srgbClr val="0412C8"/>
                </a:solidFill>
                <a:latin typeface="HG丸ｺﾞｼｯｸM-PRO" pitchFamily="50" charset="-128"/>
                <a:ea typeface="HG丸ｺﾞｼｯｸM-PRO" pitchFamily="50" charset="-128"/>
              </a:rPr>
              <a:t>軸を入れ替える</a:t>
            </a:r>
          </a:p>
        </p:txBody>
      </p:sp>
      <p:sp>
        <p:nvSpPr>
          <p:cNvPr id="51" name="AutoShape 102"/>
          <p:cNvSpPr>
            <a:spLocks noChangeArrowheads="1"/>
          </p:cNvSpPr>
          <p:nvPr/>
        </p:nvSpPr>
        <p:spPr bwMode="auto">
          <a:xfrm>
            <a:off x="5280204" y="4913706"/>
            <a:ext cx="3240088" cy="900112"/>
          </a:xfrm>
          <a:prstGeom prst="cloudCallout">
            <a:avLst>
              <a:gd name="adj1" fmla="val -62838"/>
              <a:gd name="adj2" fmla="val -16843"/>
            </a:avLst>
          </a:prstGeom>
          <a:solidFill>
            <a:schemeClr val="accent1"/>
          </a:solidFill>
          <a:ln w="9525">
            <a:solidFill>
              <a:schemeClr val="tx1"/>
            </a:solidFill>
            <a:round/>
            <a:headEnd/>
            <a:tailEnd/>
          </a:ln>
        </p:spPr>
        <p:txBody>
          <a:bodyPr anchor="ctr"/>
          <a:lstStyle/>
          <a:p>
            <a:r>
              <a:rPr lang="ja-JP" altLang="en-US" sz="2000" dirty="0" smtClean="0">
                <a:solidFill>
                  <a:srgbClr val="0412C8"/>
                </a:solidFill>
                <a:latin typeface="HG丸ｺﾞｼｯｸM-PRO" pitchFamily="50" charset="-128"/>
                <a:ea typeface="HG丸ｺﾞｼｯｸM-PRO" pitchFamily="50" charset="-128"/>
              </a:rPr>
              <a:t>経験分布関数？</a:t>
            </a:r>
            <a:endParaRPr lang="ja-JP" altLang="en-US" sz="2000" dirty="0">
              <a:solidFill>
                <a:srgbClr val="0412C8"/>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3651F774-C61E-470C-B0DF-F2BA1BAC2079}" type="slidenum">
              <a:rPr lang="en-US" altLang="ja-JP"/>
              <a:pPr>
                <a:defRPr/>
              </a:pPr>
              <a:t>66</a:t>
            </a:fld>
            <a:endParaRPr lang="en-US" altLang="ja-JP"/>
          </a:p>
        </p:txBody>
      </p:sp>
      <p:sp>
        <p:nvSpPr>
          <p:cNvPr id="43011" name="Rectangle 2"/>
          <p:cNvSpPr>
            <a:spLocks noGrp="1" noChangeArrowheads="1"/>
          </p:cNvSpPr>
          <p:nvPr>
            <p:ph type="title"/>
          </p:nvPr>
        </p:nvSpPr>
        <p:spPr/>
        <p:txBody>
          <a:bodyPr/>
          <a:lstStyle/>
          <a:p>
            <a:pPr eaLnBrk="1" hangingPunct="1"/>
            <a:r>
              <a:rPr lang="ja-JP" altLang="en-US" smtClean="0"/>
              <a:t>歪んださいころの目：経験分布関数</a:t>
            </a:r>
          </a:p>
        </p:txBody>
      </p:sp>
      <p:sp>
        <p:nvSpPr>
          <p:cNvPr id="43012" name="Rectangle 3"/>
          <p:cNvSpPr>
            <a:spLocks noGrp="1" noChangeArrowheads="1"/>
          </p:cNvSpPr>
          <p:nvPr>
            <p:ph type="body" idx="1"/>
          </p:nvPr>
        </p:nvSpPr>
        <p:spPr>
          <a:xfrm>
            <a:off x="527050" y="1546225"/>
            <a:ext cx="8275638" cy="1792288"/>
          </a:xfrm>
        </p:spPr>
        <p:txBody>
          <a:bodyPr/>
          <a:lstStyle/>
          <a:p>
            <a:pPr eaLnBrk="1" hangingPunct="1"/>
            <a:r>
              <a:rPr lang="ja-JP" altLang="en-US" smtClean="0"/>
              <a:t>需要データから架空データを作る</a:t>
            </a:r>
          </a:p>
          <a:p>
            <a:pPr lvl="1" eaLnBrk="1" hangingPunct="1"/>
            <a:r>
              <a:rPr lang="ja-JP" altLang="en-US" smtClean="0"/>
              <a:t>経験分布関数を描く</a:t>
            </a:r>
          </a:p>
          <a:p>
            <a:pPr lvl="1" eaLnBrk="1" hangingPunct="1"/>
            <a:r>
              <a:rPr lang="ja-JP" altLang="en-US" smtClean="0"/>
              <a:t>歪んださいころの目を生成する方法と同じ</a:t>
            </a:r>
          </a:p>
        </p:txBody>
      </p:sp>
      <p:pic>
        <p:nvPicPr>
          <p:cNvPr id="43013" name="Picture 7"/>
          <p:cNvPicPr>
            <a:picLocks noChangeAspect="1" noChangeArrowheads="1"/>
          </p:cNvPicPr>
          <p:nvPr/>
        </p:nvPicPr>
        <p:blipFill>
          <a:blip r:embed="rId3"/>
          <a:srcRect/>
          <a:stretch>
            <a:fillRect/>
          </a:stretch>
        </p:blipFill>
        <p:spPr bwMode="auto">
          <a:xfrm>
            <a:off x="2036816" y="3510133"/>
            <a:ext cx="5360577" cy="2363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1C9B66B9-8120-4E1D-97D9-BD1B786C49F7}" type="slidenum">
              <a:rPr lang="en-US" altLang="ja-JP"/>
              <a:pPr>
                <a:defRPr/>
              </a:pPr>
              <a:t>67</a:t>
            </a:fld>
            <a:endParaRPr lang="en-US" altLang="ja-JP"/>
          </a:p>
        </p:txBody>
      </p:sp>
      <p:sp>
        <p:nvSpPr>
          <p:cNvPr id="44035" name="Rectangle 2"/>
          <p:cNvSpPr>
            <a:spLocks noGrp="1" noChangeArrowheads="1"/>
          </p:cNvSpPr>
          <p:nvPr>
            <p:ph type="title"/>
          </p:nvPr>
        </p:nvSpPr>
        <p:spPr/>
        <p:txBody>
          <a:bodyPr/>
          <a:lstStyle/>
          <a:p>
            <a:pPr eaLnBrk="1" hangingPunct="1"/>
            <a:r>
              <a:rPr lang="ja-JP" altLang="en-US" smtClean="0"/>
              <a:t>歪んださいころの目：累積分布関数</a:t>
            </a:r>
          </a:p>
        </p:txBody>
      </p:sp>
      <p:sp>
        <p:nvSpPr>
          <p:cNvPr id="44036" name="Rectangle 3"/>
          <p:cNvSpPr>
            <a:spLocks noGrp="1" noChangeArrowheads="1"/>
          </p:cNvSpPr>
          <p:nvPr>
            <p:ph type="body" idx="1"/>
          </p:nvPr>
        </p:nvSpPr>
        <p:spPr>
          <a:xfrm>
            <a:off x="527050" y="1546225"/>
            <a:ext cx="8275638" cy="1792288"/>
          </a:xfrm>
        </p:spPr>
        <p:txBody>
          <a:bodyPr/>
          <a:lstStyle/>
          <a:p>
            <a:pPr eaLnBrk="1" hangingPunct="1"/>
            <a:r>
              <a:rPr lang="ja-JP" altLang="en-US" smtClean="0"/>
              <a:t>無数の連続データがあれば：</a:t>
            </a:r>
          </a:p>
          <a:p>
            <a:pPr lvl="1" eaLnBrk="1" hangingPunct="1"/>
            <a:r>
              <a:rPr lang="ja-JP" altLang="en-US" smtClean="0"/>
              <a:t>経験分布関数　＝　累積分布関数</a:t>
            </a:r>
          </a:p>
          <a:p>
            <a:pPr lvl="1" eaLnBrk="1" hangingPunct="1"/>
            <a:r>
              <a:rPr lang="ja-JP" altLang="en-US" smtClean="0"/>
              <a:t>歪んださいころの目を生成する方法と同じ</a:t>
            </a:r>
          </a:p>
        </p:txBody>
      </p:sp>
      <p:pic>
        <p:nvPicPr>
          <p:cNvPr id="44037" name="Picture 4"/>
          <p:cNvPicPr>
            <a:picLocks noChangeAspect="1" noChangeArrowheads="1"/>
          </p:cNvPicPr>
          <p:nvPr/>
        </p:nvPicPr>
        <p:blipFill>
          <a:blip r:embed="rId3"/>
          <a:srcRect/>
          <a:stretch>
            <a:fillRect/>
          </a:stretch>
        </p:blipFill>
        <p:spPr bwMode="auto">
          <a:xfrm>
            <a:off x="2232025" y="3519488"/>
            <a:ext cx="4710113" cy="2076450"/>
          </a:xfrm>
          <a:prstGeom prst="rect">
            <a:avLst/>
          </a:prstGeom>
          <a:noFill/>
          <a:ln w="9525">
            <a:noFill/>
            <a:miter lim="800000"/>
            <a:headEnd/>
            <a:tailEnd/>
          </a:ln>
        </p:spPr>
      </p:pic>
      <p:sp>
        <p:nvSpPr>
          <p:cNvPr id="44038" name="Freeform 6"/>
          <p:cNvSpPr>
            <a:spLocks/>
          </p:cNvSpPr>
          <p:nvPr/>
        </p:nvSpPr>
        <p:spPr bwMode="auto">
          <a:xfrm>
            <a:off x="2990850" y="3714750"/>
            <a:ext cx="3686175" cy="1552575"/>
          </a:xfrm>
          <a:custGeom>
            <a:avLst/>
            <a:gdLst>
              <a:gd name="T0" fmla="*/ 0 w 2322"/>
              <a:gd name="T1" fmla="*/ 1552575 h 978"/>
              <a:gd name="T2" fmla="*/ 695325 w 2322"/>
              <a:gd name="T3" fmla="*/ 1457325 h 978"/>
              <a:gd name="T4" fmla="*/ 1457325 w 2322"/>
              <a:gd name="T5" fmla="*/ 1171575 h 978"/>
              <a:gd name="T6" fmla="*/ 2209800 w 2322"/>
              <a:gd name="T7" fmla="*/ 438150 h 978"/>
              <a:gd name="T8" fmla="*/ 2657475 w 2322"/>
              <a:gd name="T9" fmla="*/ 142875 h 978"/>
              <a:gd name="T10" fmla="*/ 3190874 w 2322"/>
              <a:gd name="T11" fmla="*/ 28575 h 978"/>
              <a:gd name="T12" fmla="*/ 3686175 w 2322"/>
              <a:gd name="T13" fmla="*/ 0 h 978"/>
              <a:gd name="T14" fmla="*/ 0 60000 65536"/>
              <a:gd name="T15" fmla="*/ 0 60000 65536"/>
              <a:gd name="T16" fmla="*/ 0 60000 65536"/>
              <a:gd name="T17" fmla="*/ 0 60000 65536"/>
              <a:gd name="T18" fmla="*/ 0 60000 65536"/>
              <a:gd name="T19" fmla="*/ 0 60000 65536"/>
              <a:gd name="T20" fmla="*/ 0 60000 65536"/>
              <a:gd name="T21" fmla="*/ 0 w 2322"/>
              <a:gd name="T22" fmla="*/ 0 h 978"/>
              <a:gd name="T23" fmla="*/ 2322 w 2322"/>
              <a:gd name="T24" fmla="*/ 978 h 9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2" h="978">
                <a:moveTo>
                  <a:pt x="0" y="978"/>
                </a:moveTo>
                <a:cubicBezTo>
                  <a:pt x="142" y="968"/>
                  <a:pt x="285" y="958"/>
                  <a:pt x="438" y="918"/>
                </a:cubicBezTo>
                <a:cubicBezTo>
                  <a:pt x="591" y="878"/>
                  <a:pt x="759" y="845"/>
                  <a:pt x="918" y="738"/>
                </a:cubicBezTo>
                <a:cubicBezTo>
                  <a:pt x="1077" y="631"/>
                  <a:pt x="1266" y="384"/>
                  <a:pt x="1392" y="276"/>
                </a:cubicBezTo>
                <a:cubicBezTo>
                  <a:pt x="1518" y="168"/>
                  <a:pt x="1571" y="133"/>
                  <a:pt x="1674" y="90"/>
                </a:cubicBezTo>
                <a:cubicBezTo>
                  <a:pt x="1777" y="47"/>
                  <a:pt x="1902" y="33"/>
                  <a:pt x="2010" y="18"/>
                </a:cubicBezTo>
                <a:cubicBezTo>
                  <a:pt x="2118" y="3"/>
                  <a:pt x="2220" y="1"/>
                  <a:pt x="2322" y="0"/>
                </a:cubicBezTo>
              </a:path>
            </a:pathLst>
          </a:custGeom>
          <a:noFill/>
          <a:ln w="28575">
            <a:solidFill>
              <a:srgbClr val="FF0066"/>
            </a:solidFill>
            <a:round/>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4F48534C-46A7-454F-A340-881A2BBF2259}" type="slidenum">
              <a:rPr lang="en-US" altLang="ja-JP"/>
              <a:pPr>
                <a:defRPr/>
              </a:pPr>
              <a:t>68</a:t>
            </a:fld>
            <a:endParaRPr lang="en-US" altLang="ja-JP"/>
          </a:p>
        </p:txBody>
      </p:sp>
      <p:sp>
        <p:nvSpPr>
          <p:cNvPr id="8197" name="Rectangle 2"/>
          <p:cNvSpPr>
            <a:spLocks noGrp="1" noChangeArrowheads="1"/>
          </p:cNvSpPr>
          <p:nvPr>
            <p:ph type="title"/>
          </p:nvPr>
        </p:nvSpPr>
        <p:spPr/>
        <p:txBody>
          <a:bodyPr/>
          <a:lstStyle/>
          <a:p>
            <a:pPr eaLnBrk="1" hangingPunct="1"/>
            <a:r>
              <a:rPr lang="ja-JP" altLang="en-US" smtClean="0"/>
              <a:t>乱数生成 ー 逆関数法</a:t>
            </a:r>
          </a:p>
        </p:txBody>
      </p:sp>
      <p:sp>
        <p:nvSpPr>
          <p:cNvPr id="8198" name="Line 3"/>
          <p:cNvSpPr>
            <a:spLocks noChangeShapeType="1"/>
          </p:cNvSpPr>
          <p:nvPr/>
        </p:nvSpPr>
        <p:spPr bwMode="auto">
          <a:xfrm>
            <a:off x="2120900" y="4900613"/>
            <a:ext cx="5118100" cy="1587"/>
          </a:xfrm>
          <a:prstGeom prst="line">
            <a:avLst/>
          </a:prstGeom>
          <a:noFill/>
          <a:ln w="9525">
            <a:solidFill>
              <a:schemeClr val="tx1"/>
            </a:solidFill>
            <a:round/>
            <a:headEnd/>
            <a:tailEnd type="triangle" w="med" len="med"/>
          </a:ln>
        </p:spPr>
        <p:txBody>
          <a:bodyPr/>
          <a:lstStyle/>
          <a:p>
            <a:endParaRPr lang="ja-JP" altLang="en-US">
              <a:solidFill>
                <a:srgbClr val="0412C8"/>
              </a:solidFill>
              <a:latin typeface="+mn-lt"/>
            </a:endParaRPr>
          </a:p>
        </p:txBody>
      </p:sp>
      <p:sp>
        <p:nvSpPr>
          <p:cNvPr id="8199" name="Line 4"/>
          <p:cNvSpPr>
            <a:spLocks noChangeShapeType="1"/>
          </p:cNvSpPr>
          <p:nvPr/>
        </p:nvSpPr>
        <p:spPr bwMode="auto">
          <a:xfrm flipV="1">
            <a:off x="2667000" y="2590800"/>
            <a:ext cx="0" cy="2309813"/>
          </a:xfrm>
          <a:prstGeom prst="line">
            <a:avLst/>
          </a:prstGeom>
          <a:noFill/>
          <a:ln w="9525">
            <a:solidFill>
              <a:schemeClr val="tx1"/>
            </a:solidFill>
            <a:round/>
            <a:headEnd/>
            <a:tailEnd type="triangle" w="med" len="med"/>
          </a:ln>
        </p:spPr>
        <p:txBody>
          <a:bodyPr/>
          <a:lstStyle/>
          <a:p>
            <a:endParaRPr lang="ja-JP" altLang="en-US">
              <a:solidFill>
                <a:srgbClr val="0412C8"/>
              </a:solidFill>
              <a:latin typeface="+mn-lt"/>
            </a:endParaRPr>
          </a:p>
        </p:txBody>
      </p:sp>
      <p:sp>
        <p:nvSpPr>
          <p:cNvPr id="8200" name="Line 5"/>
          <p:cNvSpPr>
            <a:spLocks noChangeShapeType="1"/>
          </p:cNvSpPr>
          <p:nvPr/>
        </p:nvSpPr>
        <p:spPr bwMode="auto">
          <a:xfrm>
            <a:off x="2681288" y="3235325"/>
            <a:ext cx="2332037" cy="1588"/>
          </a:xfrm>
          <a:prstGeom prst="line">
            <a:avLst/>
          </a:prstGeom>
          <a:noFill/>
          <a:ln w="9525">
            <a:solidFill>
              <a:schemeClr val="tx1"/>
            </a:solidFill>
            <a:round/>
            <a:headEnd/>
            <a:tailEnd type="triangle" w="med" len="med"/>
          </a:ln>
        </p:spPr>
        <p:txBody>
          <a:bodyPr/>
          <a:lstStyle/>
          <a:p>
            <a:endParaRPr lang="ja-JP" altLang="en-US">
              <a:solidFill>
                <a:srgbClr val="0412C8"/>
              </a:solidFill>
              <a:latin typeface="+mn-lt"/>
            </a:endParaRPr>
          </a:p>
        </p:txBody>
      </p:sp>
      <p:sp>
        <p:nvSpPr>
          <p:cNvPr id="8201" name="Line 6"/>
          <p:cNvSpPr>
            <a:spLocks noChangeShapeType="1"/>
          </p:cNvSpPr>
          <p:nvPr/>
        </p:nvSpPr>
        <p:spPr bwMode="auto">
          <a:xfrm>
            <a:off x="5026025" y="3236913"/>
            <a:ext cx="0" cy="1676400"/>
          </a:xfrm>
          <a:prstGeom prst="line">
            <a:avLst/>
          </a:prstGeom>
          <a:noFill/>
          <a:ln w="9525">
            <a:solidFill>
              <a:schemeClr val="tx1"/>
            </a:solidFill>
            <a:round/>
            <a:headEnd/>
            <a:tailEnd type="triangle" w="med" len="med"/>
          </a:ln>
        </p:spPr>
        <p:txBody>
          <a:bodyPr/>
          <a:lstStyle/>
          <a:p>
            <a:endParaRPr lang="ja-JP" altLang="en-US">
              <a:solidFill>
                <a:srgbClr val="0412C8"/>
              </a:solidFill>
              <a:latin typeface="+mn-lt"/>
            </a:endParaRPr>
          </a:p>
        </p:txBody>
      </p:sp>
      <p:sp>
        <p:nvSpPr>
          <p:cNvPr id="8202" name="Text Box 7"/>
          <p:cNvSpPr txBox="1">
            <a:spLocks noChangeArrowheads="1"/>
          </p:cNvSpPr>
          <p:nvPr/>
        </p:nvSpPr>
        <p:spPr bwMode="auto">
          <a:xfrm>
            <a:off x="1211263" y="3071813"/>
            <a:ext cx="1455737" cy="366712"/>
          </a:xfrm>
          <a:prstGeom prst="rect">
            <a:avLst/>
          </a:prstGeom>
          <a:noFill/>
          <a:ln w="9525">
            <a:noFill/>
            <a:miter lim="800000"/>
            <a:headEnd/>
            <a:tailEnd/>
          </a:ln>
        </p:spPr>
        <p:txBody>
          <a:bodyPr>
            <a:spAutoFit/>
          </a:bodyPr>
          <a:lstStyle/>
          <a:p>
            <a:pPr algn="l">
              <a:spcBef>
                <a:spcPct val="50000"/>
              </a:spcBef>
            </a:pPr>
            <a:r>
              <a:rPr kumimoji="1" lang="ja-JP" altLang="en-US" sz="1800" b="1" dirty="0">
                <a:solidFill>
                  <a:srgbClr val="0412C8"/>
                </a:solidFill>
                <a:latin typeface="+mn-lt"/>
                <a:ea typeface="ＭＳ ゴシック" pitchFamily="49" charset="-128"/>
              </a:rPr>
              <a:t>一様乱数</a:t>
            </a:r>
          </a:p>
        </p:txBody>
      </p:sp>
      <p:sp>
        <p:nvSpPr>
          <p:cNvPr id="8203" name="Text Box 8"/>
          <p:cNvSpPr txBox="1">
            <a:spLocks noChangeArrowheads="1"/>
          </p:cNvSpPr>
          <p:nvPr/>
        </p:nvSpPr>
        <p:spPr bwMode="auto">
          <a:xfrm>
            <a:off x="4411663" y="5053013"/>
            <a:ext cx="1455737" cy="366712"/>
          </a:xfrm>
          <a:prstGeom prst="rect">
            <a:avLst/>
          </a:prstGeom>
          <a:noFill/>
          <a:ln w="9525">
            <a:noFill/>
            <a:miter lim="800000"/>
            <a:headEnd/>
            <a:tailEnd/>
          </a:ln>
        </p:spPr>
        <p:txBody>
          <a:bodyPr>
            <a:spAutoFit/>
          </a:bodyPr>
          <a:lstStyle/>
          <a:p>
            <a:pPr algn="l">
              <a:spcBef>
                <a:spcPct val="50000"/>
              </a:spcBef>
            </a:pPr>
            <a:r>
              <a:rPr kumimoji="1" lang="ja-JP" altLang="en-US" sz="1800" b="1">
                <a:solidFill>
                  <a:srgbClr val="0412C8"/>
                </a:solidFill>
                <a:latin typeface="+mn-lt"/>
                <a:ea typeface="ＭＳ ゴシック" pitchFamily="49" charset="-128"/>
              </a:rPr>
              <a:t>変換乱数</a:t>
            </a:r>
          </a:p>
        </p:txBody>
      </p:sp>
      <p:sp>
        <p:nvSpPr>
          <p:cNvPr id="8204" name="Text Box 9"/>
          <p:cNvSpPr txBox="1">
            <a:spLocks noChangeArrowheads="1"/>
          </p:cNvSpPr>
          <p:nvPr/>
        </p:nvSpPr>
        <p:spPr bwMode="auto">
          <a:xfrm>
            <a:off x="5927725" y="2941638"/>
            <a:ext cx="1981200" cy="366712"/>
          </a:xfrm>
          <a:prstGeom prst="rect">
            <a:avLst/>
          </a:prstGeom>
          <a:noFill/>
          <a:ln w="9525">
            <a:noFill/>
            <a:miter lim="800000"/>
            <a:headEnd/>
            <a:tailEnd/>
          </a:ln>
        </p:spPr>
        <p:txBody>
          <a:bodyPr>
            <a:spAutoFit/>
          </a:bodyPr>
          <a:lstStyle/>
          <a:p>
            <a:pPr algn="l">
              <a:spcBef>
                <a:spcPct val="50000"/>
              </a:spcBef>
            </a:pPr>
            <a:r>
              <a:rPr kumimoji="1" lang="ja-JP" altLang="en-US" sz="1800" b="1">
                <a:solidFill>
                  <a:srgbClr val="0412C8"/>
                </a:solidFill>
                <a:latin typeface="+mn-lt"/>
                <a:ea typeface="ＭＳ ゴシック" pitchFamily="49" charset="-128"/>
              </a:rPr>
              <a:t>累積分布関数</a:t>
            </a:r>
          </a:p>
        </p:txBody>
      </p:sp>
      <p:sp>
        <p:nvSpPr>
          <p:cNvPr id="8205" name="Text Box 10"/>
          <p:cNvSpPr txBox="1">
            <a:spLocks noChangeArrowheads="1"/>
          </p:cNvSpPr>
          <p:nvPr/>
        </p:nvSpPr>
        <p:spPr bwMode="auto">
          <a:xfrm rot="5400000">
            <a:off x="2787650" y="3846513"/>
            <a:ext cx="998538" cy="366712"/>
          </a:xfrm>
          <a:prstGeom prst="rect">
            <a:avLst/>
          </a:prstGeom>
          <a:noFill/>
          <a:ln w="9525">
            <a:noFill/>
            <a:miter lim="800000"/>
            <a:headEnd/>
            <a:tailEnd/>
          </a:ln>
        </p:spPr>
        <p:txBody>
          <a:bodyPr>
            <a:spAutoFit/>
          </a:bodyPr>
          <a:lstStyle/>
          <a:p>
            <a:pPr algn="l">
              <a:spcBef>
                <a:spcPct val="50000"/>
              </a:spcBef>
            </a:pPr>
            <a:r>
              <a:rPr kumimoji="1" lang="ja-JP" altLang="en-US" sz="1800" b="1">
                <a:solidFill>
                  <a:srgbClr val="0412C8"/>
                </a:solidFill>
                <a:latin typeface="+mn-lt"/>
                <a:ea typeface="ＭＳ ゴシック" pitchFamily="49" charset="-128"/>
              </a:rPr>
              <a:t>逆関数</a:t>
            </a:r>
          </a:p>
        </p:txBody>
      </p:sp>
      <p:sp>
        <p:nvSpPr>
          <p:cNvPr id="8206" name="Line 11"/>
          <p:cNvSpPr>
            <a:spLocks noChangeShapeType="1"/>
          </p:cNvSpPr>
          <p:nvPr/>
        </p:nvSpPr>
        <p:spPr bwMode="auto">
          <a:xfrm>
            <a:off x="3471863" y="3844925"/>
            <a:ext cx="1039812" cy="1588"/>
          </a:xfrm>
          <a:prstGeom prst="line">
            <a:avLst/>
          </a:prstGeom>
          <a:noFill/>
          <a:ln w="9525">
            <a:solidFill>
              <a:schemeClr val="tx1"/>
            </a:solidFill>
            <a:round/>
            <a:headEnd/>
            <a:tailEnd type="triangle" w="med" len="med"/>
          </a:ln>
        </p:spPr>
        <p:txBody>
          <a:bodyPr/>
          <a:lstStyle/>
          <a:p>
            <a:endParaRPr lang="ja-JP" altLang="en-US">
              <a:solidFill>
                <a:srgbClr val="0412C8"/>
              </a:solidFill>
              <a:latin typeface="+mn-lt"/>
            </a:endParaRPr>
          </a:p>
        </p:txBody>
      </p:sp>
      <p:graphicFrame>
        <p:nvGraphicFramePr>
          <p:cNvPr id="8194" name="Object 13"/>
          <p:cNvGraphicFramePr>
            <a:graphicFrameLocks noChangeAspect="1"/>
          </p:cNvGraphicFramePr>
          <p:nvPr/>
        </p:nvGraphicFramePr>
        <p:xfrm>
          <a:off x="2319338" y="5502275"/>
          <a:ext cx="4338637" cy="650875"/>
        </p:xfrm>
        <a:graphic>
          <a:graphicData uri="http://schemas.openxmlformats.org/presentationml/2006/ole">
            <mc:AlternateContent xmlns:mc="http://schemas.openxmlformats.org/markup-compatibility/2006">
              <mc:Choice xmlns:v="urn:schemas-microsoft-com:vml" Requires="v">
                <p:oleObj spid="_x0000_s8250" name="数式" r:id="rId4" imgW="2628720" imgH="393480" progId="Equation.3">
                  <p:embed/>
                </p:oleObj>
              </mc:Choice>
              <mc:Fallback>
                <p:oleObj name="数式" r:id="rId4" imgW="2628720" imgH="3934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338" y="5502275"/>
                        <a:ext cx="4338637"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7" name="Freeform 15"/>
          <p:cNvSpPr>
            <a:spLocks/>
          </p:cNvSpPr>
          <p:nvPr/>
        </p:nvSpPr>
        <p:spPr bwMode="auto">
          <a:xfrm>
            <a:off x="2705100" y="2665413"/>
            <a:ext cx="4381500" cy="2205037"/>
          </a:xfrm>
          <a:custGeom>
            <a:avLst/>
            <a:gdLst>
              <a:gd name="T0" fmla="*/ 0 w 3355"/>
              <a:gd name="T1" fmla="*/ 2205037 h 1404"/>
              <a:gd name="T2" fmla="*/ 788801 w 3355"/>
              <a:gd name="T3" fmla="*/ 2079394 h 1404"/>
              <a:gd name="T4" fmla="*/ 1635064 w 3355"/>
              <a:gd name="T5" fmla="*/ 1492012 h 1404"/>
              <a:gd name="T6" fmla="*/ 2218828 w 3355"/>
              <a:gd name="T7" fmla="*/ 689467 h 1404"/>
              <a:gd name="T8" fmla="*/ 2848302 w 3355"/>
              <a:gd name="T9" fmla="*/ 259139 h 1404"/>
              <a:gd name="T10" fmla="*/ 3609677 w 3355"/>
              <a:gd name="T11" fmla="*/ 43975 h 1404"/>
              <a:gd name="T12" fmla="*/ 4381500 w 3355"/>
              <a:gd name="T13" fmla="*/ 0 h 1404"/>
              <a:gd name="T14" fmla="*/ 0 60000 65536"/>
              <a:gd name="T15" fmla="*/ 0 60000 65536"/>
              <a:gd name="T16" fmla="*/ 0 60000 65536"/>
              <a:gd name="T17" fmla="*/ 0 60000 65536"/>
              <a:gd name="T18" fmla="*/ 0 60000 65536"/>
              <a:gd name="T19" fmla="*/ 0 60000 65536"/>
              <a:gd name="T20" fmla="*/ 0 60000 65536"/>
              <a:gd name="T21" fmla="*/ 0 w 3355"/>
              <a:gd name="T22" fmla="*/ 0 h 1404"/>
              <a:gd name="T23" fmla="*/ 3355 w 3355"/>
              <a:gd name="T24" fmla="*/ 1404 h 1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5" h="1404">
                <a:moveTo>
                  <a:pt x="0" y="1404"/>
                </a:moveTo>
                <a:cubicBezTo>
                  <a:pt x="197" y="1402"/>
                  <a:pt x="395" y="1400"/>
                  <a:pt x="604" y="1324"/>
                </a:cubicBezTo>
                <a:cubicBezTo>
                  <a:pt x="813" y="1248"/>
                  <a:pt x="1070" y="1098"/>
                  <a:pt x="1252" y="950"/>
                </a:cubicBezTo>
                <a:cubicBezTo>
                  <a:pt x="1434" y="802"/>
                  <a:pt x="1544" y="570"/>
                  <a:pt x="1699" y="439"/>
                </a:cubicBezTo>
                <a:cubicBezTo>
                  <a:pt x="1854" y="308"/>
                  <a:pt x="2004" y="234"/>
                  <a:pt x="2181" y="165"/>
                </a:cubicBezTo>
                <a:cubicBezTo>
                  <a:pt x="2358" y="96"/>
                  <a:pt x="2568" y="55"/>
                  <a:pt x="2764" y="28"/>
                </a:cubicBezTo>
                <a:cubicBezTo>
                  <a:pt x="2960" y="1"/>
                  <a:pt x="3157" y="0"/>
                  <a:pt x="3355" y="0"/>
                </a:cubicBezTo>
              </a:path>
            </a:pathLst>
          </a:custGeom>
          <a:noFill/>
          <a:ln w="9525">
            <a:solidFill>
              <a:schemeClr val="tx1"/>
            </a:solidFill>
            <a:round/>
            <a:headEnd/>
            <a:tailEnd/>
          </a:ln>
        </p:spPr>
        <p:txBody>
          <a:bodyPr wrap="none" anchor="ctr"/>
          <a:lstStyle/>
          <a:p>
            <a:endParaRPr lang="ja-JP" altLang="en-US">
              <a:solidFill>
                <a:srgbClr val="0412C8"/>
              </a:solidFill>
              <a:latin typeface="+mn-lt"/>
            </a:endParaRPr>
          </a:p>
        </p:txBody>
      </p:sp>
      <p:graphicFrame>
        <p:nvGraphicFramePr>
          <p:cNvPr id="8195" name="Object 16"/>
          <p:cNvGraphicFramePr>
            <a:graphicFrameLocks noChangeAspect="1"/>
          </p:cNvGraphicFramePr>
          <p:nvPr/>
        </p:nvGraphicFramePr>
        <p:xfrm>
          <a:off x="1614488" y="1743075"/>
          <a:ext cx="5846762" cy="468313"/>
        </p:xfrm>
        <a:graphic>
          <a:graphicData uri="http://schemas.openxmlformats.org/presentationml/2006/ole">
            <mc:AlternateContent xmlns:mc="http://schemas.openxmlformats.org/markup-compatibility/2006">
              <mc:Choice xmlns:v="urn:schemas-microsoft-com:vml" Requires="v">
                <p:oleObj spid="_x0000_s8251" name="数式" r:id="rId6" imgW="2857320" imgH="228600" progId="Equation.3">
                  <p:embed/>
                </p:oleObj>
              </mc:Choice>
              <mc:Fallback>
                <p:oleObj name="数式" r:id="rId6" imgW="2857320" imgH="2286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4488" y="1743075"/>
                        <a:ext cx="58467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動作設定ボタン : 戻る 16">
            <a:hlinkClick r:id="rId8" action="ppaction://hlinksldjump" highlightClick="1"/>
          </p:cNvPr>
          <p:cNvSpPr/>
          <p:nvPr/>
        </p:nvSpPr>
        <p:spPr bwMode="auto">
          <a:xfrm>
            <a:off x="8065213" y="5517222"/>
            <a:ext cx="770562" cy="688369"/>
          </a:xfrm>
          <a:prstGeom prst="actionButtonRetur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Courier New" pitchFamily="49" charset="0"/>
              <a:ea typeface="Osaka"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ja-JP" altLang="en-US" sz="4800" smtClean="0"/>
              <a:t>乱数の生成</a:t>
            </a:r>
          </a:p>
        </p:txBody>
      </p:sp>
      <p:sp>
        <p:nvSpPr>
          <p:cNvPr id="33795"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「原発　シミュレーション」検索</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福島原発の放射能拡散シミュレーション</a:t>
            </a:r>
            <a:endParaRPr kumimoji="1" lang="en-US" altLang="ja-JP" dirty="0" smtClean="0"/>
          </a:p>
          <a:p>
            <a:pPr lvl="1"/>
            <a:r>
              <a:rPr kumimoji="1" lang="en-US" altLang="ja-JP" dirty="0">
                <a:hlinkClick r:id="rId2"/>
              </a:rPr>
              <a:t>http://</a:t>
            </a:r>
            <a:r>
              <a:rPr kumimoji="1" lang="en-US" altLang="ja-JP" dirty="0" smtClean="0">
                <a:hlinkClick r:id="rId2"/>
              </a:rPr>
              <a:t>www.youtube.com/watch?v=BV7E2BDwVaI</a:t>
            </a:r>
            <a:endParaRPr kumimoji="1" lang="en-US" altLang="ja-JP" dirty="0" smtClean="0"/>
          </a:p>
          <a:p>
            <a:r>
              <a:rPr kumimoji="1" lang="ja-JP" altLang="en-US" dirty="0" smtClean="0"/>
              <a:t>ドイツの原発事故シミュレーション</a:t>
            </a:r>
            <a:endParaRPr kumimoji="1" lang="en-US" altLang="ja-JP" dirty="0" smtClean="0"/>
          </a:p>
          <a:p>
            <a:pPr lvl="1"/>
            <a:r>
              <a:rPr lang="en-US" altLang="ja-JP" dirty="0">
                <a:hlinkClick r:id="rId3"/>
              </a:rPr>
              <a:t>http://www.youtube.com/watch?feature=player_detailpage&amp;v=Tl-FVTsUorA</a:t>
            </a:r>
            <a:endParaRPr lang="ja-JP" altLang="en-US"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2F8CDB5-069E-45A6-832A-4FF2F17C5C5C}" type="slidenum">
              <a:rPr lang="en-US" altLang="ja-JP" smtClean="0"/>
              <a:pPr>
                <a:defRPr/>
              </a:pPr>
              <a:t>7</a:t>
            </a:fld>
            <a:endParaRPr lang="en-US" altLang="ja-JP"/>
          </a:p>
        </p:txBody>
      </p:sp>
      <p:pic>
        <p:nvPicPr>
          <p:cNvPr id="6" name="図 5"/>
          <p:cNvPicPr>
            <a:picLocks noChangeAspect="1"/>
          </p:cNvPicPr>
          <p:nvPr/>
        </p:nvPicPr>
        <p:blipFill>
          <a:blip r:embed="rId4"/>
          <a:stretch>
            <a:fillRect/>
          </a:stretch>
        </p:blipFill>
        <p:spPr>
          <a:xfrm>
            <a:off x="5382660" y="4586904"/>
            <a:ext cx="2303601" cy="1775795"/>
          </a:xfrm>
          <a:prstGeom prst="rect">
            <a:avLst/>
          </a:prstGeom>
        </p:spPr>
      </p:pic>
      <p:pic>
        <p:nvPicPr>
          <p:cNvPr id="7" name="図 6"/>
          <p:cNvPicPr>
            <a:picLocks noChangeAspect="1"/>
          </p:cNvPicPr>
          <p:nvPr/>
        </p:nvPicPr>
        <p:blipFill>
          <a:blip r:embed="rId5"/>
          <a:stretch>
            <a:fillRect/>
          </a:stretch>
        </p:blipFill>
        <p:spPr>
          <a:xfrm>
            <a:off x="1567276" y="4579852"/>
            <a:ext cx="2461385" cy="1761728"/>
          </a:xfrm>
          <a:prstGeom prst="rect">
            <a:avLst/>
          </a:prstGeom>
        </p:spPr>
      </p:pic>
    </p:spTree>
    <p:extLst>
      <p:ext uri="{BB962C8B-B14F-4D97-AF65-F5344CB8AC3E}">
        <p14:creationId xmlns:p14="http://schemas.microsoft.com/office/powerpoint/2010/main" val="21513243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67734E9C-6030-432E-9601-9C05B4948953}" type="slidenum">
              <a:rPr lang="en-US" altLang="ja-JP"/>
              <a:pPr>
                <a:defRPr/>
              </a:pPr>
              <a:t>70</a:t>
            </a:fld>
            <a:endParaRPr lang="en-US" altLang="ja-JP"/>
          </a:p>
        </p:txBody>
      </p:sp>
      <p:sp>
        <p:nvSpPr>
          <p:cNvPr id="36867" name="Rectangle 2"/>
          <p:cNvSpPr>
            <a:spLocks noGrp="1" noChangeArrowheads="1"/>
          </p:cNvSpPr>
          <p:nvPr>
            <p:ph type="title"/>
          </p:nvPr>
        </p:nvSpPr>
        <p:spPr/>
        <p:txBody>
          <a:bodyPr/>
          <a:lstStyle/>
          <a:p>
            <a:pPr eaLnBrk="1" hangingPunct="1"/>
            <a:r>
              <a:rPr lang="ja-JP" altLang="en-US" smtClean="0"/>
              <a:t>擬似乱数</a:t>
            </a:r>
          </a:p>
        </p:txBody>
      </p:sp>
      <p:sp>
        <p:nvSpPr>
          <p:cNvPr id="36868" name="Rectangle 3"/>
          <p:cNvSpPr>
            <a:spLocks noGrp="1" noChangeArrowheads="1"/>
          </p:cNvSpPr>
          <p:nvPr>
            <p:ph type="body" idx="1"/>
          </p:nvPr>
        </p:nvSpPr>
        <p:spPr/>
        <p:txBody>
          <a:bodyPr/>
          <a:lstStyle/>
          <a:p>
            <a:pPr eaLnBrk="1" hangingPunct="1"/>
            <a:r>
              <a:rPr lang="ja-JP" altLang="en-US" smtClean="0"/>
              <a:t>乱数　並び方に規則性が見られない数列</a:t>
            </a:r>
          </a:p>
          <a:p>
            <a:pPr eaLnBrk="1" hangingPunct="1"/>
            <a:endParaRPr lang="ja-JP" altLang="en-US" smtClean="0"/>
          </a:p>
          <a:p>
            <a:pPr eaLnBrk="1" hangingPunct="1"/>
            <a:r>
              <a:rPr lang="ja-JP" altLang="en-US" smtClean="0"/>
              <a:t>擬似乱数　人工的に作り出された数列で、（生成規則を知らなければ）規則性が簡単には見つからない数列</a:t>
            </a:r>
          </a:p>
        </p:txBody>
      </p:sp>
      <p:sp>
        <p:nvSpPr>
          <p:cNvPr id="7" name="テキスト ボックス 6"/>
          <p:cNvSpPr txBox="1"/>
          <p:nvPr/>
        </p:nvSpPr>
        <p:spPr>
          <a:xfrm>
            <a:off x="7371644" y="0"/>
            <a:ext cx="1772356" cy="707886"/>
          </a:xfrm>
          <a:prstGeom prst="rect">
            <a:avLst/>
          </a:prstGeom>
          <a:solidFill>
            <a:srgbClr val="0000CC">
              <a:alpha val="20000"/>
            </a:srgbClr>
          </a:solidFill>
        </p:spPr>
        <p:txBody>
          <a:bodyPr wrap="square" rtlCol="0">
            <a:spAutoFit/>
          </a:bodyPr>
          <a:lstStyle/>
          <a:p>
            <a:r>
              <a:rPr kumimoji="1" lang="ja-JP" altLang="en-US" sz="2000" b="1" dirty="0" smtClean="0">
                <a:solidFill>
                  <a:srgbClr val="FF0000"/>
                </a:solidFill>
                <a:latin typeface="+mj-lt"/>
              </a:rPr>
              <a:t>テキスト</a:t>
            </a:r>
            <a:endParaRPr kumimoji="1" lang="en-US" altLang="ja-JP" sz="2000" b="1" dirty="0" smtClean="0">
              <a:solidFill>
                <a:srgbClr val="FF0000"/>
              </a:solidFill>
              <a:latin typeface="+mj-lt"/>
            </a:endParaRPr>
          </a:p>
          <a:p>
            <a:r>
              <a:rPr kumimoji="1" lang="en-US" altLang="ja-JP" sz="2000" b="1" dirty="0" smtClean="0">
                <a:solidFill>
                  <a:srgbClr val="FF0000"/>
                </a:solidFill>
                <a:latin typeface="+mj-lt"/>
              </a:rPr>
              <a:t>233</a:t>
            </a:r>
            <a:r>
              <a:rPr kumimoji="1" lang="ja-JP" altLang="en-US" sz="2000" b="1" dirty="0" smtClean="0">
                <a:solidFill>
                  <a:srgbClr val="FF0000"/>
                </a:solidFill>
                <a:latin typeface="+mj-lt"/>
              </a:rPr>
              <a:t>ページ</a:t>
            </a:r>
            <a:endParaRPr kumimoji="1" lang="ja-JP" alt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80CA35FD-215C-43BF-87F7-25C541BE0A7C}" type="slidenum">
              <a:rPr lang="en-US" altLang="ja-JP"/>
              <a:pPr>
                <a:defRPr/>
              </a:pPr>
              <a:t>71</a:t>
            </a:fld>
            <a:endParaRPr lang="en-US" altLang="ja-JP"/>
          </a:p>
        </p:txBody>
      </p:sp>
      <p:sp>
        <p:nvSpPr>
          <p:cNvPr id="5125" name="Rectangle 2"/>
          <p:cNvSpPr>
            <a:spLocks noGrp="1" noChangeArrowheads="1"/>
          </p:cNvSpPr>
          <p:nvPr>
            <p:ph type="title"/>
          </p:nvPr>
        </p:nvSpPr>
        <p:spPr/>
        <p:txBody>
          <a:bodyPr/>
          <a:lstStyle/>
          <a:p>
            <a:pPr eaLnBrk="1" hangingPunct="1"/>
            <a:r>
              <a:rPr lang="ja-JP" altLang="en-US" smtClean="0"/>
              <a:t>擬似乱数 － 乗算合同法</a:t>
            </a:r>
          </a:p>
        </p:txBody>
      </p:sp>
      <mc:AlternateContent xmlns:mc="http://schemas.openxmlformats.org/markup-compatibility/2006" xmlns:a14="http://schemas.microsoft.com/office/drawing/2010/main">
        <mc:Choice Requires="a14">
          <p:sp>
            <p:nvSpPr>
              <p:cNvPr id="5126" name="Rectangle 3"/>
              <p:cNvSpPr>
                <a:spLocks noGrp="1" noChangeArrowheads="1"/>
              </p:cNvSpPr>
              <p:nvPr>
                <p:ph type="body" idx="1"/>
              </p:nvPr>
            </p:nvSpPr>
            <p:spPr>
              <a:xfrm>
                <a:off x="685800" y="1981200"/>
                <a:ext cx="7848600" cy="4033234"/>
              </a:xfrm>
            </p:spPr>
            <p:txBody>
              <a:bodyPr/>
              <a:lstStyle/>
              <a:p>
                <a:pPr eaLnBrk="1" hangingPunct="1"/>
                <a:r>
                  <a:rPr lang="en-US" altLang="ja-JP" dirty="0" smtClean="0"/>
                  <a:t>0 </a:t>
                </a:r>
                <a:r>
                  <a:rPr lang="ja-JP" altLang="en-US" dirty="0" smtClean="0"/>
                  <a:t>より大きく </a:t>
                </a:r>
                <a14:m>
                  <m:oMath xmlns:m="http://schemas.openxmlformats.org/officeDocument/2006/math">
                    <m:r>
                      <a:rPr lang="en-US" altLang="ja-JP" b="1" i="1" smtClean="0">
                        <a:latin typeface="Cambria Math" panose="02040503050406030204" pitchFamily="18" charset="0"/>
                      </a:rPr>
                      <m:t>𝑷</m:t>
                    </m:r>
                  </m:oMath>
                </a14:m>
                <a:r>
                  <a:rPr lang="ja-JP" altLang="en-US" dirty="0" smtClean="0"/>
                  <a:t> より小さい周期列の生成</a:t>
                </a:r>
                <a:endParaRPr lang="en-US" altLang="ja-JP" dirty="0" smtClean="0"/>
              </a:p>
              <a:p>
                <a:pPr marL="0" indent="0" eaLnBrk="1" hangingPunct="1">
                  <a:lnSpc>
                    <a:spcPct val="200000"/>
                  </a:lnSpc>
                  <a:buNone/>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a:rPr>
                          </m:ctrlPr>
                        </m:sSubPr>
                        <m:e>
                          <m:r>
                            <a:rPr lang="en-US" altLang="ja-JP" b="1" i="1" smtClean="0">
                              <a:latin typeface="Cambria Math" panose="02040503050406030204" pitchFamily="18" charset="0"/>
                            </a:rPr>
                            <m:t>𝒙</m:t>
                          </m:r>
                        </m:e>
                        <m:sub>
                          <m:r>
                            <a:rPr lang="en-US" altLang="ja-JP" b="1" i="1" smtClean="0">
                              <a:latin typeface="Cambria Math" panose="02040503050406030204" pitchFamily="18" charset="0"/>
                            </a:rPr>
                            <m:t>𝒏</m:t>
                          </m:r>
                          <m:r>
                            <a:rPr lang="en-US" altLang="ja-JP" b="1" i="1" smtClean="0">
                              <a:latin typeface="Cambria Math" panose="02040503050406030204" pitchFamily="18" charset="0"/>
                            </a:rPr>
                            <m:t>+</m:t>
                          </m:r>
                          <m:r>
                            <a:rPr lang="en-US" altLang="ja-JP" b="1" i="1" smtClean="0">
                              <a:latin typeface="Cambria Math" panose="02040503050406030204" pitchFamily="18" charset="0"/>
                            </a:rPr>
                            <m:t>𝟏</m:t>
                          </m:r>
                        </m:sub>
                      </m:sSub>
                      <m:r>
                        <a:rPr lang="en-US" altLang="ja-JP" b="1" i="1" smtClean="0">
                          <a:latin typeface="Cambria Math" panose="02040503050406030204" pitchFamily="18" charset="0"/>
                        </a:rPr>
                        <m:t>=</m:t>
                      </m:r>
                      <m:r>
                        <a:rPr lang="en-US" altLang="ja-JP" b="1" i="1" smtClean="0">
                          <a:latin typeface="Cambria Math" panose="02040503050406030204" pitchFamily="18" charset="0"/>
                        </a:rPr>
                        <m:t>𝒂</m:t>
                      </m:r>
                      <m:sSub>
                        <m:sSubPr>
                          <m:ctrlPr>
                            <a:rPr lang="en-US" altLang="ja-JP" b="1" i="1" smtClean="0">
                              <a:latin typeface="Cambria Math"/>
                            </a:rPr>
                          </m:ctrlPr>
                        </m:sSubPr>
                        <m:e>
                          <m:r>
                            <a:rPr lang="en-US" altLang="ja-JP" b="1" i="1" smtClean="0">
                              <a:latin typeface="Cambria Math" panose="02040503050406030204" pitchFamily="18" charset="0"/>
                            </a:rPr>
                            <m:t>𝒙</m:t>
                          </m:r>
                        </m:e>
                        <m:sub>
                          <m:r>
                            <a:rPr lang="en-US" altLang="ja-JP" b="1" i="1" smtClean="0">
                              <a:latin typeface="Cambria Math" panose="02040503050406030204" pitchFamily="18" charset="0"/>
                            </a:rPr>
                            <m:t>𝒏</m:t>
                          </m:r>
                        </m:sub>
                      </m:sSub>
                      <m:r>
                        <a:rPr lang="en-US" altLang="ja-JP" b="1" i="1" smtClean="0">
                          <a:latin typeface="Cambria Math" panose="02040503050406030204" pitchFamily="18" charset="0"/>
                        </a:rPr>
                        <m:t>(</m:t>
                      </m:r>
                      <m:r>
                        <m:rPr>
                          <m:nor/>
                        </m:rPr>
                        <a:rPr lang="en-US" altLang="ja-JP" b="1" i="0" smtClean="0">
                          <a:latin typeface="Cambria Math" panose="02040503050406030204" pitchFamily="18" charset="0"/>
                        </a:rPr>
                        <m:t>mod</m:t>
                      </m:r>
                      <m:r>
                        <a:rPr lang="en-US" altLang="ja-JP" b="1" i="1" smtClean="0">
                          <a:latin typeface="Cambria Math" panose="02040503050406030204" pitchFamily="18" charset="0"/>
                        </a:rPr>
                        <m:t> </m:t>
                      </m:r>
                      <m:r>
                        <a:rPr lang="en-US" altLang="ja-JP" b="1" i="1" smtClean="0">
                          <a:latin typeface="Cambria Math" panose="02040503050406030204" pitchFamily="18" charset="0"/>
                        </a:rPr>
                        <m:t>𝑷</m:t>
                      </m:r>
                      <m:r>
                        <a:rPr lang="en-US" altLang="ja-JP" b="1" i="1" smtClean="0">
                          <a:latin typeface="Cambria Math" panose="02040503050406030204" pitchFamily="18" charset="0"/>
                        </a:rPr>
                        <m:t>)</m:t>
                      </m:r>
                    </m:oMath>
                  </m:oMathPara>
                </a14:m>
                <a:endParaRPr lang="en-US" altLang="ja-JP" dirty="0" smtClean="0"/>
              </a:p>
              <a:p>
                <a:pPr eaLnBrk="1" hangingPunct="1">
                  <a:lnSpc>
                    <a:spcPct val="200000"/>
                  </a:lnSpc>
                </a:pPr>
                <a14:m>
                  <m:oMath xmlns:m="http://schemas.openxmlformats.org/officeDocument/2006/math">
                    <m:r>
                      <a:rPr lang="en-US" altLang="ja-JP" i="1">
                        <a:latin typeface="Cambria Math" panose="02040503050406030204" pitchFamily="18" charset="0"/>
                      </a:rPr>
                      <m:t>𝑷</m:t>
                    </m:r>
                    <m:r>
                      <a:rPr lang="en-US" altLang="ja-JP" b="1" i="1" smtClean="0">
                        <a:latin typeface="Cambria Math" panose="02040503050406030204" pitchFamily="18" charset="0"/>
                      </a:rPr>
                      <m:t>=</m:t>
                    </m:r>
                    <m:r>
                      <a:rPr lang="en-US" altLang="ja-JP" b="1" i="1" smtClean="0">
                        <a:latin typeface="Cambria Math" panose="02040503050406030204" pitchFamily="18" charset="0"/>
                      </a:rPr>
                      <m:t>𝟕</m:t>
                    </m:r>
                    <m:r>
                      <a:rPr lang="en-US" altLang="ja-JP" b="1" i="1" smtClean="0">
                        <a:latin typeface="Cambria Math" panose="02040503050406030204" pitchFamily="18" charset="0"/>
                      </a:rPr>
                      <m:t>,</m:t>
                    </m:r>
                    <m:r>
                      <a:rPr lang="en-US" altLang="ja-JP" b="1" i="1" smtClean="0">
                        <a:latin typeface="Cambria Math" panose="02040503050406030204" pitchFamily="18" charset="0"/>
                      </a:rPr>
                      <m:t>𝒂</m:t>
                    </m:r>
                    <m:r>
                      <a:rPr lang="en-US" altLang="ja-JP" b="1" i="1" smtClean="0">
                        <a:latin typeface="Cambria Math" panose="02040503050406030204" pitchFamily="18" charset="0"/>
                      </a:rPr>
                      <m:t>=</m:t>
                    </m:r>
                    <m:r>
                      <a:rPr lang="en-US" altLang="ja-JP" b="1" i="1" smtClean="0">
                        <a:latin typeface="Cambria Math" panose="02040503050406030204" pitchFamily="18" charset="0"/>
                      </a:rPr>
                      <m:t>𝟑</m:t>
                    </m:r>
                    <m:r>
                      <a:rPr lang="en-US" altLang="ja-JP" b="1" i="1" smtClean="0">
                        <a:latin typeface="Cambria Math" panose="02040503050406030204" pitchFamily="18" charset="0"/>
                      </a:rPr>
                      <m:t>,</m:t>
                    </m:r>
                    <m:sSub>
                      <m:sSubPr>
                        <m:ctrlPr>
                          <a:rPr lang="en-US" altLang="ja-JP" b="1" i="1" smtClean="0">
                            <a:latin typeface="Cambria Math"/>
                          </a:rPr>
                        </m:ctrlPr>
                      </m:sSubPr>
                      <m:e>
                        <m:r>
                          <a:rPr lang="en-US" altLang="ja-JP" b="1" i="1" smtClean="0">
                            <a:latin typeface="Cambria Math" panose="02040503050406030204" pitchFamily="18" charset="0"/>
                          </a:rPr>
                          <m:t>𝒙</m:t>
                        </m:r>
                      </m:e>
                      <m:sub>
                        <m:r>
                          <a:rPr lang="en-US" altLang="ja-JP" b="1" i="1" smtClean="0">
                            <a:latin typeface="Cambria Math" panose="02040503050406030204" pitchFamily="18" charset="0"/>
                          </a:rPr>
                          <m:t>𝟎</m:t>
                        </m:r>
                      </m:sub>
                    </m:sSub>
                    <m:r>
                      <a:rPr lang="en-US" altLang="ja-JP" b="1" i="1" smtClean="0">
                        <a:latin typeface="Cambria Math" panose="02040503050406030204" pitchFamily="18" charset="0"/>
                      </a:rPr>
                      <m:t>=</m:t>
                    </m:r>
                    <m:r>
                      <a:rPr lang="en-US" altLang="ja-JP" b="1" i="1" smtClean="0">
                        <a:latin typeface="Cambria Math" panose="02040503050406030204" pitchFamily="18" charset="0"/>
                      </a:rPr>
                      <m:t>𝟏</m:t>
                    </m:r>
                  </m:oMath>
                </a14:m>
                <a:r>
                  <a:rPr lang="en-US" altLang="ja-JP" dirty="0" smtClean="0"/>
                  <a:t> </a:t>
                </a:r>
                <a:r>
                  <a:rPr lang="ja-JP" altLang="en-US" dirty="0" smtClean="0"/>
                  <a:t>とすると、</a:t>
                </a:r>
                <a:endParaRPr lang="en-US" altLang="ja-JP" dirty="0"/>
              </a:p>
              <a:p>
                <a:pPr marL="0" indent="0" eaLnBrk="1" hangingPunct="1">
                  <a:lnSpc>
                    <a:spcPct val="100000"/>
                  </a:lnSpc>
                  <a:buNone/>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a:rPr>
                          </m:ctrlPr>
                        </m:sSubPr>
                        <m:e>
                          <m:r>
                            <a:rPr lang="en-US" altLang="ja-JP" b="1" i="1" smtClean="0">
                              <a:latin typeface="Cambria Math" panose="02040503050406030204" pitchFamily="18" charset="0"/>
                            </a:rPr>
                            <m:t>𝒙</m:t>
                          </m:r>
                        </m:e>
                        <m:sub>
                          <m:r>
                            <a:rPr lang="en-US" altLang="ja-JP" b="1" i="1" smtClean="0">
                              <a:latin typeface="Cambria Math" panose="02040503050406030204" pitchFamily="18" charset="0"/>
                            </a:rPr>
                            <m:t>𝟏</m:t>
                          </m:r>
                        </m:sub>
                      </m:sSub>
                      <m:r>
                        <a:rPr lang="en-US" altLang="ja-JP" b="1" i="1" smtClean="0">
                          <a:latin typeface="Cambria Math" panose="02040503050406030204" pitchFamily="18" charset="0"/>
                        </a:rPr>
                        <m:t>=</m:t>
                      </m:r>
                      <m:r>
                        <a:rPr lang="en-US" altLang="ja-JP" b="1" i="1" smtClean="0">
                          <a:latin typeface="Cambria Math" panose="02040503050406030204" pitchFamily="18" charset="0"/>
                        </a:rPr>
                        <m:t>𝟑</m:t>
                      </m:r>
                      <m:r>
                        <a:rPr lang="en-US" altLang="ja-JP" b="1" i="1" smtClean="0">
                          <a:latin typeface="Cambria Math" panose="02040503050406030204" pitchFamily="18" charset="0"/>
                        </a:rPr>
                        <m:t>,</m:t>
                      </m:r>
                      <m:sSub>
                        <m:sSubPr>
                          <m:ctrlPr>
                            <a:rPr lang="en-US" altLang="ja-JP" b="1" i="1" smtClean="0">
                              <a:latin typeface="Cambria Math"/>
                            </a:rPr>
                          </m:ctrlPr>
                        </m:sSubPr>
                        <m:e>
                          <m:r>
                            <a:rPr lang="en-US" altLang="ja-JP" b="1" i="1" smtClean="0">
                              <a:latin typeface="Cambria Math" panose="02040503050406030204" pitchFamily="18" charset="0"/>
                            </a:rPr>
                            <m:t>𝒙</m:t>
                          </m:r>
                        </m:e>
                        <m:sub>
                          <m:r>
                            <a:rPr lang="en-US" altLang="ja-JP" b="1" i="1" smtClean="0">
                              <a:latin typeface="Cambria Math" panose="02040503050406030204" pitchFamily="18" charset="0"/>
                            </a:rPr>
                            <m:t>𝟐</m:t>
                          </m:r>
                        </m:sub>
                      </m:sSub>
                      <m:r>
                        <a:rPr lang="en-US" altLang="ja-JP" b="1" i="1" smtClean="0">
                          <a:latin typeface="Cambria Math" panose="02040503050406030204" pitchFamily="18" charset="0"/>
                        </a:rPr>
                        <m:t>=</m:t>
                      </m:r>
                      <m:r>
                        <a:rPr lang="en-US" altLang="ja-JP" b="1" i="1" smtClean="0">
                          <a:latin typeface="Cambria Math" panose="02040503050406030204" pitchFamily="18" charset="0"/>
                        </a:rPr>
                        <m:t>𝟐</m:t>
                      </m:r>
                      <m:r>
                        <a:rPr lang="en-US" altLang="ja-JP" b="1" i="1" smtClean="0">
                          <a:latin typeface="Cambria Math" panose="02040503050406030204" pitchFamily="18" charset="0"/>
                        </a:rPr>
                        <m:t>,</m:t>
                      </m:r>
                      <m:r>
                        <a:rPr lang="en-US" altLang="ja-JP" b="1" i="1" smtClean="0">
                          <a:latin typeface="Cambria Math" panose="02040503050406030204" pitchFamily="18" charset="0"/>
                        </a:rPr>
                        <m:t>𝟔</m:t>
                      </m:r>
                      <m:r>
                        <a:rPr lang="en-US" altLang="ja-JP" b="1" i="1" smtClean="0">
                          <a:latin typeface="Cambria Math" panose="02040503050406030204" pitchFamily="18" charset="0"/>
                        </a:rPr>
                        <m:t>,</m:t>
                      </m:r>
                      <m:r>
                        <a:rPr lang="en-US" altLang="ja-JP" b="1" i="1" smtClean="0">
                          <a:latin typeface="Cambria Math" panose="02040503050406030204" pitchFamily="18" charset="0"/>
                        </a:rPr>
                        <m:t>𝟒</m:t>
                      </m:r>
                      <m:r>
                        <a:rPr lang="en-US" altLang="ja-JP" b="1" i="1" smtClean="0">
                          <a:latin typeface="Cambria Math" panose="02040503050406030204" pitchFamily="18" charset="0"/>
                        </a:rPr>
                        <m:t>,</m:t>
                      </m:r>
                      <m:r>
                        <a:rPr lang="en-US" altLang="ja-JP" b="1" i="1" smtClean="0">
                          <a:latin typeface="Cambria Math" panose="02040503050406030204" pitchFamily="18" charset="0"/>
                        </a:rPr>
                        <m:t>𝟓</m:t>
                      </m:r>
                      <m:r>
                        <a:rPr lang="en-US" altLang="ja-JP" b="1" i="1" smtClean="0">
                          <a:latin typeface="Cambria Math" panose="02040503050406030204" pitchFamily="18" charset="0"/>
                        </a:rPr>
                        <m:t>,</m:t>
                      </m:r>
                      <m:r>
                        <a:rPr lang="en-US" altLang="ja-JP" b="1" i="1" smtClean="0">
                          <a:latin typeface="Cambria Math" panose="02040503050406030204" pitchFamily="18" charset="0"/>
                        </a:rPr>
                        <m:t>𝟏</m:t>
                      </m:r>
                      <m:r>
                        <a:rPr lang="en-US" altLang="ja-JP" b="1" i="1" smtClean="0">
                          <a:latin typeface="Cambria Math" panose="02040503050406030204" pitchFamily="18" charset="0"/>
                        </a:rPr>
                        <m:t>,</m:t>
                      </m:r>
                      <m:r>
                        <a:rPr lang="en-US" altLang="ja-JP" b="1" i="1" smtClean="0">
                          <a:latin typeface="Cambria Math" panose="02040503050406030204" pitchFamily="18" charset="0"/>
                        </a:rPr>
                        <m:t>𝟑</m:t>
                      </m:r>
                      <m:r>
                        <a:rPr lang="en-US" altLang="ja-JP" b="1" i="1" smtClean="0">
                          <a:latin typeface="Cambria Math" panose="02040503050406030204" pitchFamily="18" charset="0"/>
                        </a:rPr>
                        <m:t>,</m:t>
                      </m:r>
                      <m:r>
                        <a:rPr lang="en-US" altLang="ja-JP" b="1" i="0" smtClean="0">
                          <a:latin typeface="Cambria Math" panose="02040503050406030204" pitchFamily="18" charset="0"/>
                        </a:rPr>
                        <m:t>…</m:t>
                      </m:r>
                    </m:oMath>
                  </m:oMathPara>
                </a14:m>
                <a:endParaRPr lang="en-US" altLang="ja-JP" dirty="0" smtClean="0"/>
              </a:p>
            </p:txBody>
          </p:sp>
        </mc:Choice>
        <mc:Fallback xmlns="">
          <p:sp>
            <p:nvSpPr>
              <p:cNvPr id="5126" name="Rectangle 3"/>
              <p:cNvSpPr>
                <a:spLocks noGrp="1" noRot="1" noChangeAspect="1" noMove="1" noResize="1" noEditPoints="1" noAdjustHandles="1" noChangeArrowheads="1" noChangeShapeType="1" noTextEdit="1"/>
              </p:cNvSpPr>
              <p:nvPr>
                <p:ph type="body" idx="1"/>
              </p:nvPr>
            </p:nvSpPr>
            <p:spPr>
              <a:xfrm>
                <a:off x="685800" y="1981200"/>
                <a:ext cx="7848600" cy="4033234"/>
              </a:xfrm>
              <a:blipFill rotWithShape="0">
                <a:blip r:embed="rId3"/>
                <a:stretch>
                  <a:fillRect l="-155" t="-906"/>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E8865F33-90C7-4E00-8C4D-D5689FF07AB4}" type="slidenum">
              <a:rPr lang="en-US" altLang="ja-JP"/>
              <a:pPr>
                <a:defRPr/>
              </a:pPr>
              <a:t>72</a:t>
            </a:fld>
            <a:endParaRPr lang="en-US" altLang="ja-JP"/>
          </a:p>
        </p:txBody>
      </p:sp>
      <p:sp>
        <p:nvSpPr>
          <p:cNvPr id="6150" name="Rectangle 2"/>
          <p:cNvSpPr>
            <a:spLocks noGrp="1" noChangeArrowheads="1"/>
          </p:cNvSpPr>
          <p:nvPr>
            <p:ph type="title"/>
          </p:nvPr>
        </p:nvSpPr>
        <p:spPr/>
        <p:txBody>
          <a:bodyPr/>
          <a:lstStyle/>
          <a:p>
            <a:pPr eaLnBrk="1" hangingPunct="1"/>
            <a:r>
              <a:rPr lang="ja-JP" altLang="en-US" dirty="0" smtClean="0"/>
              <a:t>擬似乱数 － 乗算合同法</a:t>
            </a:r>
          </a:p>
        </p:txBody>
      </p:sp>
      <mc:AlternateContent xmlns:mc="http://schemas.openxmlformats.org/markup-compatibility/2006" xmlns:a14="http://schemas.microsoft.com/office/drawing/2010/main">
        <mc:Choice Requires="a14">
          <p:sp>
            <p:nvSpPr>
              <p:cNvPr id="6151" name="Rectangle 3"/>
              <p:cNvSpPr>
                <a:spLocks noGrp="1" noChangeArrowheads="1"/>
              </p:cNvSpPr>
              <p:nvPr>
                <p:ph type="body" idx="1"/>
              </p:nvPr>
            </p:nvSpPr>
            <p:spPr>
              <a:xfrm>
                <a:off x="838200" y="1981199"/>
                <a:ext cx="7848600" cy="4267201"/>
              </a:xfrm>
            </p:spPr>
            <p:txBody>
              <a:bodyPr/>
              <a:lstStyle/>
              <a:p>
                <a:pPr eaLnBrk="1" hangingPunct="1"/>
                <a14:m>
                  <m:oMath xmlns:m="http://schemas.openxmlformats.org/officeDocument/2006/math">
                    <m:r>
                      <a:rPr lang="en-US" altLang="ja-JP" i="1">
                        <a:latin typeface="Cambria Math" panose="02040503050406030204" pitchFamily="18" charset="0"/>
                      </a:rPr>
                      <m:t>𝑷</m:t>
                    </m:r>
                    <m:r>
                      <a:rPr lang="en-US" altLang="ja-JP" i="1">
                        <a:latin typeface="Cambria Math" panose="02040503050406030204" pitchFamily="18" charset="0"/>
                      </a:rPr>
                      <m:t>=</m:t>
                    </m:r>
                    <m:r>
                      <a:rPr lang="en-US" altLang="ja-JP" i="1">
                        <a:latin typeface="Cambria Math" panose="02040503050406030204" pitchFamily="18" charset="0"/>
                      </a:rPr>
                      <m:t>𝟏</m:t>
                    </m:r>
                    <m:sSup>
                      <m:sSupPr>
                        <m:ctrlPr>
                          <a:rPr lang="en-US" altLang="ja-JP" i="1">
                            <a:latin typeface="Cambria Math"/>
                          </a:rPr>
                        </m:ctrlPr>
                      </m:sSupPr>
                      <m:e>
                        <m:r>
                          <a:rPr lang="en-US" altLang="ja-JP" i="1">
                            <a:latin typeface="Cambria Math" panose="02040503050406030204" pitchFamily="18" charset="0"/>
                          </a:rPr>
                          <m:t>𝟎</m:t>
                        </m:r>
                      </m:e>
                      <m:sup>
                        <m:r>
                          <a:rPr lang="en-US" altLang="ja-JP" i="1">
                            <a:latin typeface="Cambria Math" panose="02040503050406030204" pitchFamily="18" charset="0"/>
                          </a:rPr>
                          <m:t>𝟒</m:t>
                        </m:r>
                      </m:sup>
                    </m:sSup>
                    <m:r>
                      <a:rPr lang="en-US" altLang="ja-JP" i="1">
                        <a:latin typeface="Cambria Math" panose="02040503050406030204" pitchFamily="18" charset="0"/>
                      </a:rPr>
                      <m:t>,</m:t>
                    </m:r>
                    <m:r>
                      <a:rPr lang="en-US" altLang="ja-JP" i="1">
                        <a:latin typeface="Cambria Math" panose="02040503050406030204" pitchFamily="18" charset="0"/>
                      </a:rPr>
                      <m:t>𝒂</m:t>
                    </m:r>
                    <m:r>
                      <a:rPr lang="en-US" altLang="ja-JP" i="1">
                        <a:latin typeface="Cambria Math" panose="02040503050406030204" pitchFamily="18" charset="0"/>
                      </a:rPr>
                      <m:t>=</m:t>
                    </m:r>
                    <m:r>
                      <a:rPr lang="en-US" altLang="ja-JP" i="1">
                        <a:latin typeface="Cambria Math" panose="02040503050406030204" pitchFamily="18" charset="0"/>
                      </a:rPr>
                      <m:t>𝟑𝟐𝟎𝟑</m:t>
                    </m:r>
                    <m:r>
                      <a:rPr lang="en-US" altLang="ja-JP" i="1">
                        <a:latin typeface="Cambria Math" panose="02040503050406030204" pitchFamily="18" charset="0"/>
                      </a:rPr>
                      <m:t>,</m:t>
                    </m:r>
                    <m:sSub>
                      <m:sSubPr>
                        <m:ctrlPr>
                          <a:rPr lang="en-US" altLang="ja-JP" i="1">
                            <a:latin typeface="Cambria Math"/>
                          </a:rPr>
                        </m:ctrlPr>
                      </m:sSubPr>
                      <m:e>
                        <m:r>
                          <a:rPr lang="en-US" altLang="ja-JP" i="1">
                            <a:latin typeface="Cambria Math" panose="02040503050406030204" pitchFamily="18" charset="0"/>
                          </a:rPr>
                          <m:t>𝒙</m:t>
                        </m:r>
                      </m:e>
                      <m:sub>
                        <m:r>
                          <a:rPr lang="en-US" altLang="ja-JP" i="1">
                            <a:latin typeface="Cambria Math" panose="02040503050406030204" pitchFamily="18" charset="0"/>
                          </a:rPr>
                          <m:t>𝟎</m:t>
                        </m:r>
                      </m:sub>
                    </m:sSub>
                    <m:r>
                      <a:rPr lang="en-US" altLang="ja-JP" i="1">
                        <a:latin typeface="Cambria Math" panose="02040503050406030204" pitchFamily="18" charset="0"/>
                      </a:rPr>
                      <m:t>=</m:t>
                    </m:r>
                    <m:r>
                      <a:rPr lang="en-US" altLang="ja-JP" i="1">
                        <a:latin typeface="Cambria Math" panose="02040503050406030204" pitchFamily="18" charset="0"/>
                      </a:rPr>
                      <m:t>𝟑𝟑𝟑𝟑</m:t>
                    </m:r>
                  </m:oMath>
                </a14:m>
                <a:r>
                  <a:rPr lang="en-US" altLang="ja-JP" dirty="0"/>
                  <a:t> </a:t>
                </a:r>
                <a:r>
                  <a:rPr lang="ja-JP" altLang="en-US" dirty="0"/>
                  <a:t>とすると、</a:t>
                </a:r>
                <a:endParaRPr lang="en-US" altLang="ja-JP" dirty="0"/>
              </a:p>
            </p:txBody>
          </p:sp>
        </mc:Choice>
        <mc:Fallback xmlns="">
          <p:sp>
            <p:nvSpPr>
              <p:cNvPr id="6151" name="Rectangle 3"/>
              <p:cNvSpPr>
                <a:spLocks noGrp="1" noRot="1" noChangeAspect="1" noMove="1" noResize="1" noEditPoints="1" noAdjustHandles="1" noChangeArrowheads="1" noChangeShapeType="1" noTextEdit="1"/>
              </p:cNvSpPr>
              <p:nvPr>
                <p:ph type="body" idx="1"/>
              </p:nvPr>
            </p:nvSpPr>
            <p:spPr>
              <a:xfrm>
                <a:off x="838200" y="1981199"/>
                <a:ext cx="7848600" cy="4267201"/>
              </a:xfrm>
              <a:blipFill rotWithShape="0">
                <a:blip r:embed="rId3"/>
                <a:stretch>
                  <a:fillRect t="-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2534423" y="2647414"/>
                <a:ext cx="4075154" cy="3600986"/>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ja-JP" b="1" i="0" smtClean="0">
                          <a:solidFill>
                            <a:srgbClr val="0412C8"/>
                          </a:solidFill>
                          <a:latin typeface="Cambria Math" panose="02040503050406030204" pitchFamily="18" charset="0"/>
                        </a:rPr>
                        <m:t>𝟑𝟐𝟎𝟑</m:t>
                      </m:r>
                      <m:r>
                        <a:rPr lang="en-US" altLang="ja-JP" b="1" i="1" smtClean="0">
                          <a:solidFill>
                            <a:srgbClr val="0412C8"/>
                          </a:solidFill>
                          <a:latin typeface="Cambria Math" panose="02040503050406030204" pitchFamily="18" charset="0"/>
                        </a:rPr>
                        <m:t>×</m:t>
                      </m:r>
                      <m:r>
                        <a:rPr lang="en-US" altLang="ja-JP" b="1" i="1" smtClean="0">
                          <a:solidFill>
                            <a:srgbClr val="FF0000"/>
                          </a:solidFill>
                          <a:latin typeface="Cambria Math" panose="02040503050406030204" pitchFamily="18" charset="0"/>
                        </a:rPr>
                        <m:t>𝟑</m:t>
                      </m:r>
                      <m:r>
                        <a:rPr lang="en-US" altLang="ja-JP" b="1" i="1" smtClean="0">
                          <a:solidFill>
                            <a:srgbClr val="0412C8"/>
                          </a:solidFill>
                          <a:latin typeface="Cambria Math" panose="02040503050406030204" pitchFamily="18" charset="0"/>
                        </a:rPr>
                        <m:t>𝟑𝟑𝟑</m:t>
                      </m:r>
                      <m:r>
                        <a:rPr lang="en-US" altLang="ja-JP" b="1" i="1" smtClean="0">
                          <a:solidFill>
                            <a:srgbClr val="0412C8"/>
                          </a:solidFill>
                          <a:latin typeface="Cambria Math" panose="02040503050406030204" pitchFamily="18" charset="0"/>
                        </a:rPr>
                        <m:t>=</m:t>
                      </m:r>
                      <m:r>
                        <a:rPr lang="en-US" altLang="ja-JP" b="1" i="1" smtClean="0">
                          <a:solidFill>
                            <a:srgbClr val="0412C8"/>
                          </a:solidFill>
                          <a:latin typeface="Cambria Math" panose="02040503050406030204" pitchFamily="18" charset="0"/>
                        </a:rPr>
                        <m:t>𝟏𝟎𝟔𝟕𝟓𝟓𝟗𝟗</m:t>
                      </m:r>
                    </m:oMath>
                  </m:oMathPara>
                </a14:m>
                <a:endParaRPr lang="en-US" altLang="ja-JP" b="1" dirty="0" smtClean="0">
                  <a:solidFill>
                    <a:srgbClr val="0412C8"/>
                  </a:solidFill>
                </a:endParaRPr>
              </a:p>
              <a:p>
                <a:pPr>
                  <a:lnSpc>
                    <a:spcPct val="150000"/>
                  </a:lnSpc>
                </a:pPr>
                <a14:m>
                  <m:oMathPara xmlns:m="http://schemas.openxmlformats.org/officeDocument/2006/math">
                    <m:oMathParaPr>
                      <m:jc m:val="centerGroup"/>
                    </m:oMathParaPr>
                    <m:oMath xmlns:m="http://schemas.openxmlformats.org/officeDocument/2006/math">
                      <m:r>
                        <a:rPr lang="en-US" altLang="ja-JP" b="1">
                          <a:solidFill>
                            <a:srgbClr val="0412C8"/>
                          </a:solidFill>
                          <a:latin typeface="Cambria Math" panose="02040503050406030204" pitchFamily="18" charset="0"/>
                        </a:rPr>
                        <m:t>𝟑𝟐𝟎𝟑</m:t>
                      </m:r>
                      <m:r>
                        <a:rPr lang="en-US" altLang="ja-JP" b="1" i="1">
                          <a:solidFill>
                            <a:srgbClr val="0412C8"/>
                          </a:solidFill>
                          <a:latin typeface="Cambria Math" panose="02040503050406030204" pitchFamily="18" charset="0"/>
                        </a:rPr>
                        <m:t>×</m:t>
                      </m:r>
                      <m:r>
                        <a:rPr lang="en-US" altLang="ja-JP" b="1" i="1" smtClean="0">
                          <a:solidFill>
                            <a:srgbClr val="FF0000"/>
                          </a:solidFill>
                          <a:latin typeface="Cambria Math" panose="02040503050406030204" pitchFamily="18" charset="0"/>
                        </a:rPr>
                        <m:t>𝟓</m:t>
                      </m:r>
                      <m:r>
                        <a:rPr lang="en-US" altLang="ja-JP" b="1" i="1" smtClean="0">
                          <a:solidFill>
                            <a:srgbClr val="0412C8"/>
                          </a:solidFill>
                          <a:latin typeface="Cambria Math" panose="02040503050406030204" pitchFamily="18" charset="0"/>
                        </a:rPr>
                        <m:t>𝟓𝟗𝟗</m:t>
                      </m:r>
                      <m:r>
                        <a:rPr lang="en-US" altLang="ja-JP" b="1" i="1">
                          <a:solidFill>
                            <a:srgbClr val="0412C8"/>
                          </a:solidFill>
                          <a:latin typeface="Cambria Math" panose="02040503050406030204" pitchFamily="18" charset="0"/>
                        </a:rPr>
                        <m:t>=</m:t>
                      </m:r>
                      <m:r>
                        <a:rPr lang="en-US" altLang="ja-JP" b="1" i="1">
                          <a:solidFill>
                            <a:srgbClr val="0412C8"/>
                          </a:solidFill>
                          <a:latin typeface="Cambria Math" panose="02040503050406030204" pitchFamily="18" charset="0"/>
                        </a:rPr>
                        <m:t>𝟏𝟕𝟗𝟑</m:t>
                      </m:r>
                      <m:r>
                        <a:rPr lang="en-US" altLang="ja-JP" b="1" i="1" smtClean="0">
                          <a:solidFill>
                            <a:srgbClr val="0412C8"/>
                          </a:solidFill>
                          <a:latin typeface="Cambria Math" panose="02040503050406030204" pitchFamily="18" charset="0"/>
                        </a:rPr>
                        <m:t>𝟑𝟓𝟗𝟕</m:t>
                      </m:r>
                    </m:oMath>
                  </m:oMathPara>
                </a14:m>
                <a:endParaRPr lang="en-US" altLang="ja-JP" b="1" dirty="0">
                  <a:solidFill>
                    <a:srgbClr val="0412C8"/>
                  </a:solidFill>
                </a:endParaRPr>
              </a:p>
              <a:p>
                <a:pPr>
                  <a:lnSpc>
                    <a:spcPct val="150000"/>
                  </a:lnSpc>
                </a:pPr>
                <a14:m>
                  <m:oMathPara xmlns:m="http://schemas.openxmlformats.org/officeDocument/2006/math">
                    <m:oMathParaPr>
                      <m:jc m:val="centerGroup"/>
                    </m:oMathParaPr>
                    <m:oMath xmlns:m="http://schemas.openxmlformats.org/officeDocument/2006/math">
                      <m:r>
                        <a:rPr lang="en-US" altLang="ja-JP" b="1">
                          <a:solidFill>
                            <a:srgbClr val="0412C8"/>
                          </a:solidFill>
                          <a:latin typeface="Cambria Math" panose="02040503050406030204" pitchFamily="18" charset="0"/>
                        </a:rPr>
                        <m:t>𝟑𝟐𝟎𝟑</m:t>
                      </m:r>
                      <m:r>
                        <a:rPr lang="en-US" altLang="ja-JP" b="1" i="1">
                          <a:solidFill>
                            <a:srgbClr val="0412C8"/>
                          </a:solidFill>
                          <a:latin typeface="Cambria Math" panose="02040503050406030204" pitchFamily="18" charset="0"/>
                        </a:rPr>
                        <m:t>×</m:t>
                      </m:r>
                      <m:r>
                        <a:rPr lang="en-US" altLang="ja-JP" b="1" i="1" smtClean="0">
                          <a:solidFill>
                            <a:srgbClr val="FF0000"/>
                          </a:solidFill>
                          <a:latin typeface="Cambria Math" panose="02040503050406030204" pitchFamily="18" charset="0"/>
                        </a:rPr>
                        <m:t>𝟑</m:t>
                      </m:r>
                      <m:r>
                        <a:rPr lang="en-US" altLang="ja-JP" b="1" i="1" smtClean="0">
                          <a:solidFill>
                            <a:srgbClr val="0412C8"/>
                          </a:solidFill>
                          <a:latin typeface="Cambria Math" panose="02040503050406030204" pitchFamily="18" charset="0"/>
                        </a:rPr>
                        <m:t>𝟓𝟗𝟕</m:t>
                      </m:r>
                      <m:r>
                        <a:rPr lang="en-US" altLang="ja-JP" b="1" i="1">
                          <a:solidFill>
                            <a:srgbClr val="0412C8"/>
                          </a:solidFill>
                          <a:latin typeface="Cambria Math" panose="02040503050406030204" pitchFamily="18" charset="0"/>
                        </a:rPr>
                        <m:t>=</m:t>
                      </m:r>
                      <m:r>
                        <a:rPr lang="en-US" altLang="ja-JP" b="1" i="1">
                          <a:solidFill>
                            <a:srgbClr val="0412C8"/>
                          </a:solidFill>
                          <a:latin typeface="Cambria Math" panose="02040503050406030204" pitchFamily="18" charset="0"/>
                        </a:rPr>
                        <m:t>𝟏𝟏𝟓𝟐</m:t>
                      </m:r>
                      <m:r>
                        <a:rPr lang="en-US" altLang="ja-JP" b="1" i="1" smtClean="0">
                          <a:solidFill>
                            <a:srgbClr val="0412C8"/>
                          </a:solidFill>
                          <a:latin typeface="Cambria Math" panose="02040503050406030204" pitchFamily="18" charset="0"/>
                        </a:rPr>
                        <m:t>𝟏𝟏𝟗𝟏</m:t>
                      </m:r>
                    </m:oMath>
                  </m:oMathPara>
                </a14:m>
                <a:endParaRPr lang="en-US" altLang="ja-JP" b="1" dirty="0">
                  <a:solidFill>
                    <a:srgbClr val="0412C8"/>
                  </a:solidFill>
                </a:endParaRPr>
              </a:p>
              <a:p>
                <a:pPr>
                  <a:lnSpc>
                    <a:spcPct val="150000"/>
                  </a:lnSpc>
                </a:pPr>
                <a14:m>
                  <m:oMathPara xmlns:m="http://schemas.openxmlformats.org/officeDocument/2006/math">
                    <m:oMathParaPr>
                      <m:jc m:val="centerGroup"/>
                    </m:oMathParaPr>
                    <m:oMath xmlns:m="http://schemas.openxmlformats.org/officeDocument/2006/math">
                      <m:r>
                        <a:rPr lang="en-US" altLang="ja-JP" b="1">
                          <a:solidFill>
                            <a:srgbClr val="0412C8"/>
                          </a:solidFill>
                          <a:latin typeface="Cambria Math" panose="02040503050406030204" pitchFamily="18" charset="0"/>
                        </a:rPr>
                        <m:t>𝟑𝟐𝟎𝟑</m:t>
                      </m:r>
                      <m:r>
                        <a:rPr lang="en-US" altLang="ja-JP" b="1" i="1">
                          <a:solidFill>
                            <a:srgbClr val="0412C8"/>
                          </a:solidFill>
                          <a:latin typeface="Cambria Math" panose="02040503050406030204" pitchFamily="18" charset="0"/>
                        </a:rPr>
                        <m:t>×</m:t>
                      </m:r>
                      <m:r>
                        <a:rPr lang="en-US" altLang="ja-JP" b="1" i="1" smtClean="0">
                          <a:solidFill>
                            <a:srgbClr val="FF0000"/>
                          </a:solidFill>
                          <a:latin typeface="Cambria Math" panose="02040503050406030204" pitchFamily="18" charset="0"/>
                        </a:rPr>
                        <m:t>𝟏</m:t>
                      </m:r>
                      <m:r>
                        <a:rPr lang="en-US" altLang="ja-JP" b="1" i="1" smtClean="0">
                          <a:solidFill>
                            <a:srgbClr val="0412C8"/>
                          </a:solidFill>
                          <a:latin typeface="Cambria Math" panose="02040503050406030204" pitchFamily="18" charset="0"/>
                        </a:rPr>
                        <m:t>𝟏𝟗𝟏</m:t>
                      </m:r>
                      <m:r>
                        <a:rPr lang="en-US" altLang="ja-JP" b="1" i="1">
                          <a:solidFill>
                            <a:srgbClr val="0412C8"/>
                          </a:solidFill>
                          <a:latin typeface="Cambria Math" panose="02040503050406030204" pitchFamily="18" charset="0"/>
                        </a:rPr>
                        <m:t>=</m:t>
                      </m:r>
                      <m:r>
                        <a:rPr lang="en-US" altLang="ja-JP" b="1" i="1" smtClean="0">
                          <a:solidFill>
                            <a:srgbClr val="0412C8"/>
                          </a:solidFill>
                          <a:latin typeface="Cambria Math" panose="02040503050406030204" pitchFamily="18" charset="0"/>
                        </a:rPr>
                        <m:t>𝟎𝟑𝟖𝟏𝟒𝟕𝟕𝟑</m:t>
                      </m:r>
                    </m:oMath>
                  </m:oMathPara>
                </a14:m>
                <a:endParaRPr lang="en-US" altLang="ja-JP" b="1" dirty="0">
                  <a:solidFill>
                    <a:srgbClr val="0412C8"/>
                  </a:solidFill>
                </a:endParaRPr>
              </a:p>
              <a:p>
                <a:pPr>
                  <a:lnSpc>
                    <a:spcPct val="150000"/>
                  </a:lnSpc>
                </a:pPr>
                <a14:m>
                  <m:oMathPara xmlns:m="http://schemas.openxmlformats.org/officeDocument/2006/math">
                    <m:oMathParaPr>
                      <m:jc m:val="centerGroup"/>
                    </m:oMathParaPr>
                    <m:oMath xmlns:m="http://schemas.openxmlformats.org/officeDocument/2006/math">
                      <m:r>
                        <a:rPr lang="en-US" altLang="ja-JP" b="1">
                          <a:solidFill>
                            <a:srgbClr val="0412C8"/>
                          </a:solidFill>
                          <a:latin typeface="Cambria Math" panose="02040503050406030204" pitchFamily="18" charset="0"/>
                        </a:rPr>
                        <m:t>𝟑𝟐𝟎𝟑</m:t>
                      </m:r>
                      <m:r>
                        <a:rPr lang="en-US" altLang="ja-JP" b="1" i="1">
                          <a:solidFill>
                            <a:srgbClr val="0412C8"/>
                          </a:solidFill>
                          <a:latin typeface="Cambria Math" panose="02040503050406030204" pitchFamily="18" charset="0"/>
                        </a:rPr>
                        <m:t>×</m:t>
                      </m:r>
                      <m:r>
                        <a:rPr lang="en-US" altLang="ja-JP" b="1" i="1" smtClean="0">
                          <a:solidFill>
                            <a:srgbClr val="FF0000"/>
                          </a:solidFill>
                          <a:latin typeface="Cambria Math" panose="02040503050406030204" pitchFamily="18" charset="0"/>
                        </a:rPr>
                        <m:t>𝟒</m:t>
                      </m:r>
                      <m:r>
                        <a:rPr lang="en-US" altLang="ja-JP" b="1" i="1" smtClean="0">
                          <a:solidFill>
                            <a:srgbClr val="0412C8"/>
                          </a:solidFill>
                          <a:latin typeface="Cambria Math" panose="02040503050406030204" pitchFamily="18" charset="0"/>
                        </a:rPr>
                        <m:t>𝟕𝟕𝟑</m:t>
                      </m:r>
                      <m:r>
                        <a:rPr lang="en-US" altLang="ja-JP" b="1" i="1">
                          <a:solidFill>
                            <a:srgbClr val="0412C8"/>
                          </a:solidFill>
                          <a:latin typeface="Cambria Math" panose="02040503050406030204" pitchFamily="18" charset="0"/>
                        </a:rPr>
                        <m:t>=</m:t>
                      </m:r>
                      <m:r>
                        <a:rPr lang="en-US" altLang="ja-JP" b="1" i="1">
                          <a:solidFill>
                            <a:srgbClr val="0412C8"/>
                          </a:solidFill>
                          <a:latin typeface="Cambria Math" panose="02040503050406030204" pitchFamily="18" charset="0"/>
                        </a:rPr>
                        <m:t>𝟏𝟓𝟐𝟖</m:t>
                      </m:r>
                      <m:r>
                        <a:rPr lang="en-US" altLang="ja-JP" b="1" i="1" smtClean="0">
                          <a:solidFill>
                            <a:srgbClr val="0412C8"/>
                          </a:solidFill>
                          <a:latin typeface="Cambria Math" panose="02040503050406030204" pitchFamily="18" charset="0"/>
                        </a:rPr>
                        <m:t>𝟕𝟗𝟏𝟗</m:t>
                      </m:r>
                    </m:oMath>
                  </m:oMathPara>
                </a14:m>
                <a:endParaRPr lang="en-US" altLang="ja-JP" b="1" dirty="0">
                  <a:solidFill>
                    <a:srgbClr val="0412C8"/>
                  </a:solidFill>
                </a:endParaRPr>
              </a:p>
              <a:p>
                <a:pPr>
                  <a:lnSpc>
                    <a:spcPct val="200000"/>
                  </a:lnSpc>
                </a:pPr>
                <a:r>
                  <a:rPr lang="ja-JP" altLang="en-US" b="1" dirty="0" smtClean="0">
                    <a:solidFill>
                      <a:srgbClr val="0412C8"/>
                    </a:solidFill>
                  </a:rPr>
                  <a:t>次は何？</a:t>
                </a:r>
                <a:endParaRPr lang="en-US" altLang="ja-JP" b="1" dirty="0" smtClean="0">
                  <a:solidFill>
                    <a:srgbClr val="0412C8"/>
                  </a:solidFill>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2534423" y="2647414"/>
                <a:ext cx="4075154" cy="3600986"/>
              </a:xfrm>
              <a:prstGeom prst="rect">
                <a:avLst/>
              </a:prstGeom>
              <a:blipFill rotWithShape="0">
                <a:blip r:embed="rId4"/>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93A7F8A5-E422-48B5-823A-01C84A1CBD49}" type="slidenum">
              <a:rPr lang="en-US" altLang="ja-JP"/>
              <a:pPr>
                <a:defRPr/>
              </a:pPr>
              <a:t>73</a:t>
            </a:fld>
            <a:endParaRPr lang="en-US" altLang="ja-JP"/>
          </a:p>
        </p:txBody>
      </p:sp>
      <p:sp>
        <p:nvSpPr>
          <p:cNvPr id="37891" name="Rectangle 2"/>
          <p:cNvSpPr>
            <a:spLocks noGrp="1" noChangeArrowheads="1"/>
          </p:cNvSpPr>
          <p:nvPr>
            <p:ph type="title"/>
          </p:nvPr>
        </p:nvSpPr>
        <p:spPr/>
        <p:txBody>
          <a:bodyPr/>
          <a:lstStyle/>
          <a:p>
            <a:pPr eaLnBrk="1" hangingPunct="1"/>
            <a:r>
              <a:rPr lang="ja-JP" altLang="en-US" smtClean="0"/>
              <a:t>乗算合同法数列の規則性</a:t>
            </a:r>
          </a:p>
        </p:txBody>
      </p:sp>
      <p:sp>
        <p:nvSpPr>
          <p:cNvPr id="37892" name="Rectangle 3"/>
          <p:cNvSpPr>
            <a:spLocks noGrp="1" noChangeArrowheads="1"/>
          </p:cNvSpPr>
          <p:nvPr>
            <p:ph type="body" idx="1"/>
          </p:nvPr>
        </p:nvSpPr>
        <p:spPr/>
        <p:txBody>
          <a:bodyPr/>
          <a:lstStyle/>
          <a:p>
            <a:pPr eaLnBrk="1" hangingPunct="1"/>
            <a:r>
              <a:rPr lang="ja-JP" altLang="en-US" smtClean="0"/>
              <a:t>完全な周期列</a:t>
            </a:r>
          </a:p>
          <a:p>
            <a:pPr eaLnBrk="1" hangingPunct="1"/>
            <a:r>
              <a:rPr lang="ja-JP" altLang="en-US" smtClean="0"/>
              <a:t>並び方はランダムに見えるが、</a:t>
            </a:r>
          </a:p>
          <a:p>
            <a:pPr eaLnBrk="1" hangingPunct="1"/>
            <a:r>
              <a:rPr lang="ja-JP" altLang="en-US" smtClean="0"/>
              <a:t>初期値が同じならば、結果は常に同じ</a:t>
            </a:r>
          </a:p>
          <a:p>
            <a:pPr eaLnBrk="1" hangingPunct="1"/>
            <a:endParaRPr lang="ja-JP" altLang="en-US" smtClean="0"/>
          </a:p>
          <a:p>
            <a:pPr eaLnBrk="1" hangingPunct="1"/>
            <a:r>
              <a:rPr lang="ja-JP" altLang="en-US" smtClean="0"/>
              <a:t>過去に記録しておいたさいころ振り実験の結果を繰り返し取り出しているようなもの</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2"/>
          </p:nvPr>
        </p:nvSpPr>
        <p:spPr/>
        <p:txBody>
          <a:bodyPr/>
          <a:lstStyle/>
          <a:p>
            <a:pPr>
              <a:defRPr/>
            </a:pPr>
            <a:fld id="{BEDEE6C7-F987-4906-84EC-7F370B85CDAE}" type="slidenum">
              <a:rPr lang="en-US" altLang="ja-JP"/>
              <a:pPr>
                <a:defRPr/>
              </a:pPr>
              <a:t>74</a:t>
            </a:fld>
            <a:endParaRPr lang="en-US" altLang="ja-JP"/>
          </a:p>
        </p:txBody>
      </p:sp>
      <p:sp>
        <p:nvSpPr>
          <p:cNvPr id="38915" name="Rectangle 2"/>
          <p:cNvSpPr>
            <a:spLocks noGrp="1" noChangeArrowheads="1"/>
          </p:cNvSpPr>
          <p:nvPr>
            <p:ph type="title"/>
          </p:nvPr>
        </p:nvSpPr>
        <p:spPr/>
        <p:txBody>
          <a:bodyPr/>
          <a:lstStyle/>
          <a:p>
            <a:pPr eaLnBrk="1" hangingPunct="1"/>
            <a:r>
              <a:rPr lang="ja-JP" altLang="en-US" smtClean="0"/>
              <a:t>乗算合同法数列の規則性</a:t>
            </a:r>
          </a:p>
        </p:txBody>
      </p:sp>
      <p:sp>
        <p:nvSpPr>
          <p:cNvPr id="38916" name="Rectangle 3"/>
          <p:cNvSpPr>
            <a:spLocks noGrp="1" noChangeArrowheads="1"/>
          </p:cNvSpPr>
          <p:nvPr>
            <p:ph type="body" idx="1"/>
          </p:nvPr>
        </p:nvSpPr>
        <p:spPr/>
        <p:txBody>
          <a:bodyPr/>
          <a:lstStyle/>
          <a:p>
            <a:pPr eaLnBrk="1" hangingPunct="1"/>
            <a:r>
              <a:rPr lang="ja-JP" altLang="en-US" smtClean="0"/>
              <a:t>隣り合う３数を立体座標の点と考えて散布図を描く</a:t>
            </a:r>
          </a:p>
          <a:p>
            <a:pPr eaLnBrk="1" hangingPunct="1">
              <a:buFont typeface="Wingdings" pitchFamily="2" charset="2"/>
              <a:buNone/>
            </a:pPr>
            <a:r>
              <a:rPr lang="ja-JP" altLang="en-US" smtClean="0"/>
              <a:t>　</a:t>
            </a:r>
            <a:r>
              <a:rPr lang="ja-JP" altLang="en-US" smtClean="0">
                <a:sym typeface="Wingdings" pitchFamily="2" charset="2"/>
              </a:rPr>
              <a:t>　見る角度によって規則性が表れる</a:t>
            </a:r>
            <a:endParaRPr lang="ja-JP" altLang="en-US" smtClean="0"/>
          </a:p>
        </p:txBody>
      </p:sp>
      <p:pic>
        <p:nvPicPr>
          <p:cNvPr id="38917" name="Picture 4"/>
          <p:cNvPicPr>
            <a:picLocks noChangeAspect="1" noChangeArrowheads="1"/>
          </p:cNvPicPr>
          <p:nvPr/>
        </p:nvPicPr>
        <p:blipFill>
          <a:blip r:embed="rId3"/>
          <a:srcRect/>
          <a:stretch>
            <a:fillRect/>
          </a:stretch>
        </p:blipFill>
        <p:spPr bwMode="auto">
          <a:xfrm>
            <a:off x="941388" y="2613025"/>
            <a:ext cx="3471862" cy="3511550"/>
          </a:xfrm>
          <a:prstGeom prst="rect">
            <a:avLst/>
          </a:prstGeom>
          <a:noFill/>
          <a:ln w="9525">
            <a:noFill/>
            <a:miter lim="800000"/>
            <a:headEnd/>
            <a:tailEnd/>
          </a:ln>
        </p:spPr>
      </p:pic>
      <p:pic>
        <p:nvPicPr>
          <p:cNvPr id="38918" name="Picture 5"/>
          <p:cNvPicPr>
            <a:picLocks noChangeAspect="1" noChangeArrowheads="1"/>
          </p:cNvPicPr>
          <p:nvPr/>
        </p:nvPicPr>
        <p:blipFill>
          <a:blip r:embed="rId4"/>
          <a:srcRect/>
          <a:stretch>
            <a:fillRect/>
          </a:stretch>
        </p:blipFill>
        <p:spPr bwMode="auto">
          <a:xfrm>
            <a:off x="5440363" y="2522538"/>
            <a:ext cx="3103562" cy="3522662"/>
          </a:xfrm>
          <a:prstGeom prst="rect">
            <a:avLst/>
          </a:prstGeom>
          <a:noFill/>
          <a:ln w="9525">
            <a:noFill/>
            <a:miter lim="800000"/>
            <a:headEnd/>
            <a:tailEnd/>
          </a:ln>
        </p:spPr>
      </p:pic>
      <p:sp>
        <p:nvSpPr>
          <p:cNvPr id="38919" name="AutoShape 6"/>
          <p:cNvSpPr>
            <a:spLocks noChangeArrowheads="1"/>
          </p:cNvSpPr>
          <p:nvPr/>
        </p:nvSpPr>
        <p:spPr bwMode="auto">
          <a:xfrm rot="1602578" flipV="1">
            <a:off x="4227513" y="3952875"/>
            <a:ext cx="581025" cy="1697038"/>
          </a:xfrm>
          <a:prstGeom prst="curvedRightArrow">
            <a:avLst>
              <a:gd name="adj1" fmla="val 58415"/>
              <a:gd name="adj2" fmla="val 116831"/>
              <a:gd name="adj3" fmla="val 33333"/>
            </a:avLst>
          </a:prstGeom>
          <a:solidFill>
            <a:srgbClr val="CC0000">
              <a:alpha val="20000"/>
            </a:srgbClr>
          </a:solidFill>
          <a:ln w="9525">
            <a:solidFill>
              <a:srgbClr val="CC0000"/>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7A1B4867-D305-46F8-884B-B0CBC41DFB6F}" type="slidenum">
              <a:rPr lang="en-US" altLang="ja-JP"/>
              <a:pPr>
                <a:defRPr/>
              </a:pPr>
              <a:t>8</a:t>
            </a:fld>
            <a:endParaRPr lang="en-US" altLang="ja-JP"/>
          </a:p>
        </p:txBody>
      </p:sp>
      <p:sp>
        <p:nvSpPr>
          <p:cNvPr id="23555" name="Rectangle 2"/>
          <p:cNvSpPr>
            <a:spLocks noGrp="1" noChangeArrowheads="1"/>
          </p:cNvSpPr>
          <p:nvPr>
            <p:ph type="title"/>
          </p:nvPr>
        </p:nvSpPr>
        <p:spPr/>
        <p:txBody>
          <a:bodyPr/>
          <a:lstStyle/>
          <a:p>
            <a:pPr eaLnBrk="1" hangingPunct="1"/>
            <a:r>
              <a:rPr lang="ja-JP" altLang="en-US" smtClean="0"/>
              <a:t>物理現象シミュレーション</a:t>
            </a:r>
          </a:p>
        </p:txBody>
      </p:sp>
      <p:sp>
        <p:nvSpPr>
          <p:cNvPr id="23556" name="Rectangle 3"/>
          <p:cNvSpPr>
            <a:spLocks noGrp="1" noChangeArrowheads="1"/>
          </p:cNvSpPr>
          <p:nvPr>
            <p:ph type="body" idx="1"/>
          </p:nvPr>
        </p:nvSpPr>
        <p:spPr/>
        <p:txBody>
          <a:bodyPr/>
          <a:lstStyle/>
          <a:p>
            <a:pPr eaLnBrk="1" hangingPunct="1"/>
            <a:r>
              <a:rPr lang="ja-JP" altLang="en-US" smtClean="0"/>
              <a:t>乱流</a:t>
            </a:r>
          </a:p>
          <a:p>
            <a:pPr eaLnBrk="1" hangingPunct="1"/>
            <a:r>
              <a:rPr lang="ja-JP" altLang="en-US" smtClean="0"/>
              <a:t>気象モデル</a:t>
            </a:r>
          </a:p>
          <a:p>
            <a:pPr eaLnBrk="1" hangingPunct="1"/>
            <a:r>
              <a:rPr lang="ja-JP" altLang="en-US" smtClean="0"/>
              <a:t>微分方程式系</a:t>
            </a:r>
          </a:p>
          <a:p>
            <a:pPr eaLnBrk="1" hangingPunct="1"/>
            <a:r>
              <a:rPr lang="ja-JP" altLang="en-US" smtClean="0"/>
              <a:t>運動方程式系</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231CBA96-2891-4717-B951-09E97F5F7B3D}" type="slidenum">
              <a:rPr lang="en-US" altLang="ja-JP"/>
              <a:pPr>
                <a:defRPr/>
              </a:pPr>
              <a:t>9</a:t>
            </a:fld>
            <a:endParaRPr lang="en-US" altLang="ja-JP"/>
          </a:p>
        </p:txBody>
      </p:sp>
      <p:sp>
        <p:nvSpPr>
          <p:cNvPr id="24579" name="Rectangle 2"/>
          <p:cNvSpPr>
            <a:spLocks noGrp="1" noChangeArrowheads="1"/>
          </p:cNvSpPr>
          <p:nvPr>
            <p:ph type="title"/>
          </p:nvPr>
        </p:nvSpPr>
        <p:spPr/>
        <p:txBody>
          <a:bodyPr/>
          <a:lstStyle/>
          <a:p>
            <a:pPr eaLnBrk="1" hangingPunct="1"/>
            <a:r>
              <a:rPr lang="ja-JP" altLang="en-US" smtClean="0"/>
              <a:t>確定的シミュレーション</a:t>
            </a:r>
          </a:p>
        </p:txBody>
      </p:sp>
      <p:sp>
        <p:nvSpPr>
          <p:cNvPr id="24580" name="Rectangle 3"/>
          <p:cNvSpPr>
            <a:spLocks noGrp="1" noChangeArrowheads="1"/>
          </p:cNvSpPr>
          <p:nvPr>
            <p:ph type="body" idx="1"/>
          </p:nvPr>
        </p:nvSpPr>
        <p:spPr/>
        <p:txBody>
          <a:bodyPr/>
          <a:lstStyle/>
          <a:p>
            <a:pPr eaLnBrk="1" hangingPunct="1"/>
            <a:r>
              <a:rPr lang="ja-JP" altLang="en-US" dirty="0" smtClean="0"/>
              <a:t>メカニズムはすべて分かっているが、複雑に絡み合っていて将来の動きが分からない</a:t>
            </a:r>
          </a:p>
          <a:p>
            <a:pPr eaLnBrk="1" hangingPunct="1"/>
            <a:r>
              <a:rPr lang="ja-JP" altLang="en-US" dirty="0" smtClean="0"/>
              <a:t>とりあえず、モデル方程式を作る</a:t>
            </a:r>
            <a:endParaRPr lang="en-US" altLang="ja-JP" dirty="0" smtClean="0"/>
          </a:p>
          <a:p>
            <a:pPr eaLnBrk="1" hangingPunct="1"/>
            <a:endParaRPr lang="en-US" altLang="ja-JP" dirty="0"/>
          </a:p>
          <a:p>
            <a:pPr eaLnBrk="1" hangingPunct="1"/>
            <a:r>
              <a:rPr lang="ja-JP" altLang="en-US" dirty="0" smtClean="0"/>
              <a:t>日照時間</a:t>
            </a:r>
            <a:endParaRPr lang="en-US" altLang="ja-JP" dirty="0"/>
          </a:p>
          <a:p>
            <a:pPr lvl="1" eaLnBrk="1" hangingPunct="1"/>
            <a:r>
              <a:rPr lang="en-US" altLang="ja-JP" dirty="0" smtClean="0">
                <a:hlinkClick r:id="rId3"/>
              </a:rPr>
              <a:t>http://www.youtube.com/watch?v=SvQ9IK2bH9g</a:t>
            </a:r>
            <a:endParaRPr lang="ja-JP"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書式">
  <a:themeElements>
    <a:clrScheme name="標準書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書式">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Courier New" pitchFamily="49"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Courier New" pitchFamily="49" charset="0"/>
            <a:ea typeface="Osaka" charset="-128"/>
          </a:defRPr>
        </a:defPPr>
      </a:lstStyle>
    </a:lnDef>
  </a:objectDefaults>
  <a:extraClrSchemeLst>
    <a:extraClrScheme>
      <a:clrScheme name="標準書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書式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書式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書式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書式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書式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書式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書式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書式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書式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書式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書式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5801</TotalTime>
  <Words>2556</Words>
  <Application>Microsoft Office PowerPoint</Application>
  <PresentationFormat>画面に合わせる (4:3)</PresentationFormat>
  <Paragraphs>681</Paragraphs>
  <Slides>74</Slides>
  <Notes>73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74</vt:i4>
      </vt:variant>
    </vt:vector>
  </HeadingPairs>
  <TitlesOfParts>
    <vt:vector size="77" baseType="lpstr">
      <vt:lpstr>標準書式</vt:lpstr>
      <vt:lpstr>Microsoft 数式 3.0</vt:lpstr>
      <vt:lpstr>Microsoft Excel 97-2003 Worksheet</vt:lpstr>
      <vt:lpstr>基礎オペレーションズリサーチ シミュレーション</vt:lpstr>
      <vt:lpstr>シミュレーションとは</vt:lpstr>
      <vt:lpstr>シミュレーションとは</vt:lpstr>
      <vt:lpstr>経営シミュレーション</vt:lpstr>
      <vt:lpstr>物理的シミュレーション</vt:lpstr>
      <vt:lpstr>物理的シミュレーション　トンネル火災の実験</vt:lpstr>
      <vt:lpstr>「原発　シミュレーション」検索</vt:lpstr>
      <vt:lpstr>物理現象シミュレーション</vt:lpstr>
      <vt:lpstr>確定的シミュレーション</vt:lpstr>
      <vt:lpstr>偏微分方程式の数値解析</vt:lpstr>
      <vt:lpstr>偏微分方程式の数値解析</vt:lpstr>
      <vt:lpstr>確率的シミュレーション</vt:lpstr>
      <vt:lpstr>シミュレーションの適用例</vt:lpstr>
      <vt:lpstr>シミュレーションの適用例　空港の物流システム</vt:lpstr>
      <vt:lpstr>確定的シミュレーション</vt:lpstr>
      <vt:lpstr>耐久消費財の普及率の推移</vt:lpstr>
      <vt:lpstr>耐久消費財普及のバスモデル</vt:lpstr>
      <vt:lpstr>バスモデルを解く</vt:lpstr>
      <vt:lpstr>バスモデルの推定結果の例</vt:lpstr>
      <vt:lpstr>例　ランチェスターの法則</vt:lpstr>
      <vt:lpstr>例　ミサイルの追跡</vt:lpstr>
      <vt:lpstr>例　伝染病の感染</vt:lpstr>
      <vt:lpstr>伝染病の流行モデル</vt:lpstr>
      <vt:lpstr>システムダイナミックス</vt:lpstr>
      <vt:lpstr>確定的シミュレーション</vt:lpstr>
      <vt:lpstr>離散事象シミュレーション</vt:lpstr>
      <vt:lpstr>離散事象シミュレーション</vt:lpstr>
      <vt:lpstr>離散事象シミュレーションの理屈</vt:lpstr>
      <vt:lpstr>シミュレーションの可能性</vt:lpstr>
      <vt:lpstr>なぜミュレーションか</vt:lpstr>
      <vt:lpstr>step 1 シミュレーションモデル</vt:lpstr>
      <vt:lpstr>step 2 プログラムの作成</vt:lpstr>
      <vt:lpstr>step 3 ランダム事象の生成</vt:lpstr>
      <vt:lpstr>step 4 プログラムの検証、デバッグ</vt:lpstr>
      <vt:lpstr>step 5 シミュレーションの計算</vt:lpstr>
      <vt:lpstr>step 6 モデルの評価</vt:lpstr>
      <vt:lpstr>step 7 実験結果の評価</vt:lpstr>
      <vt:lpstr>例　在庫管理</vt:lpstr>
      <vt:lpstr>発注点方式在庫管理の現状分析</vt:lpstr>
      <vt:lpstr>シミュレーションの目的</vt:lpstr>
      <vt:lpstr>準備　需要分析</vt:lpstr>
      <vt:lpstr>step 1 モデル化</vt:lpstr>
      <vt:lpstr>step 2 プログラミング</vt:lpstr>
      <vt:lpstr>step 4 シミュレーション実験</vt:lpstr>
      <vt:lpstr>step 7 実験結果の解釈</vt:lpstr>
      <vt:lpstr>実験結果の解釈</vt:lpstr>
      <vt:lpstr>統計的諸問題</vt:lpstr>
      <vt:lpstr>実験結果のばらつき</vt:lpstr>
      <vt:lpstr>ランダム事象の習性－大数の法則</vt:lpstr>
      <vt:lpstr>中心極限定理</vt:lpstr>
      <vt:lpstr>標本平均の評価</vt:lpstr>
      <vt:lpstr>評価の数値例</vt:lpstr>
      <vt:lpstr>区間推定の意味</vt:lpstr>
      <vt:lpstr>推定精度に関する平方根則</vt:lpstr>
      <vt:lpstr>要求精度を満たす実験回数</vt:lpstr>
      <vt:lpstr>実験結果の妥当性</vt:lpstr>
      <vt:lpstr>シミュレーションの正しい使い方</vt:lpstr>
      <vt:lpstr>シミュレーションデモ</vt:lpstr>
      <vt:lpstr>ランダム事象の生成</vt:lpstr>
      <vt:lpstr>ランダム事象の擬似生成</vt:lpstr>
      <vt:lpstr>コンピュータの計算能力</vt:lpstr>
      <vt:lpstr>ランダム事象の擬似的生成法</vt:lpstr>
      <vt:lpstr>ランダム事象の生成、カード抜き取り</vt:lpstr>
      <vt:lpstr>歪んださいころ振りをまねる</vt:lpstr>
      <vt:lpstr>歪んださいころ振りをまねる(続)</vt:lpstr>
      <vt:lpstr>歪んださいころの目：経験分布関数</vt:lpstr>
      <vt:lpstr>歪んださいころの目：累積分布関数</vt:lpstr>
      <vt:lpstr>乱数生成 ー 逆関数法</vt:lpstr>
      <vt:lpstr>乱数の生成</vt:lpstr>
      <vt:lpstr>擬似乱数</vt:lpstr>
      <vt:lpstr>擬似乱数 － 乗算合同法</vt:lpstr>
      <vt:lpstr>擬似乱数 － 乗算合同法</vt:lpstr>
      <vt:lpstr>乗算合同法数列の規則性</vt:lpstr>
      <vt:lpstr>乗算合同法数列の規則性</vt:lpstr>
    </vt:vector>
  </TitlesOfParts>
  <Company>早稲田大学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シミュレーション</dc:title>
  <dc:subject>基礎オペレーションズリサーチ</dc:subject>
  <dc:creator>逆瀬川 浩孝</dc:creator>
  <cp:lastModifiedBy>sakasegawa</cp:lastModifiedBy>
  <cp:revision>117</cp:revision>
  <cp:lastPrinted>2013-12-10T02:44:15Z</cp:lastPrinted>
  <dcterms:created xsi:type="dcterms:W3CDTF">2001-10-06T07:17:24Z</dcterms:created>
  <dcterms:modified xsi:type="dcterms:W3CDTF">2013-12-11T01:53:27Z</dcterms:modified>
</cp:coreProperties>
</file>